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64" r:id="rId2"/>
  </p:sldMasterIdLst>
  <p:notesMasterIdLst>
    <p:notesMasterId r:id="rId26"/>
  </p:notesMasterIdLst>
  <p:handoutMasterIdLst>
    <p:handoutMasterId r:id="rId27"/>
  </p:handoutMasterIdLst>
  <p:sldIdLst>
    <p:sldId id="287" r:id="rId3"/>
    <p:sldId id="289" r:id="rId4"/>
    <p:sldId id="290" r:id="rId5"/>
    <p:sldId id="319" r:id="rId6"/>
    <p:sldId id="310" r:id="rId7"/>
    <p:sldId id="292" r:id="rId8"/>
    <p:sldId id="320" r:id="rId9"/>
    <p:sldId id="311" r:id="rId10"/>
    <p:sldId id="297" r:id="rId11"/>
    <p:sldId id="322" r:id="rId12"/>
    <p:sldId id="321" r:id="rId13"/>
    <p:sldId id="312" r:id="rId14"/>
    <p:sldId id="306" r:id="rId15"/>
    <p:sldId id="323" r:id="rId16"/>
    <p:sldId id="324" r:id="rId17"/>
    <p:sldId id="313" r:id="rId18"/>
    <p:sldId id="308" r:id="rId19"/>
    <p:sldId id="325" r:id="rId20"/>
    <p:sldId id="309" r:id="rId21"/>
    <p:sldId id="326" r:id="rId22"/>
    <p:sldId id="314" r:id="rId23"/>
    <p:sldId id="329" r:id="rId24"/>
    <p:sldId id="316" r:id="rId2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105" charset="-128"/>
        <a:cs typeface="Times New Roman" pitchFamily="18" charset="0"/>
      </a:defRPr>
    </a:lvl1pPr>
    <a:lvl2pPr marL="457200" algn="l" rtl="0" fontAlgn="base">
      <a:spcBef>
        <a:spcPct val="0"/>
      </a:spcBef>
      <a:spcAft>
        <a:spcPct val="0"/>
      </a:spcAft>
      <a:defRPr kern="1200">
        <a:solidFill>
          <a:schemeClr val="tx1"/>
        </a:solidFill>
        <a:latin typeface="Arial" charset="0"/>
        <a:ea typeface="ＭＳ Ｐゴシック" pitchFamily="-105" charset="-128"/>
        <a:cs typeface="Times New Roman" pitchFamily="18" charset="0"/>
      </a:defRPr>
    </a:lvl2pPr>
    <a:lvl3pPr marL="914400" algn="l" rtl="0" fontAlgn="base">
      <a:spcBef>
        <a:spcPct val="0"/>
      </a:spcBef>
      <a:spcAft>
        <a:spcPct val="0"/>
      </a:spcAft>
      <a:defRPr kern="1200">
        <a:solidFill>
          <a:schemeClr val="tx1"/>
        </a:solidFill>
        <a:latin typeface="Arial" charset="0"/>
        <a:ea typeface="ＭＳ Ｐゴシック" pitchFamily="-105" charset="-128"/>
        <a:cs typeface="Times New Roman" pitchFamily="18" charset="0"/>
      </a:defRPr>
    </a:lvl3pPr>
    <a:lvl4pPr marL="1371600" algn="l" rtl="0" fontAlgn="base">
      <a:spcBef>
        <a:spcPct val="0"/>
      </a:spcBef>
      <a:spcAft>
        <a:spcPct val="0"/>
      </a:spcAft>
      <a:defRPr kern="1200">
        <a:solidFill>
          <a:schemeClr val="tx1"/>
        </a:solidFill>
        <a:latin typeface="Arial" charset="0"/>
        <a:ea typeface="ＭＳ Ｐゴシック" pitchFamily="-105" charset="-128"/>
        <a:cs typeface="Times New Roman" pitchFamily="18" charset="0"/>
      </a:defRPr>
    </a:lvl4pPr>
    <a:lvl5pPr marL="1828800" algn="l" rtl="0" fontAlgn="base">
      <a:spcBef>
        <a:spcPct val="0"/>
      </a:spcBef>
      <a:spcAft>
        <a:spcPct val="0"/>
      </a:spcAft>
      <a:defRPr kern="1200">
        <a:solidFill>
          <a:schemeClr val="tx1"/>
        </a:solidFill>
        <a:latin typeface="Arial" charset="0"/>
        <a:ea typeface="ＭＳ Ｐゴシック" pitchFamily="-105" charset="-128"/>
        <a:cs typeface="Times New Roman" pitchFamily="18" charset="0"/>
      </a:defRPr>
    </a:lvl5pPr>
    <a:lvl6pPr marL="2286000" algn="l" defTabSz="914400" rtl="0" eaLnBrk="1" latinLnBrk="0" hangingPunct="1">
      <a:defRPr kern="1200">
        <a:solidFill>
          <a:schemeClr val="tx1"/>
        </a:solidFill>
        <a:latin typeface="Arial" charset="0"/>
        <a:ea typeface="ＭＳ Ｐゴシック" pitchFamily="-105" charset="-128"/>
        <a:cs typeface="Times New Roman" pitchFamily="18" charset="0"/>
      </a:defRPr>
    </a:lvl6pPr>
    <a:lvl7pPr marL="2743200" algn="l" defTabSz="914400" rtl="0" eaLnBrk="1" latinLnBrk="0" hangingPunct="1">
      <a:defRPr kern="1200">
        <a:solidFill>
          <a:schemeClr val="tx1"/>
        </a:solidFill>
        <a:latin typeface="Arial" charset="0"/>
        <a:ea typeface="ＭＳ Ｐゴシック" pitchFamily="-105" charset="-128"/>
        <a:cs typeface="Times New Roman" pitchFamily="18" charset="0"/>
      </a:defRPr>
    </a:lvl7pPr>
    <a:lvl8pPr marL="3200400" algn="l" defTabSz="914400" rtl="0" eaLnBrk="1" latinLnBrk="0" hangingPunct="1">
      <a:defRPr kern="1200">
        <a:solidFill>
          <a:schemeClr val="tx1"/>
        </a:solidFill>
        <a:latin typeface="Arial" charset="0"/>
        <a:ea typeface="ＭＳ Ｐゴシック" pitchFamily="-105" charset="-128"/>
        <a:cs typeface="Times New Roman" pitchFamily="18" charset="0"/>
      </a:defRPr>
    </a:lvl8pPr>
    <a:lvl9pPr marL="3657600" algn="l" defTabSz="914400" rtl="0" eaLnBrk="1" latinLnBrk="0" hangingPunct="1">
      <a:defRPr kern="1200">
        <a:solidFill>
          <a:schemeClr val="tx1"/>
        </a:solidFill>
        <a:latin typeface="Arial" charset="0"/>
        <a:ea typeface="ＭＳ Ｐゴシック" pitchFamily="-105" charset="-128"/>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22" autoAdjust="0"/>
    <p:restoredTop sz="89310" autoAdjust="0"/>
  </p:normalViewPr>
  <p:slideViewPr>
    <p:cSldViewPr snapToGrid="0">
      <p:cViewPr varScale="1">
        <p:scale>
          <a:sx n="39" d="100"/>
          <a:sy n="39" d="100"/>
        </p:scale>
        <p:origin x="495" y="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7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1"/>
            <a:ext cx="3037840" cy="464820"/>
          </a:xfrm>
          <a:prstGeom prst="rect">
            <a:avLst/>
          </a:prstGeom>
          <a:noFill/>
          <a:ln w="9525">
            <a:noFill/>
            <a:miter lim="800000"/>
            <a:headEnd/>
            <a:tailEnd/>
          </a:ln>
          <a:effectLst/>
        </p:spPr>
        <p:txBody>
          <a:bodyPr vert="horz" wrap="square" lIns="93163" tIns="46582" rIns="93163" bIns="46582" numCol="1" anchor="t" anchorCtr="0" compatLnSpc="1">
            <a:prstTxWarp prst="textNoShape">
              <a:avLst/>
            </a:prstTxWarp>
          </a:bodyPr>
          <a:lstStyle>
            <a:lvl1pPr defTabSz="932274" eaLnBrk="0" hangingPunct="0">
              <a:defRPr sz="1200">
                <a:latin typeface="Times New Roman" pitchFamily="18" charset="0"/>
                <a:ea typeface="ＭＳ Ｐゴシック" pitchFamily="-105" charset="-128"/>
              </a:defRPr>
            </a:lvl1pPr>
          </a:lstStyle>
          <a:p>
            <a:pPr>
              <a:defRPr/>
            </a:pPr>
            <a:endParaRPr lang="en-US" dirty="0"/>
          </a:p>
        </p:txBody>
      </p:sp>
      <p:sp>
        <p:nvSpPr>
          <p:cNvPr id="22531" name="Rectangle 3"/>
          <p:cNvSpPr>
            <a:spLocks noGrp="1" noChangeArrowheads="1"/>
          </p:cNvSpPr>
          <p:nvPr>
            <p:ph type="dt" sz="quarter" idx="1"/>
          </p:nvPr>
        </p:nvSpPr>
        <p:spPr bwMode="auto">
          <a:xfrm>
            <a:off x="3972560" y="1"/>
            <a:ext cx="3037840" cy="464820"/>
          </a:xfrm>
          <a:prstGeom prst="rect">
            <a:avLst/>
          </a:prstGeom>
          <a:noFill/>
          <a:ln w="9525">
            <a:noFill/>
            <a:miter lim="800000"/>
            <a:headEnd/>
            <a:tailEnd/>
          </a:ln>
          <a:effectLst/>
        </p:spPr>
        <p:txBody>
          <a:bodyPr vert="horz" wrap="square" lIns="93163" tIns="46582" rIns="93163" bIns="46582" numCol="1" anchor="t" anchorCtr="0" compatLnSpc="1">
            <a:prstTxWarp prst="textNoShape">
              <a:avLst/>
            </a:prstTxWarp>
          </a:bodyPr>
          <a:lstStyle>
            <a:lvl1pPr algn="r" defTabSz="932274" eaLnBrk="0" hangingPunct="0">
              <a:defRPr sz="1200">
                <a:latin typeface="Times New Roman" pitchFamily="18" charset="0"/>
                <a:ea typeface="ＭＳ Ｐゴシック" pitchFamily="-105" charset="-128"/>
              </a:defRPr>
            </a:lvl1pPr>
          </a:lstStyle>
          <a:p>
            <a:pPr>
              <a:defRPr/>
            </a:pPr>
            <a:endParaRPr lang="en-US" dirty="0"/>
          </a:p>
        </p:txBody>
      </p:sp>
      <p:sp>
        <p:nvSpPr>
          <p:cNvPr id="22532" name="Rectangle 4"/>
          <p:cNvSpPr>
            <a:spLocks noGrp="1" noChangeArrowheads="1"/>
          </p:cNvSpPr>
          <p:nvPr>
            <p:ph type="ftr" sz="quarter" idx="2"/>
          </p:nvPr>
        </p:nvSpPr>
        <p:spPr bwMode="auto">
          <a:xfrm>
            <a:off x="0" y="8831581"/>
            <a:ext cx="3037840" cy="464820"/>
          </a:xfrm>
          <a:prstGeom prst="rect">
            <a:avLst/>
          </a:prstGeom>
          <a:noFill/>
          <a:ln w="9525">
            <a:noFill/>
            <a:miter lim="800000"/>
            <a:headEnd/>
            <a:tailEnd/>
          </a:ln>
          <a:effectLst/>
        </p:spPr>
        <p:txBody>
          <a:bodyPr vert="horz" wrap="square" lIns="93163" tIns="46582" rIns="93163" bIns="46582" numCol="1" anchor="b" anchorCtr="0" compatLnSpc="1">
            <a:prstTxWarp prst="textNoShape">
              <a:avLst/>
            </a:prstTxWarp>
          </a:bodyPr>
          <a:lstStyle>
            <a:lvl1pPr defTabSz="932274" eaLnBrk="0" hangingPunct="0">
              <a:defRPr sz="1200">
                <a:latin typeface="Times New Roman" pitchFamily="18" charset="0"/>
                <a:ea typeface="ＭＳ Ｐゴシック" pitchFamily="-105" charset="-128"/>
              </a:defRPr>
            </a:lvl1pPr>
          </a:lstStyle>
          <a:p>
            <a:pPr>
              <a:defRPr/>
            </a:pPr>
            <a:endParaRPr lang="en-US" dirty="0"/>
          </a:p>
        </p:txBody>
      </p:sp>
      <p:sp>
        <p:nvSpPr>
          <p:cNvPr id="22533" name="Rectangle 5"/>
          <p:cNvSpPr>
            <a:spLocks noGrp="1" noChangeArrowheads="1"/>
          </p:cNvSpPr>
          <p:nvPr>
            <p:ph type="sldNum" sz="quarter" idx="3"/>
          </p:nvPr>
        </p:nvSpPr>
        <p:spPr bwMode="auto">
          <a:xfrm>
            <a:off x="3972560" y="8831581"/>
            <a:ext cx="3037840" cy="464820"/>
          </a:xfrm>
          <a:prstGeom prst="rect">
            <a:avLst/>
          </a:prstGeom>
          <a:noFill/>
          <a:ln w="9525">
            <a:noFill/>
            <a:miter lim="800000"/>
            <a:headEnd/>
            <a:tailEnd/>
          </a:ln>
          <a:effectLst/>
        </p:spPr>
        <p:txBody>
          <a:bodyPr vert="horz" wrap="square" lIns="93163" tIns="46582" rIns="93163" bIns="46582" numCol="1" anchor="b" anchorCtr="0" compatLnSpc="1">
            <a:prstTxWarp prst="textNoShape">
              <a:avLst/>
            </a:prstTxWarp>
          </a:bodyPr>
          <a:lstStyle>
            <a:lvl1pPr algn="r" defTabSz="932274" eaLnBrk="0" hangingPunct="0">
              <a:defRPr sz="1200">
                <a:latin typeface="Times New Roman" pitchFamily="18" charset="0"/>
                <a:ea typeface="ＭＳ Ｐゴシック" pitchFamily="-105" charset="-128"/>
              </a:defRPr>
            </a:lvl1pPr>
          </a:lstStyle>
          <a:p>
            <a:pPr>
              <a:defRPr/>
            </a:pPr>
            <a:fld id="{BA87E053-8C5B-4E05-A3D3-A25C0B57C47D}" type="slidenum">
              <a:rPr lang="en-US"/>
              <a:pPr>
                <a:defRPr/>
              </a:pPr>
              <a:t>‹#›</a:t>
            </a:fld>
            <a:endParaRPr lang="en-US" dirty="0"/>
          </a:p>
        </p:txBody>
      </p:sp>
    </p:spTree>
    <p:extLst>
      <p:ext uri="{BB962C8B-B14F-4D97-AF65-F5344CB8AC3E}">
        <p14:creationId xmlns:p14="http://schemas.microsoft.com/office/powerpoint/2010/main" val="2443714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3037840" cy="464820"/>
          </a:xfrm>
          <a:prstGeom prst="rect">
            <a:avLst/>
          </a:prstGeom>
          <a:noFill/>
          <a:ln w="9525">
            <a:noFill/>
            <a:miter lim="800000"/>
            <a:headEnd/>
            <a:tailEnd/>
          </a:ln>
          <a:effectLst/>
        </p:spPr>
        <p:txBody>
          <a:bodyPr vert="horz" wrap="square" lIns="93163" tIns="46582" rIns="93163" bIns="46582" numCol="1" anchor="t" anchorCtr="0" compatLnSpc="1">
            <a:prstTxWarp prst="textNoShape">
              <a:avLst/>
            </a:prstTxWarp>
          </a:bodyPr>
          <a:lstStyle>
            <a:lvl1pPr defTabSz="932274" eaLnBrk="0" hangingPunct="0">
              <a:defRPr sz="1200">
                <a:latin typeface="Times New Roman" pitchFamily="18" charset="0"/>
                <a:ea typeface="ＭＳ Ｐゴシック" pitchFamily="-105" charset="-128"/>
              </a:defRPr>
            </a:lvl1pPr>
          </a:lstStyle>
          <a:p>
            <a:pPr>
              <a:defRPr/>
            </a:pPr>
            <a:endParaRPr lang="en-US" dirty="0"/>
          </a:p>
        </p:txBody>
      </p:sp>
      <p:sp>
        <p:nvSpPr>
          <p:cNvPr id="5123" name="Rectangle 3"/>
          <p:cNvSpPr>
            <a:spLocks noGrp="1" noChangeArrowheads="1"/>
          </p:cNvSpPr>
          <p:nvPr>
            <p:ph type="dt" idx="1"/>
          </p:nvPr>
        </p:nvSpPr>
        <p:spPr bwMode="auto">
          <a:xfrm>
            <a:off x="3972560" y="1"/>
            <a:ext cx="3037840" cy="464820"/>
          </a:xfrm>
          <a:prstGeom prst="rect">
            <a:avLst/>
          </a:prstGeom>
          <a:noFill/>
          <a:ln w="9525">
            <a:noFill/>
            <a:miter lim="800000"/>
            <a:headEnd/>
            <a:tailEnd/>
          </a:ln>
          <a:effectLst/>
        </p:spPr>
        <p:txBody>
          <a:bodyPr vert="horz" wrap="square" lIns="93163" tIns="46582" rIns="93163" bIns="46582" numCol="1" anchor="t" anchorCtr="0" compatLnSpc="1">
            <a:prstTxWarp prst="textNoShape">
              <a:avLst/>
            </a:prstTxWarp>
          </a:bodyPr>
          <a:lstStyle>
            <a:lvl1pPr algn="r" defTabSz="932274" eaLnBrk="0" hangingPunct="0">
              <a:defRPr sz="1200">
                <a:latin typeface="Times New Roman" pitchFamily="18" charset="0"/>
                <a:ea typeface="ＭＳ Ｐゴシック" pitchFamily="-105" charset="-128"/>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34720" y="4415791"/>
            <a:ext cx="5140960" cy="4183380"/>
          </a:xfrm>
          <a:prstGeom prst="rect">
            <a:avLst/>
          </a:prstGeom>
          <a:noFill/>
          <a:ln w="9525">
            <a:noFill/>
            <a:miter lim="800000"/>
            <a:headEnd/>
            <a:tailEnd/>
          </a:ln>
          <a:effectLst/>
        </p:spPr>
        <p:txBody>
          <a:bodyPr vert="horz" wrap="square" lIns="93163" tIns="46582" rIns="93163" bIns="465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31581"/>
            <a:ext cx="3037840" cy="464820"/>
          </a:xfrm>
          <a:prstGeom prst="rect">
            <a:avLst/>
          </a:prstGeom>
          <a:noFill/>
          <a:ln w="9525">
            <a:noFill/>
            <a:miter lim="800000"/>
            <a:headEnd/>
            <a:tailEnd/>
          </a:ln>
          <a:effectLst/>
        </p:spPr>
        <p:txBody>
          <a:bodyPr vert="horz" wrap="square" lIns="93163" tIns="46582" rIns="93163" bIns="46582" numCol="1" anchor="b" anchorCtr="0" compatLnSpc="1">
            <a:prstTxWarp prst="textNoShape">
              <a:avLst/>
            </a:prstTxWarp>
          </a:bodyPr>
          <a:lstStyle>
            <a:lvl1pPr defTabSz="932274" eaLnBrk="0" hangingPunct="0">
              <a:defRPr sz="1200">
                <a:latin typeface="Times New Roman" pitchFamily="18" charset="0"/>
                <a:ea typeface="ＭＳ Ｐゴシック" pitchFamily="-105" charset="-128"/>
              </a:defRPr>
            </a:lvl1pPr>
          </a:lstStyle>
          <a:p>
            <a:pPr>
              <a:defRPr/>
            </a:pPr>
            <a:endParaRPr lang="en-US" dirty="0"/>
          </a:p>
        </p:txBody>
      </p:sp>
      <p:sp>
        <p:nvSpPr>
          <p:cNvPr id="5127" name="Rectangle 7"/>
          <p:cNvSpPr>
            <a:spLocks noGrp="1" noChangeArrowheads="1"/>
          </p:cNvSpPr>
          <p:nvPr>
            <p:ph type="sldNum" sz="quarter" idx="5"/>
          </p:nvPr>
        </p:nvSpPr>
        <p:spPr bwMode="auto">
          <a:xfrm>
            <a:off x="3972560" y="8831581"/>
            <a:ext cx="3037840" cy="464820"/>
          </a:xfrm>
          <a:prstGeom prst="rect">
            <a:avLst/>
          </a:prstGeom>
          <a:noFill/>
          <a:ln w="9525">
            <a:noFill/>
            <a:miter lim="800000"/>
            <a:headEnd/>
            <a:tailEnd/>
          </a:ln>
          <a:effectLst/>
        </p:spPr>
        <p:txBody>
          <a:bodyPr vert="horz" wrap="square" lIns="93163" tIns="46582" rIns="93163" bIns="46582" numCol="1" anchor="b" anchorCtr="0" compatLnSpc="1">
            <a:prstTxWarp prst="textNoShape">
              <a:avLst/>
            </a:prstTxWarp>
          </a:bodyPr>
          <a:lstStyle>
            <a:lvl1pPr algn="r" defTabSz="932274" eaLnBrk="0" hangingPunct="0">
              <a:defRPr sz="1200">
                <a:latin typeface="Times New Roman" pitchFamily="18" charset="0"/>
                <a:ea typeface="ＭＳ Ｐゴシック" pitchFamily="-105" charset="-128"/>
              </a:defRPr>
            </a:lvl1pPr>
          </a:lstStyle>
          <a:p>
            <a:pPr>
              <a:defRPr/>
            </a:pPr>
            <a:fld id="{6EEE1E9A-EE03-4BDC-8197-B439E1080BF7}" type="slidenum">
              <a:rPr lang="en-US"/>
              <a:pPr>
                <a:defRPr/>
              </a:pPr>
              <a:t>‹#›</a:t>
            </a:fld>
            <a:endParaRPr lang="en-US" dirty="0"/>
          </a:p>
        </p:txBody>
      </p:sp>
    </p:spTree>
    <p:extLst>
      <p:ext uri="{BB962C8B-B14F-4D97-AF65-F5344CB8AC3E}">
        <p14:creationId xmlns:p14="http://schemas.microsoft.com/office/powerpoint/2010/main" val="26110571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a:t>
            </a:r>
            <a:r>
              <a:rPr lang="en-US" baseline="0" dirty="0" smtClean="0"/>
              <a:t> you considering an executive bonus plan for you or your key employees?</a:t>
            </a:r>
          </a:p>
          <a:p>
            <a:endParaRPr lang="en-US" baseline="0" dirty="0" smtClean="0"/>
          </a:p>
          <a:p>
            <a:r>
              <a:rPr lang="en-US" baseline="0" dirty="0" smtClean="0"/>
              <a:t>If so, I’d like to share with you 4 ½ choices to consider!</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1</a:t>
            </a:fld>
            <a:endParaRPr lang="en-US" dirty="0"/>
          </a:p>
        </p:txBody>
      </p:sp>
    </p:spTree>
    <p:extLst>
      <p:ext uri="{BB962C8B-B14F-4D97-AF65-F5344CB8AC3E}">
        <p14:creationId xmlns:p14="http://schemas.microsoft.com/office/powerpoint/2010/main" val="2336701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looked at the single bonus plan just a couple of minutes ago.  Remember the flow chart.</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11</a:t>
            </a:fld>
            <a:endParaRPr lang="en-US" dirty="0"/>
          </a:p>
        </p:txBody>
      </p:sp>
    </p:spTree>
    <p:extLst>
      <p:ext uri="{BB962C8B-B14F-4D97-AF65-F5344CB8AC3E}">
        <p14:creationId xmlns:p14="http://schemas.microsoft.com/office/powerpoint/2010/main" val="1785402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 flow</a:t>
            </a:r>
            <a:r>
              <a:rPr lang="en-US" baseline="0" dirty="0" smtClean="0"/>
              <a:t> chart the key advantage single bonus arrangements..  The business pays the premium on the policy.  The next year, if there is sufficient cash accumulated in the policy, the executive may take a withdrawal or loan from the policy in an amount equal to the tax due on the policy.</a:t>
            </a:r>
          </a:p>
          <a:p>
            <a:endParaRPr lang="en-US" baseline="0" dirty="0" smtClean="0"/>
          </a:p>
          <a:p>
            <a:r>
              <a:rPr lang="en-US" sz="1200" kern="1200" dirty="0" smtClean="0">
                <a:solidFill>
                  <a:schemeClr val="tx1"/>
                </a:solidFill>
                <a:effectLst/>
                <a:latin typeface="Times New Roman" pitchFamily="18" charset="0"/>
                <a:ea typeface="+mn-ea"/>
                <a:cs typeface="Times New Roman" pitchFamily="18" charset="0"/>
              </a:rPr>
              <a:t>There is a risk if the policy is underfunded,</a:t>
            </a:r>
            <a:r>
              <a:rPr lang="en-US" sz="1200" kern="1200" baseline="0" dirty="0" smtClean="0">
                <a:solidFill>
                  <a:schemeClr val="tx1"/>
                </a:solidFill>
                <a:effectLst/>
                <a:latin typeface="Times New Roman" pitchFamily="18" charset="0"/>
                <a:ea typeface="+mn-ea"/>
                <a:cs typeface="Times New Roman" pitchFamily="18" charset="0"/>
              </a:rPr>
              <a:t> or underperforms, that there may not be sufficient cash value in the policy to pay all the tax due, in which case the executive will need to make up the difference.  You can work with your agent or advisor to make sure the policy is designed to reduce this risk.</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12</a:t>
            </a:fld>
            <a:endParaRPr lang="en-US" dirty="0"/>
          </a:p>
        </p:txBody>
      </p:sp>
    </p:spTree>
    <p:extLst>
      <p:ext uri="{BB962C8B-B14F-4D97-AF65-F5344CB8AC3E}">
        <p14:creationId xmlns:p14="http://schemas.microsoft.com/office/powerpoint/2010/main" val="3021053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{simply</a:t>
            </a:r>
            <a:r>
              <a:rPr lang="en-US" baseline="0" dirty="0" smtClean="0"/>
              <a:t> read the slide}</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13</a:t>
            </a:fld>
            <a:endParaRPr lang="en-US" dirty="0"/>
          </a:p>
        </p:txBody>
      </p:sp>
    </p:spTree>
    <p:extLst>
      <p:ext uri="{BB962C8B-B14F-4D97-AF65-F5344CB8AC3E}">
        <p14:creationId xmlns:p14="http://schemas.microsoft.com/office/powerpoint/2010/main" val="3825887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fourth option is the Key Advantage Bonus Plan with a Deferred Bonus Arrangement.</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14</a:t>
            </a:fld>
            <a:endParaRPr lang="en-US" dirty="0"/>
          </a:p>
        </p:txBody>
      </p:sp>
    </p:spTree>
    <p:extLst>
      <p:ext uri="{BB962C8B-B14F-4D97-AF65-F5344CB8AC3E}">
        <p14:creationId xmlns:p14="http://schemas.microsoft.com/office/powerpoint/2010/main" val="2699483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 flow</a:t>
            </a:r>
            <a:r>
              <a:rPr lang="en-US" baseline="0" dirty="0" smtClean="0"/>
              <a:t> chart we just looked at for the key advantage single bonus arrangement.  </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15</a:t>
            </a:fld>
            <a:endParaRPr lang="en-US" dirty="0"/>
          </a:p>
        </p:txBody>
      </p:sp>
    </p:spTree>
    <p:extLst>
      <p:ext uri="{BB962C8B-B14F-4D97-AF65-F5344CB8AC3E}">
        <p14:creationId xmlns:p14="http://schemas.microsoft.com/office/powerpoint/2010/main" val="3021053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flow chart looks remarkably</a:t>
            </a:r>
            <a:r>
              <a:rPr lang="en-US" baseline="0" dirty="0" smtClean="0"/>
              <a:t> similar to the Key Advantage Bonus arrangement.  However, the last step, at retirement or at another time period agreed upon by the parties the business will make a deferred bonus payment.</a:t>
            </a:r>
          </a:p>
          <a:p>
            <a:endParaRPr lang="en-US" baseline="0" dirty="0" smtClean="0"/>
          </a:p>
          <a:p>
            <a:r>
              <a:rPr lang="en-US" baseline="0" dirty="0" smtClean="0"/>
              <a:t>The deferred bonus arrangement must be established in writing and is subject to certain limited ERISA requirements as well as requirements under 409A.  ERISA is a federal statute that sets out participation, vesting, funding and reporting requirements for qualified and non qualified arrangements.  Generally, a deferred bonus arrangement may be established for the benefit of highly compensated employees or a select group of managers.  409A is a tax code section that provides certain requirements that a deferred arrangement must meet to receive deferred tax treatment.  These requirements include such items as having the agreement in writing, defining when the deferral election may be made, when the benefit may be paid out.</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16</a:t>
            </a:fld>
            <a:endParaRPr lang="en-US" dirty="0"/>
          </a:p>
        </p:txBody>
      </p:sp>
    </p:spTree>
    <p:extLst>
      <p:ext uri="{BB962C8B-B14F-4D97-AF65-F5344CB8AC3E}">
        <p14:creationId xmlns:p14="http://schemas.microsoft.com/office/powerpoint/2010/main" val="1601507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{simply read the slide}</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17</a:t>
            </a:fld>
            <a:endParaRPr lang="en-US" dirty="0"/>
          </a:p>
        </p:txBody>
      </p:sp>
    </p:spTree>
    <p:extLst>
      <p:ext uri="{BB962C8B-B14F-4D97-AF65-F5344CB8AC3E}">
        <p14:creationId xmlns:p14="http://schemas.microsoft.com/office/powerpoint/2010/main" val="2515951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just reviewed the four options…</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18</a:t>
            </a:fld>
            <a:endParaRPr lang="en-US" dirty="0"/>
          </a:p>
        </p:txBody>
      </p:sp>
    </p:spTree>
    <p:extLst>
      <p:ext uri="{BB962C8B-B14F-4D97-AF65-F5344CB8AC3E}">
        <p14:creationId xmlns:p14="http://schemas.microsoft.com/office/powerpoint/2010/main" val="1046915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 - what about the ½?</a:t>
            </a:r>
          </a:p>
          <a:p>
            <a:endParaRPr lang="en-US" dirty="0" smtClean="0"/>
          </a:p>
          <a:p>
            <a:r>
              <a:rPr lang="en-US" dirty="0" smtClean="0"/>
              <a:t>That’s the restrictive endorsement.  The endorsement will restrict the policy owners access to the cash value of the life insurance</a:t>
            </a:r>
            <a:r>
              <a:rPr lang="en-US" baseline="0" dirty="0" smtClean="0"/>
              <a:t> policy.  There is a separate agreement that should spell out the terms of the restrictions, such as when the restrictions will lapse.  </a:t>
            </a:r>
          </a:p>
          <a:p>
            <a:endParaRPr lang="en-US" baseline="0" dirty="0" smtClean="0"/>
          </a:p>
          <a:p>
            <a:r>
              <a:rPr lang="en-US" baseline="0" dirty="0" smtClean="0"/>
              <a:t>Why would a business want to add this type of restriction on any of these arrangements?  Because the policy is generally owned by the employee and therefore portable – some business owners may be concerned that plan doesn’t sufficiently tie the employee to the business.  By adding the restrictions, the employee must stay with the business for the defined period of time to gain access to the cash value.  This is what is meant by a golden handcuff – tying the employee to the business with an attractive benefit arrangement.</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19</a:t>
            </a:fld>
            <a:endParaRPr lang="en-US" dirty="0"/>
          </a:p>
        </p:txBody>
      </p:sp>
    </p:spTree>
    <p:extLst>
      <p:ext uri="{BB962C8B-B14F-4D97-AF65-F5344CB8AC3E}">
        <p14:creationId xmlns:p14="http://schemas.microsoft.com/office/powerpoint/2010/main" val="4285053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a:t>
            </a:r>
            <a:r>
              <a:rPr lang="en-US" baseline="0" dirty="0" smtClean="0"/>
              <a:t> is the right choice for you and your business?</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20</a:t>
            </a:fld>
            <a:endParaRPr lang="en-US" dirty="0"/>
          </a:p>
        </p:txBody>
      </p:sp>
    </p:spTree>
    <p:extLst>
      <p:ext uri="{BB962C8B-B14F-4D97-AF65-F5344CB8AC3E}">
        <p14:creationId xmlns:p14="http://schemas.microsoft.com/office/powerpoint/2010/main" val="482530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Executive Bonus Plan will allow you to use your business dollars to reward yourself</a:t>
            </a:r>
            <a:r>
              <a:rPr lang="en-US" baseline="0" dirty="0" smtClean="0"/>
              <a:t> and your key employees with a bonus that uses the power of permanent life insurance. </a:t>
            </a:r>
          </a:p>
          <a:p>
            <a:endParaRPr lang="en-US" baseline="0" dirty="0" smtClean="0"/>
          </a:p>
          <a:p>
            <a:r>
              <a:rPr lang="en-US" baseline="0" dirty="0" smtClean="0"/>
              <a:t>The benefits include:</a:t>
            </a:r>
          </a:p>
          <a:p>
            <a:pPr marL="171450" indent="-171450">
              <a:buFont typeface="Arial" panose="020B0604020202020204" pitchFamily="34" charset="0"/>
              <a:buChar char="•"/>
            </a:pPr>
            <a:r>
              <a:rPr lang="en-US" baseline="0" dirty="0" smtClean="0"/>
              <a:t>Income tax-free death benefit</a:t>
            </a:r>
          </a:p>
          <a:p>
            <a:pPr marL="171450" indent="-171450">
              <a:buFont typeface="Arial" panose="020B0604020202020204" pitchFamily="34" charset="0"/>
              <a:buChar char="•"/>
            </a:pPr>
            <a:r>
              <a:rPr lang="en-US" baseline="0" dirty="0" smtClean="0"/>
              <a:t>Potential for tax deferred cash value growth</a:t>
            </a:r>
          </a:p>
          <a:p>
            <a:pPr marL="171450" indent="-171450">
              <a:buFont typeface="Arial" panose="020B0604020202020204" pitchFamily="34" charset="0"/>
              <a:buChar char="•"/>
            </a:pPr>
            <a:r>
              <a:rPr lang="en-US" baseline="0" dirty="0" smtClean="0"/>
              <a:t>Potential for retirement income through tax free loans and withdrawals</a:t>
            </a:r>
          </a:p>
          <a:p>
            <a:pPr marL="171450" indent="-171450">
              <a:buFont typeface="Arial" panose="020B0604020202020204" pitchFamily="34" charset="0"/>
              <a:buChar char="•"/>
            </a:pPr>
            <a:r>
              <a:rPr lang="en-US" baseline="0" dirty="0" smtClean="0"/>
              <a:t>Optional  accelerated benefit riders available that allow you to access the death benefit in the event of a qualifying terminal, chronic, critical illness or critical injury</a:t>
            </a:r>
          </a:p>
          <a:p>
            <a:pPr marL="171450" indent="-171450">
              <a:buFont typeface="Arial" panose="020B0604020202020204" pitchFamily="34" charset="0"/>
              <a:buChar char="•"/>
            </a:pPr>
            <a:r>
              <a:rPr lang="en-US" baseline="0" dirty="0" smtClean="0"/>
              <a:t>Deductible as compensation expense by the business</a:t>
            </a:r>
          </a:p>
          <a:p>
            <a:pPr marL="171450" indent="-171450">
              <a:buFont typeface="Arial" panose="020B0604020202020204" pitchFamily="34" charset="0"/>
              <a:buChar char="•"/>
            </a:pPr>
            <a:r>
              <a:rPr lang="en-US" baseline="0" dirty="0" smtClean="0"/>
              <a:t>Minimal personal out of pocket cost</a:t>
            </a:r>
          </a:p>
          <a:p>
            <a:pPr marL="171450" indent="-171450">
              <a:buFont typeface="Arial" panose="020B0604020202020204" pitchFamily="34" charset="0"/>
              <a:buChar char="•"/>
            </a:pPr>
            <a:r>
              <a:rPr lang="en-US" baseline="0" dirty="0" smtClean="0"/>
              <a:t>Selective participation – which means as the business owner, you may select which employees you want to participate.  You do not need to provide this arrangement to all the employees of the business.</a:t>
            </a:r>
          </a:p>
          <a:p>
            <a:pPr marL="171450" indent="-171450">
              <a:buFont typeface="Arial" panose="020B0604020202020204" pitchFamily="34" charset="0"/>
              <a:buChar char="•"/>
            </a:pPr>
            <a:r>
              <a:rPr lang="en-US" baseline="0" dirty="0" smtClean="0"/>
              <a:t>Simple, no IRS filings and no set up costs</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2</a:t>
            </a:fld>
            <a:endParaRPr lang="en-US" dirty="0"/>
          </a:p>
        </p:txBody>
      </p:sp>
    </p:spTree>
    <p:extLst>
      <p:ext uri="{BB962C8B-B14F-4D97-AF65-F5344CB8AC3E}">
        <p14:creationId xmlns:p14="http://schemas.microsoft.com/office/powerpoint/2010/main" val="101879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may be the right solution for you</a:t>
            </a:r>
            <a:r>
              <a:rPr lang="en-US" baseline="0" dirty="0" smtClean="0"/>
              <a:t> if your corporate tax rate is higher than your personal tax rate. Or, when you want to use your business checkbook to fund personal benefits.</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21</a:t>
            </a:fld>
            <a:endParaRPr lang="en-US" dirty="0"/>
          </a:p>
        </p:txBody>
      </p:sp>
    </p:spTree>
    <p:extLst>
      <p:ext uri="{BB962C8B-B14F-4D97-AF65-F5344CB8AC3E}">
        <p14:creationId xmlns:p14="http://schemas.microsoft.com/office/powerpoint/2010/main" val="1467723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plan is right for your key employee?</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22</a:t>
            </a:fld>
            <a:endParaRPr lang="en-US" dirty="0"/>
          </a:p>
        </p:txBody>
      </p:sp>
    </p:spTree>
    <p:extLst>
      <p:ext uri="{BB962C8B-B14F-4D97-AF65-F5344CB8AC3E}">
        <p14:creationId xmlns:p14="http://schemas.microsoft.com/office/powerpoint/2010/main" val="3284274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a:t>
            </a:r>
            <a:r>
              <a:rPr lang="en-US" baseline="0" dirty="0" smtClean="0"/>
              <a:t> answering a few questions you can begin the planning process.</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23</a:t>
            </a:fld>
            <a:endParaRPr lang="en-US" dirty="0"/>
          </a:p>
        </p:txBody>
      </p:sp>
    </p:spTree>
    <p:extLst>
      <p:ext uri="{BB962C8B-B14F-4D97-AF65-F5344CB8AC3E}">
        <p14:creationId xmlns:p14="http://schemas.microsoft.com/office/powerpoint/2010/main" val="2683663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identify four of the concepts.  We’re going to keep the ½ a secret for just a few moments.</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3</a:t>
            </a:fld>
            <a:endParaRPr lang="en-US" dirty="0"/>
          </a:p>
        </p:txBody>
      </p:sp>
    </p:spTree>
    <p:extLst>
      <p:ext uri="{BB962C8B-B14F-4D97-AF65-F5344CB8AC3E}">
        <p14:creationId xmlns:p14="http://schemas.microsoft.com/office/powerpoint/2010/main" val="3862688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you see a flow chart of the concept.  The business will pay the premium on a policy owned by the executive.  The executive will pay the tax on the bonus.</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5</a:t>
            </a:fld>
            <a:endParaRPr lang="en-US" dirty="0"/>
          </a:p>
        </p:txBody>
      </p:sp>
    </p:spTree>
    <p:extLst>
      <p:ext uri="{BB962C8B-B14F-4D97-AF65-F5344CB8AC3E}">
        <p14:creationId xmlns:p14="http://schemas.microsoft.com/office/powerpoint/2010/main" val="4203905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reiterate on the advantages…{read</a:t>
            </a:r>
            <a:r>
              <a:rPr lang="en-US" baseline="0" dirty="0" smtClean="0"/>
              <a:t> the slide}</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6</a:t>
            </a:fld>
            <a:endParaRPr lang="en-US" dirty="0"/>
          </a:p>
        </p:txBody>
      </p:sp>
    </p:spTree>
    <p:extLst>
      <p:ext uri="{BB962C8B-B14F-4D97-AF65-F5344CB8AC3E}">
        <p14:creationId xmlns:p14="http://schemas.microsoft.com/office/powerpoint/2010/main" val="3681769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option is the Double Bonus.</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7</a:t>
            </a:fld>
            <a:endParaRPr lang="en-US" dirty="0"/>
          </a:p>
        </p:txBody>
      </p:sp>
    </p:spTree>
    <p:extLst>
      <p:ext uri="{BB962C8B-B14F-4D97-AF65-F5344CB8AC3E}">
        <p14:creationId xmlns:p14="http://schemas.microsoft.com/office/powerpoint/2010/main" val="2650603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see the flow chart.  The business</a:t>
            </a:r>
            <a:r>
              <a:rPr lang="en-US" baseline="0" dirty="0" smtClean="0"/>
              <a:t> pays the premium on the life policy.  Then, the business pays a cash bonus to the executive who will use those funds to pay the taxes due on the arrangement.</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8</a:t>
            </a:fld>
            <a:endParaRPr lang="en-US" dirty="0"/>
          </a:p>
        </p:txBody>
      </p:sp>
    </p:spTree>
    <p:extLst>
      <p:ext uri="{BB962C8B-B14F-4D97-AF65-F5344CB8AC3E}">
        <p14:creationId xmlns:p14="http://schemas.microsoft.com/office/powerpoint/2010/main" val="60252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Simply read the slide.</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9</a:t>
            </a:fld>
            <a:endParaRPr lang="en-US" dirty="0"/>
          </a:p>
        </p:txBody>
      </p:sp>
    </p:spTree>
    <p:extLst>
      <p:ext uri="{BB962C8B-B14F-4D97-AF65-F5344CB8AC3E}">
        <p14:creationId xmlns:p14="http://schemas.microsoft.com/office/powerpoint/2010/main" val="3405210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 option is the Key Advantage Bonus Plan</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10</a:t>
            </a:fld>
            <a:endParaRPr lang="en-US" dirty="0"/>
          </a:p>
        </p:txBody>
      </p:sp>
    </p:spTree>
    <p:extLst>
      <p:ext uri="{BB962C8B-B14F-4D97-AF65-F5344CB8AC3E}">
        <p14:creationId xmlns:p14="http://schemas.microsoft.com/office/powerpoint/2010/main" val="195116788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p:blipFill>
        <p:spPr>
          <a:xfrm>
            <a:off x="1588" y="0"/>
            <a:ext cx="9144000" cy="6858000"/>
          </a:xfrm>
          <a:prstGeom prst="rect">
            <a:avLst/>
          </a:prstGeom>
        </p:spPr>
      </p:pic>
      <p:sp>
        <p:nvSpPr>
          <p:cNvPr id="8" name="Rectangle 7"/>
          <p:cNvSpPr/>
          <p:nvPr userDrawn="1"/>
        </p:nvSpPr>
        <p:spPr>
          <a:xfrm>
            <a:off x="-1" y="597891"/>
            <a:ext cx="4572001" cy="1834946"/>
          </a:xfrm>
          <a:prstGeom prst="rect">
            <a:avLst/>
          </a:prstGeom>
          <a:solidFill>
            <a:srgbClr val="3D9B35">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424609" y="3220278"/>
            <a:ext cx="7719389" cy="1496126"/>
          </a:xfrm>
          <a:prstGeom prst="rect">
            <a:avLst/>
          </a:prstGeom>
          <a:solidFill>
            <a:srgbClr val="3D9B35">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p:cNvSpPr>
            <a:spLocks noGrp="1"/>
          </p:cNvSpPr>
          <p:nvPr>
            <p:ph type="ctrTitle" hasCustomPrompt="1"/>
          </p:nvPr>
        </p:nvSpPr>
        <p:spPr>
          <a:xfrm>
            <a:off x="1424717" y="3220278"/>
            <a:ext cx="7340408" cy="1486658"/>
          </a:xfrm>
        </p:spPr>
        <p:txBody>
          <a:bodyPr anchor="b">
            <a:normAutofit/>
          </a:bodyPr>
          <a:lstStyle>
            <a:lvl1pPr algn="r">
              <a:defRPr sz="4800"/>
            </a:lvl1pPr>
          </a:lstStyle>
          <a:p>
            <a:r>
              <a:rPr lang="en-US" dirty="0" smtClean="0"/>
              <a:t>CLICK TO EDIT MASTER TITLE STYLE</a:t>
            </a:r>
            <a:endParaRPr lang="en-US" dirty="0"/>
          </a:p>
        </p:txBody>
      </p:sp>
      <p:pic>
        <p:nvPicPr>
          <p:cNvPr id="11" name="Picture 6" descr="NLGWhite.png"/>
          <p:cNvPicPr>
            <a:picLocks noChangeAspect="1"/>
          </p:cNvPicPr>
          <p:nvPr userDrawn="1"/>
        </p:nvPicPr>
        <p:blipFill>
          <a:blip r:embed="rId4"/>
          <a:srcRect/>
          <a:stretch>
            <a:fillRect/>
          </a:stretch>
        </p:blipFill>
        <p:spPr bwMode="auto">
          <a:xfrm>
            <a:off x="923852" y="857704"/>
            <a:ext cx="3423418" cy="1346315"/>
          </a:xfrm>
          <a:prstGeom prst="rect">
            <a:avLst/>
          </a:prstGeom>
          <a:noFill/>
          <a:ln w="9525">
            <a:noFill/>
            <a:miter lim="800000"/>
            <a:headEnd/>
            <a:tailEnd/>
          </a:ln>
        </p:spPr>
      </p:pic>
      <p:sp>
        <p:nvSpPr>
          <p:cNvPr id="12" name="TextBox 11"/>
          <p:cNvSpPr txBox="1"/>
          <p:nvPr userDrawn="1"/>
        </p:nvSpPr>
        <p:spPr>
          <a:xfrm>
            <a:off x="232476" y="5187650"/>
            <a:ext cx="8387268" cy="1477328"/>
          </a:xfrm>
          <a:prstGeom prst="rect">
            <a:avLst/>
          </a:prstGeom>
          <a:noFill/>
        </p:spPr>
        <p:txBody>
          <a:bodyPr wrap="square">
            <a:spAutoFit/>
          </a:bodyPr>
          <a:lstStyle/>
          <a:p>
            <a:pPr algn="just" defTabSz="457200" fontAlgn="base">
              <a:spcBef>
                <a:spcPct val="0"/>
              </a:spcBef>
              <a:spcAft>
                <a:spcPts val="600"/>
              </a:spcAft>
              <a:defRPr/>
            </a:pPr>
            <a:r>
              <a:rPr lang="en-US" sz="1000" b="1" dirty="0">
                <a:solidFill>
                  <a:srgbClr val="FFFFFF"/>
                </a:solidFill>
                <a:latin typeface="+mj-lt"/>
              </a:rPr>
              <a:t>National Life Insurance Company</a:t>
            </a:r>
            <a:r>
              <a:rPr lang="en-US" sz="1000" b="1" baseline="30000" dirty="0">
                <a:solidFill>
                  <a:srgbClr val="FFFFFF"/>
                </a:solidFill>
                <a:latin typeface="+mj-lt"/>
              </a:rPr>
              <a:t>®</a:t>
            </a:r>
            <a:r>
              <a:rPr lang="en-US" sz="1000" b="1" dirty="0">
                <a:solidFill>
                  <a:srgbClr val="FFFFFF"/>
                </a:solidFill>
                <a:latin typeface="+mj-lt"/>
              </a:rPr>
              <a:t> </a:t>
            </a:r>
            <a:r>
              <a:rPr lang="en-US" sz="1000" b="1" dirty="0" smtClean="0">
                <a:solidFill>
                  <a:srgbClr val="FFFFFF"/>
                </a:solidFill>
                <a:latin typeface="+mj-lt"/>
              </a:rPr>
              <a:t>| Life </a:t>
            </a:r>
            <a:r>
              <a:rPr lang="en-US" sz="1000" b="1" dirty="0">
                <a:solidFill>
                  <a:srgbClr val="FFFFFF"/>
                </a:solidFill>
                <a:latin typeface="+mj-lt"/>
              </a:rPr>
              <a:t>Insurance Company of the Southwest</a:t>
            </a:r>
            <a:r>
              <a:rPr lang="en-US" sz="1000" b="1" baseline="30000" dirty="0" smtClean="0">
                <a:solidFill>
                  <a:srgbClr val="FFFFFF"/>
                </a:solidFill>
                <a:latin typeface="+mj-lt"/>
              </a:rPr>
              <a:t>®</a:t>
            </a:r>
            <a:endParaRPr lang="en-US" sz="1200" dirty="0">
              <a:solidFill>
                <a:srgbClr val="FFFFFF"/>
              </a:solidFill>
              <a:latin typeface="+mj-lt"/>
            </a:endParaRPr>
          </a:p>
          <a:p>
            <a:pPr algn="just" defTabSz="457200" fontAlgn="base">
              <a:spcBef>
                <a:spcPct val="0"/>
              </a:spcBef>
              <a:spcAft>
                <a:spcPts val="600"/>
              </a:spcAft>
              <a:defRPr/>
            </a:pPr>
            <a:r>
              <a:rPr lang="en-US" sz="1000" dirty="0">
                <a:solidFill>
                  <a:srgbClr val="FFFFFF"/>
                </a:solidFill>
                <a:latin typeface="+mj-lt"/>
              </a:rPr>
              <a:t>National Life Group is a trade name of National Life Insurance Company, Montpelier, VT, Life Insurance Company of the Southwest (LSW), Addison, TX and their affiliates. Each company of NL Group is solely responsible for its own financial condition and contractual obligations. LSW is not an authorized insurer in New York and does not conduct insurance business in New York</a:t>
            </a:r>
            <a:r>
              <a:rPr lang="en-US" sz="1000" dirty="0" smtClean="0">
                <a:solidFill>
                  <a:srgbClr val="FFFFFF"/>
                </a:solidFill>
                <a:latin typeface="+mj-lt"/>
              </a:rPr>
              <a:t>.</a:t>
            </a:r>
          </a:p>
          <a:p>
            <a:pPr algn="just" defTabSz="457200" fontAlgn="base">
              <a:spcBef>
                <a:spcPct val="0"/>
              </a:spcBef>
              <a:spcAft>
                <a:spcPts val="600"/>
              </a:spcAft>
              <a:defRPr/>
            </a:pPr>
            <a:endParaRPr lang="en-US" sz="1000" dirty="0" smtClean="0">
              <a:solidFill>
                <a:srgbClr val="FFFFFF"/>
              </a:solidFill>
              <a:latin typeface="+mj-lt"/>
            </a:endParaRPr>
          </a:p>
          <a:p>
            <a:pPr algn="just" defTabSz="457200" fontAlgn="base">
              <a:spcBef>
                <a:spcPct val="0"/>
              </a:spcBef>
              <a:spcAft>
                <a:spcPts val="600"/>
              </a:spcAft>
              <a:defRPr/>
            </a:pPr>
            <a:endParaRPr lang="en-US" sz="1000" dirty="0" smtClean="0">
              <a:solidFill>
                <a:srgbClr val="FFFFFF"/>
              </a:solidFill>
              <a:latin typeface="+mj-lt"/>
            </a:endParaRPr>
          </a:p>
          <a:p>
            <a:pPr algn="just" defTabSz="457200" fontAlgn="base">
              <a:spcBef>
                <a:spcPct val="0"/>
              </a:spcBef>
              <a:spcAft>
                <a:spcPts val="600"/>
              </a:spcAft>
              <a:defRPr/>
            </a:pPr>
            <a:r>
              <a:rPr lang="en-US" sz="1000" dirty="0" smtClean="0">
                <a:solidFill>
                  <a:srgbClr val="FFFFFF"/>
                </a:solidFill>
                <a:latin typeface="+mj-lt"/>
              </a:rPr>
              <a:t>TC86519(0815)3</a:t>
            </a:r>
          </a:p>
        </p:txBody>
      </p:sp>
    </p:spTree>
    <p:extLst>
      <p:ext uri="{BB962C8B-B14F-4D97-AF65-F5344CB8AC3E}">
        <p14:creationId xmlns:p14="http://schemas.microsoft.com/office/powerpoint/2010/main" val="21492168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F495958-F516-439A-814A-D2DC1CC7FCCF}" type="slidenum">
              <a:rPr lang="en-US" smtClean="0"/>
              <a:t>‹#›</a:t>
            </a:fld>
            <a:endParaRPr lang="en-US" dirty="0"/>
          </a:p>
        </p:txBody>
      </p:sp>
      <p:sp>
        <p:nvSpPr>
          <p:cNvPr id="5" name="Rectangle 4"/>
          <p:cNvSpPr/>
          <p:nvPr userDrawn="1"/>
        </p:nvSpPr>
        <p:spPr>
          <a:xfrm>
            <a:off x="0" y="0"/>
            <a:ext cx="91440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23011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5_Title Slide">
    <p:bg>
      <p:bgPr>
        <a:solidFill>
          <a:schemeClr val="bg1"/>
        </a:solidFill>
        <a:effectLst/>
      </p:bgPr>
    </p:bg>
    <p:spTree>
      <p:nvGrpSpPr>
        <p:cNvPr id="1" name=""/>
        <p:cNvGrpSpPr/>
        <p:nvPr/>
      </p:nvGrpSpPr>
      <p:grpSpPr>
        <a:xfrm>
          <a:off x="0" y="0"/>
          <a:ext cx="0" cy="0"/>
          <a:chOff x="0" y="0"/>
          <a:chExt cx="0" cy="0"/>
        </a:xfrm>
      </p:grpSpPr>
      <p:pic>
        <p:nvPicPr>
          <p:cNvPr id="5" name="Picture 10" descr="ExpLife.pd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54888" y="6376988"/>
            <a:ext cx="1511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169863" y="5756275"/>
            <a:ext cx="5475287" cy="244475"/>
          </a:xfrm>
          <a:prstGeom prst="rect">
            <a:avLst/>
          </a:prstGeom>
          <a:noFill/>
          <a:ln w="9525">
            <a:noFill/>
            <a:miter lim="800000"/>
            <a:headEnd/>
            <a:tailEnd/>
          </a:ln>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37931725" indent="-37474525" eaLnBrk="0" hangingPunct="0">
              <a:defRPr sz="2400">
                <a:solidFill>
                  <a:schemeClr val="tx1"/>
                </a:solidFill>
                <a:latin typeface="Arial" pitchFamily="34" charset="0"/>
                <a:ea typeface="ＭＳ Ｐゴシック"/>
                <a:cs typeface="ＭＳ Ｐゴシック"/>
              </a:defRPr>
            </a:lvl2pPr>
            <a:lvl3pPr eaLnBrk="0" hangingPunct="0">
              <a:defRPr sz="2400">
                <a:solidFill>
                  <a:schemeClr val="tx1"/>
                </a:solidFill>
                <a:latin typeface="Arial" pitchFamily="34" charset="0"/>
                <a:ea typeface="ＭＳ Ｐゴシック"/>
                <a:cs typeface="ＭＳ Ｐゴシック"/>
              </a:defRPr>
            </a:lvl3pPr>
            <a:lvl4pPr eaLnBrk="0" hangingPunct="0">
              <a:defRPr sz="2400">
                <a:solidFill>
                  <a:schemeClr val="tx1"/>
                </a:solidFill>
                <a:latin typeface="Arial" pitchFamily="34" charset="0"/>
                <a:ea typeface="ＭＳ Ｐゴシック"/>
                <a:cs typeface="ＭＳ Ｐゴシック"/>
              </a:defRPr>
            </a:lvl4pPr>
            <a:lvl5pPr eaLnBrk="0" hangingPunct="0">
              <a:defRPr sz="2400">
                <a:solidFill>
                  <a:schemeClr val="tx1"/>
                </a:solidFill>
                <a:latin typeface="Arial" pitchFamily="34" charset="0"/>
                <a:ea typeface="ＭＳ Ｐゴシック"/>
                <a:cs typeface="ＭＳ Ｐゴシック"/>
              </a:defRPr>
            </a:lvl5pPr>
            <a:lvl6pPr marL="4572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9144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1371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18288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defRPr/>
            </a:pPr>
            <a:r>
              <a:rPr lang="en-US" sz="1000" b="1" dirty="0" smtClean="0">
                <a:cs typeface="Arial" pitchFamily="34" charset="0"/>
              </a:rPr>
              <a:t>National Life Insurance Company</a:t>
            </a:r>
            <a:r>
              <a:rPr lang="en-US" sz="1000" b="1" baseline="30000" dirty="0" smtClean="0">
                <a:cs typeface="Arial" pitchFamily="34" charset="0"/>
              </a:rPr>
              <a:t>®</a:t>
            </a:r>
            <a:r>
              <a:rPr lang="en-US" sz="1000" b="1" dirty="0" smtClean="0">
                <a:cs typeface="Arial" pitchFamily="34" charset="0"/>
              </a:rPr>
              <a:t> | Life Insurance Company of the Southwest™</a:t>
            </a:r>
          </a:p>
        </p:txBody>
      </p:sp>
      <p:pic>
        <p:nvPicPr>
          <p:cNvPr id="7" name="Picture 27" descr="nlgnew"/>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4638" y="228600"/>
            <a:ext cx="20574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4"/>
          <p:cNvSpPr txBox="1">
            <a:spLocks noChangeArrowheads="1"/>
          </p:cNvSpPr>
          <p:nvPr userDrawn="1"/>
        </p:nvSpPr>
        <p:spPr bwMode="auto">
          <a:xfrm>
            <a:off x="169863" y="6000750"/>
            <a:ext cx="7185025" cy="646113"/>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37931725" indent="-37474525" eaLnBrk="0" hangingPunct="0">
              <a:defRPr sz="2400">
                <a:solidFill>
                  <a:schemeClr val="tx1"/>
                </a:solidFill>
                <a:latin typeface="Arial" pitchFamily="34" charset="0"/>
                <a:ea typeface="ＭＳ Ｐゴシック"/>
                <a:cs typeface="ＭＳ Ｐゴシック"/>
              </a:defRPr>
            </a:lvl2pPr>
            <a:lvl3pPr eaLnBrk="0" hangingPunct="0">
              <a:defRPr sz="2400">
                <a:solidFill>
                  <a:schemeClr val="tx1"/>
                </a:solidFill>
                <a:latin typeface="Arial" pitchFamily="34" charset="0"/>
                <a:ea typeface="ＭＳ Ｐゴシック"/>
                <a:cs typeface="ＭＳ Ｐゴシック"/>
              </a:defRPr>
            </a:lvl3pPr>
            <a:lvl4pPr eaLnBrk="0" hangingPunct="0">
              <a:defRPr sz="2400">
                <a:solidFill>
                  <a:schemeClr val="tx1"/>
                </a:solidFill>
                <a:latin typeface="Arial" pitchFamily="34" charset="0"/>
                <a:ea typeface="ＭＳ Ｐゴシック"/>
                <a:cs typeface="ＭＳ Ｐゴシック"/>
              </a:defRPr>
            </a:lvl4pPr>
            <a:lvl5pPr eaLnBrk="0" hangingPunct="0">
              <a:defRPr sz="2400">
                <a:solidFill>
                  <a:schemeClr val="tx1"/>
                </a:solidFill>
                <a:latin typeface="Arial" pitchFamily="34" charset="0"/>
                <a:ea typeface="ＭＳ Ｐゴシック"/>
                <a:cs typeface="ＭＳ Ｐゴシック"/>
              </a:defRPr>
            </a:lvl5pPr>
            <a:lvl6pPr marL="4572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9144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1371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18288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defRPr/>
            </a:pPr>
            <a:r>
              <a:rPr lang="en-US" sz="900" dirty="0" smtClean="0"/>
              <a:t>National Life Group</a:t>
            </a:r>
            <a:r>
              <a:rPr lang="en-US" sz="900" baseline="30000" dirty="0" smtClean="0"/>
              <a:t>®</a:t>
            </a:r>
            <a:r>
              <a:rPr lang="en-US" sz="900" dirty="0" smtClean="0"/>
              <a:t> is a trade name of National Life Insurance Company, Montpelier, VT, Life Insurance Company of the Southwest (LSW), Addison, TX and their affiliates.  Each company of NLGroup is solely responsible for its own financial condition and contractual obligations.  LSW is not an authorized insurer in New York and does not conduct insurance business in New York. </a:t>
            </a:r>
          </a:p>
          <a:p>
            <a:pPr eaLnBrk="1" hangingPunct="1">
              <a:defRPr/>
            </a:pPr>
            <a:endParaRPr lang="en-US" sz="900" dirty="0" smtClean="0"/>
          </a:p>
        </p:txBody>
      </p:sp>
      <p:sp>
        <p:nvSpPr>
          <p:cNvPr id="9" name="Rectangle 5"/>
          <p:cNvSpPr>
            <a:spLocks noChangeArrowheads="1"/>
          </p:cNvSpPr>
          <p:nvPr userDrawn="1"/>
        </p:nvSpPr>
        <p:spPr bwMode="auto">
          <a:xfrm>
            <a:off x="2641600" y="6534150"/>
            <a:ext cx="3886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r>
              <a:rPr lang="en-US" sz="1000" b="1" dirty="0"/>
              <a:t>For Agent Use Only. Not for use with the Public.</a:t>
            </a:r>
            <a:r>
              <a:rPr lang="en-US" sz="1200" b="1" dirty="0"/>
              <a:t> </a:t>
            </a:r>
            <a:endParaRPr lang="en-US" sz="1400" dirty="0"/>
          </a:p>
        </p:txBody>
      </p:sp>
      <p:sp>
        <p:nvSpPr>
          <p:cNvPr id="14339" name="Title Placeholder 1"/>
          <p:cNvSpPr>
            <a:spLocks noGrp="1"/>
          </p:cNvSpPr>
          <p:nvPr>
            <p:ph type="ctrTitle"/>
          </p:nvPr>
        </p:nvSpPr>
        <p:spPr>
          <a:xfrm>
            <a:off x="685800" y="2379663"/>
            <a:ext cx="8180388" cy="1470025"/>
          </a:xfrm>
        </p:spPr>
        <p:txBody>
          <a:bodyPr/>
          <a:lstStyle>
            <a:lvl1pPr algn="r">
              <a:defRPr sz="4000">
                <a:ea typeface="ＭＳ Ｐゴシック" pitchFamily="-105" charset="-128"/>
                <a:cs typeface="ＭＳ Ｐゴシック" pitchFamily="-105" charset="-128"/>
              </a:defRPr>
            </a:lvl1pPr>
          </a:lstStyle>
          <a:p>
            <a:r>
              <a:rPr lang="en-US"/>
              <a:t>Click to edit Master title style</a:t>
            </a:r>
          </a:p>
        </p:txBody>
      </p:sp>
      <p:sp>
        <p:nvSpPr>
          <p:cNvPr id="14340" name="Text Placeholder 2"/>
          <p:cNvSpPr>
            <a:spLocks noGrp="1"/>
          </p:cNvSpPr>
          <p:nvPr>
            <p:ph type="subTitle" idx="1"/>
          </p:nvPr>
        </p:nvSpPr>
        <p:spPr>
          <a:xfrm>
            <a:off x="685800" y="3849688"/>
            <a:ext cx="8180388" cy="1752600"/>
          </a:xfrm>
        </p:spPr>
        <p:txBody>
          <a:bodyPr/>
          <a:lstStyle>
            <a:lvl1pPr marL="0" indent="0" algn="r">
              <a:buFont typeface="Arial" pitchFamily="-105" charset="0"/>
              <a:buNone/>
              <a:defRPr b="1">
                <a:ea typeface="ＭＳ Ｐゴシック" pitchFamily="-105" charset="-128"/>
                <a:cs typeface="ＭＳ Ｐゴシック" pitchFamily="-105" charset="-128"/>
              </a:defRPr>
            </a:lvl1pPr>
          </a:lstStyle>
          <a:p>
            <a:r>
              <a:rPr lang="en-US"/>
              <a:t>Click to edit Master subtitle style</a:t>
            </a:r>
          </a:p>
        </p:txBody>
      </p:sp>
    </p:spTree>
    <p:extLst>
      <p:ext uri="{BB962C8B-B14F-4D97-AF65-F5344CB8AC3E}">
        <p14:creationId xmlns:p14="http://schemas.microsoft.com/office/powerpoint/2010/main" val="2827428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14313" y="766763"/>
            <a:ext cx="8651875"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14313" y="1909763"/>
            <a:ext cx="8651875" cy="3992562"/>
          </a:xfrm>
        </p:spPr>
        <p:txBody>
          <a:bodyPr/>
          <a:lstStyle/>
          <a:p>
            <a:pPr lvl="0"/>
            <a:endParaRPr lang="en-US" noProof="0" dirty="0"/>
          </a:p>
        </p:txBody>
      </p:sp>
    </p:spTree>
    <p:extLst>
      <p:ext uri="{BB962C8B-B14F-4D97-AF65-F5344CB8AC3E}">
        <p14:creationId xmlns:p14="http://schemas.microsoft.com/office/powerpoint/2010/main" val="99943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p:blipFill>
        <p:spPr>
          <a:xfrm flipH="1">
            <a:off x="1588" y="0"/>
            <a:ext cx="9144000" cy="6858000"/>
          </a:xfrm>
          <a:prstGeom prst="rect">
            <a:avLst/>
          </a:prstGeom>
        </p:spPr>
      </p:pic>
      <p:sp>
        <p:nvSpPr>
          <p:cNvPr id="8" name="Rectangle 7"/>
          <p:cNvSpPr/>
          <p:nvPr userDrawn="1"/>
        </p:nvSpPr>
        <p:spPr>
          <a:xfrm>
            <a:off x="-1" y="425186"/>
            <a:ext cx="4572001" cy="1411531"/>
          </a:xfrm>
          <a:prstGeom prst="rect">
            <a:avLst/>
          </a:prstGeom>
          <a:solidFill>
            <a:srgbClr val="3D9B35">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424717" y="2910998"/>
            <a:ext cx="7340408" cy="1670044"/>
          </a:xfrm>
        </p:spPr>
        <p:txBody>
          <a:bodyPr anchor="b">
            <a:normAutofit/>
          </a:bodyPr>
          <a:lstStyle>
            <a:lvl1pPr algn="r">
              <a:defRPr sz="4800"/>
            </a:lvl1pPr>
          </a:lstStyle>
          <a:p>
            <a:r>
              <a:rPr lang="en-US" dirty="0" smtClean="0"/>
              <a:t>CLICK TO EDIT MASTER TITLE STYLE</a:t>
            </a:r>
            <a:endParaRPr lang="en-US" dirty="0"/>
          </a:p>
        </p:txBody>
      </p:sp>
      <p:pic>
        <p:nvPicPr>
          <p:cNvPr id="11" name="Picture 6" descr="NLGWhite.png"/>
          <p:cNvPicPr>
            <a:picLocks noChangeAspect="1"/>
          </p:cNvPicPr>
          <p:nvPr userDrawn="1"/>
        </p:nvPicPr>
        <p:blipFill>
          <a:blip r:embed="rId4"/>
          <a:srcRect/>
          <a:stretch>
            <a:fillRect/>
          </a:stretch>
        </p:blipFill>
        <p:spPr bwMode="auto">
          <a:xfrm>
            <a:off x="1885244" y="685000"/>
            <a:ext cx="2462026" cy="968232"/>
          </a:xfrm>
          <a:prstGeom prst="rect">
            <a:avLst/>
          </a:prstGeom>
          <a:noFill/>
          <a:ln w="9525">
            <a:noFill/>
            <a:miter lim="800000"/>
            <a:headEnd/>
            <a:tailEnd/>
          </a:ln>
        </p:spPr>
      </p:pic>
    </p:spTree>
    <p:extLst>
      <p:ext uri="{BB962C8B-B14F-4D97-AF65-F5344CB8AC3E}">
        <p14:creationId xmlns:p14="http://schemas.microsoft.com/office/powerpoint/2010/main" val="31471303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F495958-F516-439A-814A-D2DC1CC7FCCF}" type="slidenum">
              <a:rPr lang="en-US" smtClean="0"/>
              <a:t>‹#›</a:t>
            </a:fld>
            <a:endParaRPr lang="en-US" dirty="0"/>
          </a:p>
        </p:txBody>
      </p:sp>
    </p:spTree>
    <p:extLst>
      <p:ext uri="{BB962C8B-B14F-4D97-AF65-F5344CB8AC3E}">
        <p14:creationId xmlns:p14="http://schemas.microsoft.com/office/powerpoint/2010/main" val="80555897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F495958-F516-439A-814A-D2DC1CC7FCCF}" type="slidenum">
              <a:rPr lang="en-US" smtClean="0"/>
              <a:t>‹#›</a:t>
            </a:fld>
            <a:endParaRPr lang="en-US" dirty="0"/>
          </a:p>
        </p:txBody>
      </p:sp>
    </p:spTree>
    <p:extLst>
      <p:ext uri="{BB962C8B-B14F-4D97-AF65-F5344CB8AC3E}">
        <p14:creationId xmlns:p14="http://schemas.microsoft.com/office/powerpoint/2010/main" val="8509220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F495958-F516-439A-814A-D2DC1CC7FCCF}" type="slidenum">
              <a:rPr lang="en-US" smtClean="0"/>
              <a:t>‹#›</a:t>
            </a:fld>
            <a:endParaRPr lang="en-US" dirty="0"/>
          </a:p>
        </p:txBody>
      </p:sp>
      <p:sp>
        <p:nvSpPr>
          <p:cNvPr id="5" name="Rectangle 4"/>
          <p:cNvSpPr/>
          <p:nvPr userDrawn="1"/>
        </p:nvSpPr>
        <p:spPr>
          <a:xfrm>
            <a:off x="0" y="0"/>
            <a:ext cx="91440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855417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1987" name="Title Placeholder 1"/>
          <p:cNvSpPr>
            <a:spLocks noGrp="1"/>
          </p:cNvSpPr>
          <p:nvPr>
            <p:ph type="ctrTitle"/>
          </p:nvPr>
        </p:nvSpPr>
        <p:spPr>
          <a:xfrm>
            <a:off x="685800" y="2379663"/>
            <a:ext cx="8180388" cy="1470025"/>
          </a:xfrm>
          <a:ln algn="ctr"/>
        </p:spPr>
        <p:txBody>
          <a:bodyPr/>
          <a:lstStyle>
            <a:lvl1pPr algn="r">
              <a:defRPr sz="4000"/>
            </a:lvl1pPr>
          </a:lstStyle>
          <a:p>
            <a:r>
              <a:rPr lang="en-US"/>
              <a:t>Click to edit Master title style</a:t>
            </a:r>
          </a:p>
        </p:txBody>
      </p:sp>
      <p:sp>
        <p:nvSpPr>
          <p:cNvPr id="41988" name="Text Placeholder 2"/>
          <p:cNvSpPr>
            <a:spLocks noGrp="1"/>
          </p:cNvSpPr>
          <p:nvPr>
            <p:ph type="subTitle" idx="1"/>
          </p:nvPr>
        </p:nvSpPr>
        <p:spPr>
          <a:xfrm>
            <a:off x="609600" y="5334000"/>
            <a:ext cx="8180388" cy="341312"/>
          </a:xfrm>
        </p:spPr>
        <p:txBody>
          <a:bodyPr/>
          <a:lstStyle>
            <a:lvl1pPr marL="0" indent="0" algn="r">
              <a:buFont typeface="Arial" charset="0"/>
              <a:buNone/>
              <a:defRPr sz="1400" b="1" baseline="0"/>
            </a:lvl1pPr>
          </a:lstStyle>
          <a:p>
            <a:endParaRPr lang="en-US" dirty="0"/>
          </a:p>
        </p:txBody>
      </p:sp>
    </p:spTree>
    <p:extLst>
      <p:ext uri="{BB962C8B-B14F-4D97-AF65-F5344CB8AC3E}">
        <p14:creationId xmlns:p14="http://schemas.microsoft.com/office/powerpoint/2010/main" val="2122831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599961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834" t="13190" r="16963" b="1030"/>
          <a:stretch/>
        </p:blipFill>
        <p:spPr>
          <a:xfrm>
            <a:off x="1588" y="0"/>
            <a:ext cx="9144000" cy="6858000"/>
          </a:xfrm>
          <a:prstGeom prst="rect">
            <a:avLst/>
          </a:prstGeom>
        </p:spPr>
      </p:pic>
      <p:sp>
        <p:nvSpPr>
          <p:cNvPr id="9" name="Rectangle 8"/>
          <p:cNvSpPr/>
          <p:nvPr userDrawn="1"/>
        </p:nvSpPr>
        <p:spPr>
          <a:xfrm>
            <a:off x="1588" y="2432837"/>
            <a:ext cx="9144000" cy="4425163"/>
          </a:xfrm>
          <a:prstGeom prst="rect">
            <a:avLst/>
          </a:prstGeom>
          <a:gradFill flip="none" rotWithShape="1">
            <a:gsLst>
              <a:gs pos="0">
                <a:schemeClr val="tx1">
                  <a:alpha val="50000"/>
                </a:schemeClr>
              </a:gs>
              <a:gs pos="100000">
                <a:schemeClr val="tx1">
                  <a:tint val="23500"/>
                  <a:satMod val="16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 y="597891"/>
            <a:ext cx="4572001" cy="1834946"/>
          </a:xfrm>
          <a:prstGeom prst="rect">
            <a:avLst/>
          </a:prstGeom>
          <a:solidFill>
            <a:srgbClr val="3D9B35">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424609" y="3220278"/>
            <a:ext cx="7719389" cy="1496126"/>
          </a:xfrm>
          <a:prstGeom prst="rect">
            <a:avLst/>
          </a:prstGeom>
          <a:solidFill>
            <a:srgbClr val="3D9B35">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p:cNvSpPr>
            <a:spLocks noGrp="1"/>
          </p:cNvSpPr>
          <p:nvPr>
            <p:ph type="ctrTitle" hasCustomPrompt="1"/>
          </p:nvPr>
        </p:nvSpPr>
        <p:spPr>
          <a:xfrm>
            <a:off x="1424717" y="3220278"/>
            <a:ext cx="7340408" cy="1486658"/>
          </a:xfrm>
        </p:spPr>
        <p:txBody>
          <a:bodyPr anchor="b">
            <a:normAutofit/>
          </a:bodyPr>
          <a:lstStyle>
            <a:lvl1pPr algn="r">
              <a:defRPr sz="4800"/>
            </a:lvl1pPr>
          </a:lstStyle>
          <a:p>
            <a:r>
              <a:rPr lang="en-US" dirty="0" smtClean="0"/>
              <a:t>CLICK TO EDIT MASTER TITLE STYLE</a:t>
            </a:r>
            <a:endParaRPr lang="en-US" dirty="0"/>
          </a:p>
        </p:txBody>
      </p:sp>
      <p:pic>
        <p:nvPicPr>
          <p:cNvPr id="11" name="Picture 6" descr="NLGWhite.png"/>
          <p:cNvPicPr>
            <a:picLocks noChangeAspect="1"/>
          </p:cNvPicPr>
          <p:nvPr userDrawn="1"/>
        </p:nvPicPr>
        <p:blipFill>
          <a:blip r:embed="rId3"/>
          <a:srcRect/>
          <a:stretch>
            <a:fillRect/>
          </a:stretch>
        </p:blipFill>
        <p:spPr bwMode="auto">
          <a:xfrm>
            <a:off x="923852" y="857704"/>
            <a:ext cx="3423418" cy="1346315"/>
          </a:xfrm>
          <a:prstGeom prst="rect">
            <a:avLst/>
          </a:prstGeom>
          <a:noFill/>
          <a:ln w="9525">
            <a:noFill/>
            <a:miter lim="800000"/>
            <a:headEnd/>
            <a:tailEnd/>
          </a:ln>
        </p:spPr>
      </p:pic>
      <p:sp>
        <p:nvSpPr>
          <p:cNvPr id="12" name="TextBox 11"/>
          <p:cNvSpPr txBox="1"/>
          <p:nvPr userDrawn="1"/>
        </p:nvSpPr>
        <p:spPr>
          <a:xfrm>
            <a:off x="232476" y="5187650"/>
            <a:ext cx="8387268" cy="1477328"/>
          </a:xfrm>
          <a:prstGeom prst="rect">
            <a:avLst/>
          </a:prstGeom>
          <a:noFill/>
        </p:spPr>
        <p:txBody>
          <a:bodyPr wrap="square">
            <a:spAutoFit/>
          </a:bodyPr>
          <a:lstStyle/>
          <a:p>
            <a:pPr algn="just" defTabSz="457200" fontAlgn="base">
              <a:spcBef>
                <a:spcPct val="0"/>
              </a:spcBef>
              <a:spcAft>
                <a:spcPts val="600"/>
              </a:spcAft>
              <a:defRPr/>
            </a:pPr>
            <a:r>
              <a:rPr lang="en-US" sz="1000" b="1" dirty="0">
                <a:solidFill>
                  <a:srgbClr val="FFFFFF"/>
                </a:solidFill>
                <a:latin typeface="+mj-lt"/>
              </a:rPr>
              <a:t>National Life Insurance Company</a:t>
            </a:r>
            <a:r>
              <a:rPr lang="en-US" sz="1000" b="1" baseline="30000" dirty="0">
                <a:solidFill>
                  <a:srgbClr val="FFFFFF"/>
                </a:solidFill>
                <a:latin typeface="+mj-lt"/>
              </a:rPr>
              <a:t>®</a:t>
            </a:r>
            <a:r>
              <a:rPr lang="en-US" sz="1000" b="1" dirty="0">
                <a:solidFill>
                  <a:srgbClr val="FFFFFF"/>
                </a:solidFill>
                <a:latin typeface="+mj-lt"/>
              </a:rPr>
              <a:t> </a:t>
            </a:r>
            <a:r>
              <a:rPr lang="en-US" sz="1000" b="1" dirty="0" smtClean="0">
                <a:solidFill>
                  <a:srgbClr val="FFFFFF"/>
                </a:solidFill>
                <a:latin typeface="+mj-lt"/>
              </a:rPr>
              <a:t>| Life </a:t>
            </a:r>
            <a:r>
              <a:rPr lang="en-US" sz="1000" b="1" dirty="0">
                <a:solidFill>
                  <a:srgbClr val="FFFFFF"/>
                </a:solidFill>
                <a:latin typeface="+mj-lt"/>
              </a:rPr>
              <a:t>Insurance Company of the Southwest</a:t>
            </a:r>
            <a:r>
              <a:rPr lang="en-US" sz="1000" b="1" baseline="30000" dirty="0" smtClean="0">
                <a:solidFill>
                  <a:srgbClr val="FFFFFF"/>
                </a:solidFill>
                <a:latin typeface="+mj-lt"/>
              </a:rPr>
              <a:t>®</a:t>
            </a:r>
            <a:endParaRPr lang="en-US" sz="1200" dirty="0">
              <a:solidFill>
                <a:srgbClr val="FFFFFF"/>
              </a:solidFill>
              <a:latin typeface="+mj-lt"/>
            </a:endParaRPr>
          </a:p>
          <a:p>
            <a:pPr algn="just" defTabSz="457200" fontAlgn="base">
              <a:spcBef>
                <a:spcPct val="0"/>
              </a:spcBef>
              <a:spcAft>
                <a:spcPts val="600"/>
              </a:spcAft>
              <a:defRPr/>
            </a:pPr>
            <a:r>
              <a:rPr lang="en-US" sz="1000" dirty="0">
                <a:solidFill>
                  <a:srgbClr val="FFFFFF"/>
                </a:solidFill>
                <a:latin typeface="+mj-lt"/>
              </a:rPr>
              <a:t>National Life Group is a trade name of National Life Insurance Company, Montpelier, VT, Life Insurance Company of the Southwest (LSW), Addison, TX and their affiliates. Each company of NL Group is solely responsible for its own financial condition and contractual obligations. LSW is not an authorized insurer in New York and does not conduct insurance business in New York</a:t>
            </a:r>
            <a:r>
              <a:rPr lang="en-US" sz="1000" dirty="0" smtClean="0">
                <a:solidFill>
                  <a:srgbClr val="FFFFFF"/>
                </a:solidFill>
                <a:latin typeface="+mj-lt"/>
              </a:rPr>
              <a:t>.</a:t>
            </a:r>
          </a:p>
          <a:p>
            <a:pPr marL="0" marR="0" indent="0" algn="just" defTabSz="457200" rtl="0" eaLnBrk="1" fontAlgn="base" latinLnBrk="0" hangingPunct="1">
              <a:lnSpc>
                <a:spcPct val="100000"/>
              </a:lnSpc>
              <a:spcBef>
                <a:spcPct val="0"/>
              </a:spcBef>
              <a:spcAft>
                <a:spcPts val="600"/>
              </a:spcAft>
              <a:buClrTx/>
              <a:buSzTx/>
              <a:buFontTx/>
              <a:buNone/>
              <a:tabLst/>
              <a:defRPr/>
            </a:pPr>
            <a:r>
              <a:rPr lang="en-US" sz="1000" dirty="0" smtClean="0">
                <a:solidFill>
                  <a:schemeClr val="bg1"/>
                </a:solidFill>
                <a:latin typeface="+mj-lt"/>
              </a:rPr>
              <a:t>This business strategy is offered and managed by an independent third party who is not affiliated with the companies of national Life Group.  No National Life Group company nor anyone acting on its behalf has evaluated the strategy or is authorized to make any representation regarding the suitability, effectiveness or legality of using life insurance or annuities in connection with the strategy’s use.  This is not a solicitation of any product or service.  Please consult your clients’ tax and/or legal advisors regarding whether this strategy is appropriate for their situation.</a:t>
            </a:r>
          </a:p>
        </p:txBody>
      </p:sp>
    </p:spTree>
    <p:extLst>
      <p:ext uri="{BB962C8B-B14F-4D97-AF65-F5344CB8AC3E}">
        <p14:creationId xmlns:p14="http://schemas.microsoft.com/office/powerpoint/2010/main" val="10253727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2289" t="4164" r="16225" b="4164"/>
          <a:stretch/>
        </p:blipFill>
        <p:spPr>
          <a:xfrm>
            <a:off x="1588" y="0"/>
            <a:ext cx="9144000" cy="6858000"/>
          </a:xfrm>
          <a:prstGeom prst="rect">
            <a:avLst/>
          </a:prstGeom>
        </p:spPr>
      </p:pic>
      <p:sp>
        <p:nvSpPr>
          <p:cNvPr id="9" name="Rectangle 8"/>
          <p:cNvSpPr/>
          <p:nvPr userDrawn="1"/>
        </p:nvSpPr>
        <p:spPr>
          <a:xfrm>
            <a:off x="1588" y="2432837"/>
            <a:ext cx="9144000" cy="4425163"/>
          </a:xfrm>
          <a:prstGeom prst="rect">
            <a:avLst/>
          </a:prstGeom>
          <a:gradFill flip="none" rotWithShape="1">
            <a:gsLst>
              <a:gs pos="0">
                <a:schemeClr val="tx1">
                  <a:alpha val="50000"/>
                </a:schemeClr>
              </a:gs>
              <a:gs pos="100000">
                <a:schemeClr val="tx1">
                  <a:tint val="23500"/>
                  <a:satMod val="16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 y="597891"/>
            <a:ext cx="4572001" cy="1834946"/>
          </a:xfrm>
          <a:prstGeom prst="rect">
            <a:avLst/>
          </a:prstGeom>
          <a:solidFill>
            <a:srgbClr val="3D9B35">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424609" y="3220278"/>
            <a:ext cx="7719389" cy="1496126"/>
          </a:xfrm>
          <a:prstGeom prst="rect">
            <a:avLst/>
          </a:prstGeom>
          <a:solidFill>
            <a:srgbClr val="3D9B35">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p:cNvSpPr>
            <a:spLocks noGrp="1"/>
          </p:cNvSpPr>
          <p:nvPr>
            <p:ph type="ctrTitle" hasCustomPrompt="1"/>
          </p:nvPr>
        </p:nvSpPr>
        <p:spPr>
          <a:xfrm>
            <a:off x="1424717" y="3220278"/>
            <a:ext cx="7340408" cy="1486658"/>
          </a:xfrm>
        </p:spPr>
        <p:txBody>
          <a:bodyPr anchor="b">
            <a:normAutofit/>
          </a:bodyPr>
          <a:lstStyle>
            <a:lvl1pPr algn="r">
              <a:defRPr sz="4800"/>
            </a:lvl1pPr>
          </a:lstStyle>
          <a:p>
            <a:r>
              <a:rPr lang="en-US" dirty="0" smtClean="0"/>
              <a:t>CLICK TO EDIT MASTER TITLE STYLE</a:t>
            </a:r>
            <a:endParaRPr lang="en-US" dirty="0"/>
          </a:p>
        </p:txBody>
      </p:sp>
      <p:pic>
        <p:nvPicPr>
          <p:cNvPr id="11" name="Picture 6" descr="NLGWhite.png"/>
          <p:cNvPicPr>
            <a:picLocks noChangeAspect="1"/>
          </p:cNvPicPr>
          <p:nvPr userDrawn="1"/>
        </p:nvPicPr>
        <p:blipFill>
          <a:blip r:embed="rId3"/>
          <a:srcRect/>
          <a:stretch>
            <a:fillRect/>
          </a:stretch>
        </p:blipFill>
        <p:spPr bwMode="auto">
          <a:xfrm>
            <a:off x="923852" y="857704"/>
            <a:ext cx="3423418" cy="1346315"/>
          </a:xfrm>
          <a:prstGeom prst="rect">
            <a:avLst/>
          </a:prstGeom>
          <a:noFill/>
          <a:ln w="9525">
            <a:noFill/>
            <a:miter lim="800000"/>
            <a:headEnd/>
            <a:tailEnd/>
          </a:ln>
        </p:spPr>
      </p:pic>
      <p:sp>
        <p:nvSpPr>
          <p:cNvPr id="12" name="TextBox 11"/>
          <p:cNvSpPr txBox="1"/>
          <p:nvPr userDrawn="1"/>
        </p:nvSpPr>
        <p:spPr>
          <a:xfrm>
            <a:off x="232476" y="5187650"/>
            <a:ext cx="8387268" cy="1477328"/>
          </a:xfrm>
          <a:prstGeom prst="rect">
            <a:avLst/>
          </a:prstGeom>
          <a:noFill/>
        </p:spPr>
        <p:txBody>
          <a:bodyPr wrap="square">
            <a:spAutoFit/>
          </a:bodyPr>
          <a:lstStyle/>
          <a:p>
            <a:pPr algn="just" defTabSz="457200" fontAlgn="base">
              <a:spcBef>
                <a:spcPct val="0"/>
              </a:spcBef>
              <a:spcAft>
                <a:spcPts val="600"/>
              </a:spcAft>
              <a:defRPr/>
            </a:pPr>
            <a:r>
              <a:rPr lang="en-US" sz="1000" b="1" dirty="0">
                <a:solidFill>
                  <a:srgbClr val="FFFFFF"/>
                </a:solidFill>
                <a:latin typeface="+mj-lt"/>
              </a:rPr>
              <a:t>National Life Insurance Company</a:t>
            </a:r>
            <a:r>
              <a:rPr lang="en-US" sz="1000" b="1" baseline="30000" dirty="0">
                <a:solidFill>
                  <a:srgbClr val="FFFFFF"/>
                </a:solidFill>
                <a:latin typeface="+mj-lt"/>
              </a:rPr>
              <a:t>®</a:t>
            </a:r>
            <a:r>
              <a:rPr lang="en-US" sz="1000" b="1" dirty="0">
                <a:solidFill>
                  <a:srgbClr val="FFFFFF"/>
                </a:solidFill>
                <a:latin typeface="+mj-lt"/>
              </a:rPr>
              <a:t> </a:t>
            </a:r>
            <a:r>
              <a:rPr lang="en-US" sz="1000" b="1" dirty="0" smtClean="0">
                <a:solidFill>
                  <a:srgbClr val="FFFFFF"/>
                </a:solidFill>
                <a:latin typeface="+mj-lt"/>
              </a:rPr>
              <a:t>| Life </a:t>
            </a:r>
            <a:r>
              <a:rPr lang="en-US" sz="1000" b="1" dirty="0">
                <a:solidFill>
                  <a:srgbClr val="FFFFFF"/>
                </a:solidFill>
                <a:latin typeface="+mj-lt"/>
              </a:rPr>
              <a:t>Insurance Company of the Southwest</a:t>
            </a:r>
            <a:r>
              <a:rPr lang="en-US" sz="1000" b="1" baseline="30000" dirty="0" smtClean="0">
                <a:solidFill>
                  <a:srgbClr val="FFFFFF"/>
                </a:solidFill>
                <a:latin typeface="+mj-lt"/>
              </a:rPr>
              <a:t>®</a:t>
            </a:r>
            <a:endParaRPr lang="en-US" sz="1200" dirty="0">
              <a:solidFill>
                <a:srgbClr val="FFFFFF"/>
              </a:solidFill>
              <a:latin typeface="+mj-lt"/>
            </a:endParaRPr>
          </a:p>
          <a:p>
            <a:pPr algn="just" defTabSz="457200" fontAlgn="base">
              <a:spcBef>
                <a:spcPct val="0"/>
              </a:spcBef>
              <a:spcAft>
                <a:spcPts val="600"/>
              </a:spcAft>
              <a:defRPr/>
            </a:pPr>
            <a:r>
              <a:rPr lang="en-US" sz="1000" dirty="0">
                <a:solidFill>
                  <a:srgbClr val="FFFFFF"/>
                </a:solidFill>
                <a:latin typeface="+mj-lt"/>
              </a:rPr>
              <a:t>National Life Group is a trade name of National Life Insurance Company, Montpelier, VT, Life Insurance Company of the Southwest (LSW), Addison, TX and their affiliates. Each company of NL Group is solely responsible for its own financial condition and contractual obligations. LSW is not an authorized insurer in New York and does not conduct insurance business in New York</a:t>
            </a:r>
            <a:r>
              <a:rPr lang="en-US" sz="1000" dirty="0" smtClean="0">
                <a:solidFill>
                  <a:srgbClr val="FFFFFF"/>
                </a:solidFill>
                <a:latin typeface="+mj-lt"/>
              </a:rPr>
              <a:t>.</a:t>
            </a:r>
            <a:endParaRPr lang="en-US" sz="1000" dirty="0" smtClean="0">
              <a:solidFill>
                <a:schemeClr val="bg1"/>
              </a:solidFill>
              <a:latin typeface="+mj-lt"/>
            </a:endParaRPr>
          </a:p>
          <a:p>
            <a:pPr algn="just" defTabSz="457200" fontAlgn="base">
              <a:spcBef>
                <a:spcPct val="0"/>
              </a:spcBef>
              <a:spcAft>
                <a:spcPts val="600"/>
              </a:spcAft>
              <a:defRPr/>
            </a:pPr>
            <a:endParaRPr lang="en-US" sz="1000" dirty="0" smtClean="0">
              <a:solidFill>
                <a:srgbClr val="FFFFFF"/>
              </a:solidFill>
              <a:latin typeface="+mj-lt"/>
            </a:endParaRPr>
          </a:p>
          <a:p>
            <a:pPr algn="just" defTabSz="457200" fontAlgn="base">
              <a:spcBef>
                <a:spcPct val="0"/>
              </a:spcBef>
              <a:spcAft>
                <a:spcPts val="600"/>
              </a:spcAft>
              <a:defRPr/>
            </a:pPr>
            <a:r>
              <a:rPr lang="en-US" sz="1000" dirty="0" smtClean="0">
                <a:solidFill>
                  <a:srgbClr val="FFFFFF"/>
                </a:solidFill>
                <a:latin typeface="+mj-lt"/>
              </a:rPr>
              <a:t>This</a:t>
            </a:r>
            <a:r>
              <a:rPr lang="en-US" sz="1000" baseline="0" dirty="0" smtClean="0">
                <a:solidFill>
                  <a:srgbClr val="FFFFFF"/>
                </a:solidFill>
                <a:latin typeface="+mj-lt"/>
              </a:rPr>
              <a:t> information is not intended as tax or legal advice.  For advice concerning your own situation, please consult with your appropriate advisor.</a:t>
            </a:r>
          </a:p>
          <a:p>
            <a:pPr algn="just" defTabSz="457200" fontAlgn="base">
              <a:spcBef>
                <a:spcPct val="0"/>
              </a:spcBef>
              <a:spcAft>
                <a:spcPts val="600"/>
              </a:spcAft>
              <a:defRPr/>
            </a:pPr>
            <a:r>
              <a:rPr lang="en-US" sz="1000" baseline="0" dirty="0" smtClean="0">
                <a:solidFill>
                  <a:srgbClr val="FFFFFF"/>
                </a:solidFill>
                <a:latin typeface="+mj-lt"/>
              </a:rPr>
              <a:t>TC83787</a:t>
            </a:r>
            <a:endParaRPr lang="en-US" sz="1000" dirty="0" smtClean="0">
              <a:solidFill>
                <a:schemeClr val="bg1"/>
              </a:solidFill>
              <a:latin typeface="+mj-lt"/>
            </a:endParaRPr>
          </a:p>
        </p:txBody>
      </p:sp>
    </p:spTree>
    <p:extLst>
      <p:ext uri="{BB962C8B-B14F-4D97-AF65-F5344CB8AC3E}">
        <p14:creationId xmlns:p14="http://schemas.microsoft.com/office/powerpoint/2010/main" val="19041326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5998" t="21647" r="28708" b="4897"/>
          <a:stretch/>
        </p:blipFill>
        <p:spPr>
          <a:xfrm>
            <a:off x="1588" y="0"/>
            <a:ext cx="9144000" cy="6858000"/>
          </a:xfrm>
          <a:prstGeom prst="rect">
            <a:avLst/>
          </a:prstGeom>
        </p:spPr>
      </p:pic>
      <p:sp>
        <p:nvSpPr>
          <p:cNvPr id="9" name="Rectangle 8"/>
          <p:cNvSpPr/>
          <p:nvPr userDrawn="1"/>
        </p:nvSpPr>
        <p:spPr>
          <a:xfrm>
            <a:off x="1588" y="2432837"/>
            <a:ext cx="9144000" cy="4425163"/>
          </a:xfrm>
          <a:prstGeom prst="rect">
            <a:avLst/>
          </a:prstGeom>
          <a:gradFill flip="none" rotWithShape="1">
            <a:gsLst>
              <a:gs pos="0">
                <a:schemeClr val="tx1">
                  <a:alpha val="50000"/>
                </a:schemeClr>
              </a:gs>
              <a:gs pos="100000">
                <a:schemeClr val="tx1">
                  <a:tint val="23500"/>
                  <a:satMod val="16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 y="597891"/>
            <a:ext cx="4572001" cy="1834946"/>
          </a:xfrm>
          <a:prstGeom prst="rect">
            <a:avLst/>
          </a:prstGeom>
          <a:solidFill>
            <a:srgbClr val="3D9B35">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424609" y="3220278"/>
            <a:ext cx="7719389" cy="1496126"/>
          </a:xfrm>
          <a:prstGeom prst="rect">
            <a:avLst/>
          </a:prstGeom>
          <a:solidFill>
            <a:srgbClr val="3D9B35">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p:cNvSpPr>
            <a:spLocks noGrp="1"/>
          </p:cNvSpPr>
          <p:nvPr>
            <p:ph type="ctrTitle" hasCustomPrompt="1"/>
          </p:nvPr>
        </p:nvSpPr>
        <p:spPr>
          <a:xfrm>
            <a:off x="1424717" y="3220278"/>
            <a:ext cx="7340408" cy="1486658"/>
          </a:xfrm>
        </p:spPr>
        <p:txBody>
          <a:bodyPr anchor="b">
            <a:normAutofit/>
          </a:bodyPr>
          <a:lstStyle>
            <a:lvl1pPr algn="r">
              <a:defRPr sz="4800"/>
            </a:lvl1pPr>
          </a:lstStyle>
          <a:p>
            <a:r>
              <a:rPr lang="en-US" dirty="0" smtClean="0"/>
              <a:t>CLICK TO EDIT MASTER TITLE STYLE</a:t>
            </a:r>
            <a:endParaRPr lang="en-US" dirty="0"/>
          </a:p>
        </p:txBody>
      </p:sp>
      <p:pic>
        <p:nvPicPr>
          <p:cNvPr id="11" name="Picture 6" descr="NLGWhite.png"/>
          <p:cNvPicPr>
            <a:picLocks noChangeAspect="1"/>
          </p:cNvPicPr>
          <p:nvPr userDrawn="1"/>
        </p:nvPicPr>
        <p:blipFill>
          <a:blip r:embed="rId3"/>
          <a:srcRect/>
          <a:stretch>
            <a:fillRect/>
          </a:stretch>
        </p:blipFill>
        <p:spPr bwMode="auto">
          <a:xfrm>
            <a:off x="923852" y="857704"/>
            <a:ext cx="3423418" cy="1346315"/>
          </a:xfrm>
          <a:prstGeom prst="rect">
            <a:avLst/>
          </a:prstGeom>
          <a:noFill/>
          <a:ln w="9525">
            <a:noFill/>
            <a:miter lim="800000"/>
            <a:headEnd/>
            <a:tailEnd/>
          </a:ln>
        </p:spPr>
      </p:pic>
      <p:sp>
        <p:nvSpPr>
          <p:cNvPr id="12" name="TextBox 11"/>
          <p:cNvSpPr txBox="1"/>
          <p:nvPr userDrawn="1"/>
        </p:nvSpPr>
        <p:spPr>
          <a:xfrm>
            <a:off x="232476" y="5187650"/>
            <a:ext cx="8387268" cy="1477328"/>
          </a:xfrm>
          <a:prstGeom prst="rect">
            <a:avLst/>
          </a:prstGeom>
          <a:noFill/>
        </p:spPr>
        <p:txBody>
          <a:bodyPr wrap="square">
            <a:spAutoFit/>
          </a:bodyPr>
          <a:lstStyle/>
          <a:p>
            <a:pPr algn="just" defTabSz="457200" fontAlgn="base">
              <a:spcBef>
                <a:spcPct val="0"/>
              </a:spcBef>
              <a:spcAft>
                <a:spcPts val="600"/>
              </a:spcAft>
              <a:defRPr/>
            </a:pPr>
            <a:r>
              <a:rPr lang="en-US" sz="1000" b="1" dirty="0">
                <a:solidFill>
                  <a:srgbClr val="FFFFFF"/>
                </a:solidFill>
                <a:latin typeface="+mj-lt"/>
              </a:rPr>
              <a:t>National Life Insurance Company</a:t>
            </a:r>
            <a:r>
              <a:rPr lang="en-US" sz="1000" b="1" baseline="30000" dirty="0">
                <a:solidFill>
                  <a:srgbClr val="FFFFFF"/>
                </a:solidFill>
                <a:latin typeface="+mj-lt"/>
              </a:rPr>
              <a:t>®</a:t>
            </a:r>
            <a:r>
              <a:rPr lang="en-US" sz="1000" b="1" dirty="0">
                <a:solidFill>
                  <a:srgbClr val="FFFFFF"/>
                </a:solidFill>
                <a:latin typeface="+mj-lt"/>
              </a:rPr>
              <a:t> </a:t>
            </a:r>
            <a:r>
              <a:rPr lang="en-US" sz="1000" b="1" dirty="0" smtClean="0">
                <a:solidFill>
                  <a:srgbClr val="FFFFFF"/>
                </a:solidFill>
                <a:latin typeface="+mj-lt"/>
              </a:rPr>
              <a:t>| Life </a:t>
            </a:r>
            <a:r>
              <a:rPr lang="en-US" sz="1000" b="1" dirty="0">
                <a:solidFill>
                  <a:srgbClr val="FFFFFF"/>
                </a:solidFill>
                <a:latin typeface="+mj-lt"/>
              </a:rPr>
              <a:t>Insurance Company of the Southwest</a:t>
            </a:r>
            <a:r>
              <a:rPr lang="en-US" sz="1000" b="1" baseline="30000" dirty="0" smtClean="0">
                <a:solidFill>
                  <a:srgbClr val="FFFFFF"/>
                </a:solidFill>
                <a:latin typeface="+mj-lt"/>
              </a:rPr>
              <a:t>®</a:t>
            </a:r>
            <a:endParaRPr lang="en-US" sz="1200" dirty="0">
              <a:solidFill>
                <a:srgbClr val="FFFFFF"/>
              </a:solidFill>
              <a:latin typeface="+mj-lt"/>
            </a:endParaRPr>
          </a:p>
          <a:p>
            <a:pPr algn="just" defTabSz="457200" fontAlgn="base">
              <a:spcBef>
                <a:spcPct val="0"/>
              </a:spcBef>
              <a:spcAft>
                <a:spcPts val="600"/>
              </a:spcAft>
              <a:defRPr/>
            </a:pPr>
            <a:r>
              <a:rPr lang="en-US" sz="1000" dirty="0">
                <a:solidFill>
                  <a:srgbClr val="FFFFFF"/>
                </a:solidFill>
                <a:latin typeface="+mj-lt"/>
              </a:rPr>
              <a:t>National Life Group is a trade name of National Life Insurance Company, Montpelier, VT, Life Insurance Company of the Southwest (LSW), Addison, TX and their affiliates. Each company of NL Group is solely responsible for its own financial condition and contractual obligations. LSW is not an authorized insurer in New York and does not conduct insurance business in New York</a:t>
            </a:r>
            <a:r>
              <a:rPr lang="en-US" sz="1000" dirty="0" smtClean="0">
                <a:solidFill>
                  <a:srgbClr val="FFFFFF"/>
                </a:solidFill>
                <a:latin typeface="+mj-lt"/>
              </a:rPr>
              <a:t>.</a:t>
            </a:r>
          </a:p>
          <a:p>
            <a:pPr marL="0" marR="0" indent="0" algn="just" defTabSz="457200" rtl="0" eaLnBrk="1" fontAlgn="base" latinLnBrk="0" hangingPunct="1">
              <a:lnSpc>
                <a:spcPct val="100000"/>
              </a:lnSpc>
              <a:spcBef>
                <a:spcPct val="0"/>
              </a:spcBef>
              <a:spcAft>
                <a:spcPts val="600"/>
              </a:spcAft>
              <a:buClrTx/>
              <a:buSzTx/>
              <a:buFontTx/>
              <a:buNone/>
              <a:tabLst/>
              <a:defRPr/>
            </a:pPr>
            <a:r>
              <a:rPr lang="en-US" sz="1000" dirty="0" smtClean="0">
                <a:solidFill>
                  <a:schemeClr val="bg1"/>
                </a:solidFill>
                <a:latin typeface="+mj-lt"/>
              </a:rPr>
              <a:t>This business strategy is offered and managed by an independent third party who is not affiliated with the companies of national Life Group.  No National Life Group company nor anyone acting on its behalf has evaluated the strategy or is authorized to make any representation regarding the suitability, effectiveness or legality of using life insurance or annuities in connection with the strategy’s use.  This is not a solicitation of any product or service.  Please consult your clients’ tax and/or legal advisors regarding whether this strategy is appropriate for their situation.</a:t>
            </a:r>
          </a:p>
        </p:txBody>
      </p:sp>
    </p:spTree>
    <p:extLst>
      <p:ext uri="{BB962C8B-B14F-4D97-AF65-F5344CB8AC3E}">
        <p14:creationId xmlns:p14="http://schemas.microsoft.com/office/powerpoint/2010/main" val="914236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23480" t="8821" r="14568" b="21481"/>
          <a:stretch/>
        </p:blipFill>
        <p:spPr>
          <a:xfrm>
            <a:off x="1588" y="0"/>
            <a:ext cx="9144000" cy="6858000"/>
          </a:xfrm>
          <a:prstGeom prst="rect">
            <a:avLst/>
          </a:prstGeom>
        </p:spPr>
      </p:pic>
      <p:sp>
        <p:nvSpPr>
          <p:cNvPr id="9" name="Rectangle 8"/>
          <p:cNvSpPr/>
          <p:nvPr userDrawn="1"/>
        </p:nvSpPr>
        <p:spPr>
          <a:xfrm>
            <a:off x="1588" y="2432837"/>
            <a:ext cx="9144000" cy="4425163"/>
          </a:xfrm>
          <a:prstGeom prst="rect">
            <a:avLst/>
          </a:prstGeom>
          <a:gradFill flip="none" rotWithShape="1">
            <a:gsLst>
              <a:gs pos="0">
                <a:schemeClr val="tx1">
                  <a:alpha val="50000"/>
                </a:schemeClr>
              </a:gs>
              <a:gs pos="100000">
                <a:schemeClr val="tx1">
                  <a:tint val="23500"/>
                  <a:satMod val="16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 y="597891"/>
            <a:ext cx="4572001" cy="1834946"/>
          </a:xfrm>
          <a:prstGeom prst="rect">
            <a:avLst/>
          </a:prstGeom>
          <a:solidFill>
            <a:srgbClr val="3D9B35">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424609" y="3220278"/>
            <a:ext cx="7719389" cy="1496126"/>
          </a:xfrm>
          <a:prstGeom prst="rect">
            <a:avLst/>
          </a:prstGeom>
          <a:solidFill>
            <a:srgbClr val="3D9B35">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p:cNvSpPr>
            <a:spLocks noGrp="1"/>
          </p:cNvSpPr>
          <p:nvPr>
            <p:ph type="ctrTitle" hasCustomPrompt="1"/>
          </p:nvPr>
        </p:nvSpPr>
        <p:spPr>
          <a:xfrm>
            <a:off x="1424717" y="3220278"/>
            <a:ext cx="7340408" cy="1486658"/>
          </a:xfrm>
        </p:spPr>
        <p:txBody>
          <a:bodyPr anchor="b">
            <a:normAutofit/>
          </a:bodyPr>
          <a:lstStyle>
            <a:lvl1pPr algn="r">
              <a:defRPr sz="4800"/>
            </a:lvl1pPr>
          </a:lstStyle>
          <a:p>
            <a:r>
              <a:rPr lang="en-US" dirty="0" smtClean="0"/>
              <a:t>CLICK TO EDIT MASTER TITLE STYLE</a:t>
            </a:r>
            <a:endParaRPr lang="en-US" dirty="0"/>
          </a:p>
        </p:txBody>
      </p:sp>
      <p:pic>
        <p:nvPicPr>
          <p:cNvPr id="11" name="Picture 6" descr="NLGWhite.png"/>
          <p:cNvPicPr>
            <a:picLocks noChangeAspect="1"/>
          </p:cNvPicPr>
          <p:nvPr userDrawn="1"/>
        </p:nvPicPr>
        <p:blipFill>
          <a:blip r:embed="rId4"/>
          <a:srcRect/>
          <a:stretch>
            <a:fillRect/>
          </a:stretch>
        </p:blipFill>
        <p:spPr bwMode="auto">
          <a:xfrm>
            <a:off x="923852" y="857704"/>
            <a:ext cx="3423418" cy="1346315"/>
          </a:xfrm>
          <a:prstGeom prst="rect">
            <a:avLst/>
          </a:prstGeom>
          <a:noFill/>
          <a:ln w="9525">
            <a:noFill/>
            <a:miter lim="800000"/>
            <a:headEnd/>
            <a:tailEnd/>
          </a:ln>
        </p:spPr>
      </p:pic>
      <p:sp>
        <p:nvSpPr>
          <p:cNvPr id="12" name="TextBox 11"/>
          <p:cNvSpPr txBox="1"/>
          <p:nvPr userDrawn="1"/>
        </p:nvSpPr>
        <p:spPr>
          <a:xfrm>
            <a:off x="232476" y="5187650"/>
            <a:ext cx="8387268" cy="1477328"/>
          </a:xfrm>
          <a:prstGeom prst="rect">
            <a:avLst/>
          </a:prstGeom>
          <a:noFill/>
        </p:spPr>
        <p:txBody>
          <a:bodyPr wrap="square">
            <a:spAutoFit/>
          </a:bodyPr>
          <a:lstStyle/>
          <a:p>
            <a:pPr algn="just" defTabSz="457200" fontAlgn="base">
              <a:spcBef>
                <a:spcPct val="0"/>
              </a:spcBef>
              <a:spcAft>
                <a:spcPts val="600"/>
              </a:spcAft>
              <a:defRPr/>
            </a:pPr>
            <a:r>
              <a:rPr lang="en-US" sz="1000" b="1" dirty="0">
                <a:solidFill>
                  <a:srgbClr val="FFFFFF"/>
                </a:solidFill>
                <a:latin typeface="+mj-lt"/>
              </a:rPr>
              <a:t>National Life Insurance Company</a:t>
            </a:r>
            <a:r>
              <a:rPr lang="en-US" sz="1000" b="1" baseline="30000" dirty="0">
                <a:solidFill>
                  <a:srgbClr val="FFFFFF"/>
                </a:solidFill>
                <a:latin typeface="+mj-lt"/>
              </a:rPr>
              <a:t>®</a:t>
            </a:r>
            <a:r>
              <a:rPr lang="en-US" sz="1000" b="1" dirty="0">
                <a:solidFill>
                  <a:srgbClr val="FFFFFF"/>
                </a:solidFill>
                <a:latin typeface="+mj-lt"/>
              </a:rPr>
              <a:t> </a:t>
            </a:r>
            <a:r>
              <a:rPr lang="en-US" sz="1000" b="1" dirty="0" smtClean="0">
                <a:solidFill>
                  <a:srgbClr val="FFFFFF"/>
                </a:solidFill>
                <a:latin typeface="+mj-lt"/>
              </a:rPr>
              <a:t>| Life </a:t>
            </a:r>
            <a:r>
              <a:rPr lang="en-US" sz="1000" b="1" dirty="0">
                <a:solidFill>
                  <a:srgbClr val="FFFFFF"/>
                </a:solidFill>
                <a:latin typeface="+mj-lt"/>
              </a:rPr>
              <a:t>Insurance Company of the Southwest</a:t>
            </a:r>
            <a:r>
              <a:rPr lang="en-US" sz="1000" b="1" baseline="30000" dirty="0" smtClean="0">
                <a:solidFill>
                  <a:srgbClr val="FFFFFF"/>
                </a:solidFill>
                <a:latin typeface="+mj-lt"/>
              </a:rPr>
              <a:t>®</a:t>
            </a:r>
            <a:endParaRPr lang="en-US" sz="1200" dirty="0">
              <a:solidFill>
                <a:srgbClr val="FFFFFF"/>
              </a:solidFill>
              <a:latin typeface="+mj-lt"/>
            </a:endParaRPr>
          </a:p>
          <a:p>
            <a:pPr algn="just" defTabSz="457200" fontAlgn="base">
              <a:spcBef>
                <a:spcPct val="0"/>
              </a:spcBef>
              <a:spcAft>
                <a:spcPts val="600"/>
              </a:spcAft>
              <a:defRPr/>
            </a:pPr>
            <a:r>
              <a:rPr lang="en-US" sz="1000" dirty="0">
                <a:solidFill>
                  <a:srgbClr val="FFFFFF"/>
                </a:solidFill>
                <a:latin typeface="+mj-lt"/>
              </a:rPr>
              <a:t>National Life Group is a trade name of National Life Insurance Company, Montpelier, VT, Life Insurance Company of the Southwest (LSW), Addison, TX and their affiliates. Each company of NL Group is solely responsible for its own financial condition and contractual obligations. LSW is not an authorized insurer in New York and does not conduct insurance business in New York</a:t>
            </a:r>
            <a:r>
              <a:rPr lang="en-US" sz="1000" dirty="0" smtClean="0">
                <a:solidFill>
                  <a:srgbClr val="FFFFFF"/>
                </a:solidFill>
                <a:latin typeface="+mj-lt"/>
              </a:rPr>
              <a:t>.</a:t>
            </a:r>
          </a:p>
          <a:p>
            <a:pPr marL="0" marR="0" indent="0" algn="just" defTabSz="457200" rtl="0" eaLnBrk="1" fontAlgn="base" latinLnBrk="0" hangingPunct="1">
              <a:lnSpc>
                <a:spcPct val="100000"/>
              </a:lnSpc>
              <a:spcBef>
                <a:spcPct val="0"/>
              </a:spcBef>
              <a:spcAft>
                <a:spcPts val="600"/>
              </a:spcAft>
              <a:buClrTx/>
              <a:buSzTx/>
              <a:buFontTx/>
              <a:buNone/>
              <a:tabLst/>
              <a:defRPr/>
            </a:pPr>
            <a:r>
              <a:rPr lang="en-US" sz="1000" dirty="0" smtClean="0">
                <a:solidFill>
                  <a:schemeClr val="bg1"/>
                </a:solidFill>
                <a:latin typeface="+mj-lt"/>
              </a:rPr>
              <a:t>This business strategy is offered and managed by an independent third party who is not affiliated with the companies of national Life Group.  No National Life Group company nor anyone acting on its behalf has evaluated the strategy or is authorized to make any representation regarding the suitability, effectiveness or legality of using life insurance or annuities in connection with the strategy’s use.  This is not a solicitation of any product or service.  Please consult your clients’ tax and/or legal advisors regarding whether this strategy is appropriate for their situation.</a:t>
            </a:r>
          </a:p>
        </p:txBody>
      </p:sp>
    </p:spTree>
    <p:extLst>
      <p:ext uri="{BB962C8B-B14F-4D97-AF65-F5344CB8AC3E}">
        <p14:creationId xmlns:p14="http://schemas.microsoft.com/office/powerpoint/2010/main" val="2219982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9F495958-F516-439A-814A-D2DC1CC7FCCF}" type="slidenum">
              <a:rPr lang="en-US" smtClean="0"/>
              <a:t>‹#›</a:t>
            </a:fld>
            <a:endParaRPr lang="en-US" dirty="0"/>
          </a:p>
        </p:txBody>
      </p:sp>
    </p:spTree>
    <p:extLst>
      <p:ext uri="{BB962C8B-B14F-4D97-AF65-F5344CB8AC3E}">
        <p14:creationId xmlns:p14="http://schemas.microsoft.com/office/powerpoint/2010/main" val="196629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2" presetClass="entr" presetSubtype="2"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8600" y="1447801"/>
            <a:ext cx="5456583" cy="45309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9F495958-F516-439A-814A-D2DC1CC7FCCF}" type="slidenum">
              <a:rPr lang="en-US" smtClean="0"/>
              <a:t>‹#›</a:t>
            </a:fld>
            <a:endParaRPr lang="en-US" dirty="0"/>
          </a:p>
        </p:txBody>
      </p:sp>
      <p:sp>
        <p:nvSpPr>
          <p:cNvPr id="5" name="Picture Placeholder 4"/>
          <p:cNvSpPr>
            <a:spLocks noGrp="1"/>
          </p:cNvSpPr>
          <p:nvPr>
            <p:ph type="pic" sz="quarter" idx="13"/>
          </p:nvPr>
        </p:nvSpPr>
        <p:spPr>
          <a:xfrm>
            <a:off x="5910470" y="1318591"/>
            <a:ext cx="3233530" cy="5539409"/>
          </a:xfrm>
        </p:spPr>
        <p:txBody>
          <a:bodyPr/>
          <a:lstStyle/>
          <a:p>
            <a:endParaRPr lang="en-US" dirty="0"/>
          </a:p>
        </p:txBody>
      </p:sp>
    </p:spTree>
    <p:extLst>
      <p:ext uri="{BB962C8B-B14F-4D97-AF65-F5344CB8AC3E}">
        <p14:creationId xmlns:p14="http://schemas.microsoft.com/office/powerpoint/2010/main" val="54744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nodePh="1">
                                  <p:stCondLst>
                                    <p:cond delay="200"/>
                                  </p:stCondLst>
                                  <p:endCondLst>
                                    <p:cond evt="begin" delay="0">
                                      <p:tn val="9"/>
                                    </p:cond>
                                  </p:end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2" presetClass="entr" presetSubtype="2"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5"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9F495958-F516-439A-814A-D2DC1CC7FCCF}" type="slidenum">
              <a:rPr lang="en-US" smtClean="0"/>
              <a:t>‹#›</a:t>
            </a:fld>
            <a:endParaRPr lang="en-US" dirty="0"/>
          </a:p>
        </p:txBody>
      </p:sp>
      <p:sp>
        <p:nvSpPr>
          <p:cNvPr id="5" name="Picture Placeholder 4"/>
          <p:cNvSpPr>
            <a:spLocks noGrp="1"/>
          </p:cNvSpPr>
          <p:nvPr>
            <p:ph type="pic" sz="quarter" idx="13"/>
          </p:nvPr>
        </p:nvSpPr>
        <p:spPr>
          <a:xfrm>
            <a:off x="0" y="1318592"/>
            <a:ext cx="9144000" cy="4850296"/>
          </a:xfrm>
        </p:spPr>
        <p:txBody>
          <a:bodyPr/>
          <a:lstStyle/>
          <a:p>
            <a:endParaRPr lang="en-US" dirty="0"/>
          </a:p>
        </p:txBody>
      </p:sp>
    </p:spTree>
    <p:extLst>
      <p:ext uri="{BB962C8B-B14F-4D97-AF65-F5344CB8AC3E}">
        <p14:creationId xmlns:p14="http://schemas.microsoft.com/office/powerpoint/2010/main" val="76086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9F495958-F516-439A-814A-D2DC1CC7FCCF}" type="slidenum">
              <a:rPr lang="en-US" smtClean="0"/>
              <a:t>‹#›</a:t>
            </a:fld>
            <a:endParaRPr lang="en-US" dirty="0"/>
          </a:p>
        </p:txBody>
      </p:sp>
    </p:spTree>
    <p:extLst>
      <p:ext uri="{BB962C8B-B14F-4D97-AF65-F5344CB8AC3E}">
        <p14:creationId xmlns:p14="http://schemas.microsoft.com/office/powerpoint/2010/main" val="39338914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447801"/>
            <a:ext cx="8686800" cy="453096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18843" y="6328579"/>
            <a:ext cx="515803" cy="365125"/>
          </a:xfrm>
          <a:prstGeom prst="rect">
            <a:avLst/>
          </a:prstGeom>
        </p:spPr>
        <p:txBody>
          <a:bodyPr vert="horz" lIns="91440" tIns="45720" rIns="91440" bIns="45720" rtlCol="0" anchor="ctr"/>
          <a:lstStyle>
            <a:lvl1pPr algn="l">
              <a:defRPr sz="1200">
                <a:solidFill>
                  <a:schemeClr val="accent1"/>
                </a:solidFill>
              </a:defRPr>
            </a:lvl1pPr>
          </a:lstStyle>
          <a:p>
            <a:fld id="{9F495958-F516-439A-814A-D2DC1CC7FCCF}" type="slidenum">
              <a:rPr lang="en-US" smtClean="0"/>
              <a:pPr/>
              <a:t>‹#›</a:t>
            </a:fld>
            <a:endParaRPr lang="en-US" dirty="0"/>
          </a:p>
        </p:txBody>
      </p:sp>
      <p:sp>
        <p:nvSpPr>
          <p:cNvPr id="12" name="TextBox 11"/>
          <p:cNvSpPr txBox="1"/>
          <p:nvPr userDrawn="1"/>
        </p:nvSpPr>
        <p:spPr>
          <a:xfrm>
            <a:off x="811215" y="6372642"/>
            <a:ext cx="6174802" cy="276999"/>
          </a:xfrm>
          <a:prstGeom prst="rect">
            <a:avLst/>
          </a:prstGeom>
          <a:noFill/>
        </p:spPr>
        <p:txBody>
          <a:bodyPr wrap="square" anchor="ctr">
            <a:spAutoFit/>
          </a:bodyPr>
          <a:lstStyle/>
          <a:p>
            <a:pPr defTabSz="457200" fontAlgn="base">
              <a:spcBef>
                <a:spcPct val="0"/>
              </a:spcBef>
              <a:spcAft>
                <a:spcPct val="0"/>
              </a:spcAft>
              <a:defRPr/>
            </a:pPr>
            <a:r>
              <a:rPr lang="en-US" sz="1200" dirty="0" smtClean="0">
                <a:solidFill>
                  <a:schemeClr val="bg2">
                    <a:lumMod val="90000"/>
                  </a:schemeClr>
                </a:solidFill>
                <a:latin typeface="Arial Narrow" panose="020B0606020202030204" pitchFamily="34" charset="0"/>
              </a:rPr>
              <a:t>© 2015 National Life Group</a:t>
            </a:r>
            <a:r>
              <a:rPr lang="en-US" sz="1200" baseline="30000" dirty="0" smtClean="0">
                <a:solidFill>
                  <a:schemeClr val="bg2">
                    <a:lumMod val="90000"/>
                  </a:schemeClr>
                </a:solidFill>
                <a:latin typeface="Arial Narrow" panose="020B0606020202030204" pitchFamily="34" charset="0"/>
              </a:rPr>
              <a:t>® </a:t>
            </a:r>
            <a:endParaRPr lang="en-US" sz="1200" baseline="0" dirty="0" smtClean="0">
              <a:solidFill>
                <a:schemeClr val="bg2">
                  <a:lumMod val="90000"/>
                </a:schemeClr>
              </a:solidFill>
              <a:latin typeface="Arial Narrow" panose="020B0606020202030204" pitchFamily="34" charset="0"/>
            </a:endParaRPr>
          </a:p>
        </p:txBody>
      </p:sp>
      <p:sp>
        <p:nvSpPr>
          <p:cNvPr id="10" name="Rectangle 9"/>
          <p:cNvSpPr/>
          <p:nvPr userDrawn="1"/>
        </p:nvSpPr>
        <p:spPr>
          <a:xfrm>
            <a:off x="0" y="0"/>
            <a:ext cx="9144000" cy="1320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228600" y="142635"/>
            <a:ext cx="8686800" cy="10668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423802036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lnSpc>
          <a:spcPct val="90000"/>
        </a:lnSpc>
        <a:spcBef>
          <a:spcPts val="1200"/>
        </a:spcBef>
        <a:buClr>
          <a:schemeClr val="accent1"/>
        </a:buClr>
        <a:buFont typeface="Arial" panose="020B0604020202020204" pitchFamily="34" charset="0"/>
        <a:buChar char="•"/>
        <a:defRPr sz="2400" kern="1200">
          <a:solidFill>
            <a:schemeClr val="accent2"/>
          </a:solidFill>
          <a:latin typeface="+mn-lt"/>
          <a:ea typeface="+mn-ea"/>
          <a:cs typeface="+mn-cs"/>
        </a:defRPr>
      </a:lvl1pPr>
      <a:lvl2pPr marL="742950" indent="-285750" algn="l" defTabSz="914400" rtl="0" eaLnBrk="1" latinLnBrk="0" hangingPunct="1">
        <a:lnSpc>
          <a:spcPct val="90000"/>
        </a:lnSpc>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lnSpc>
          <a:spcPct val="90000"/>
        </a:lnSpc>
        <a:spcBef>
          <a:spcPct val="20000"/>
        </a:spcBef>
        <a:buClr>
          <a:schemeClr val="accent1"/>
        </a:buClr>
        <a:buFont typeface="Arial" panose="020B0604020202020204" pitchFamily="34" charset="0"/>
        <a:buChar char="•"/>
        <a:defRPr sz="1800" kern="1200">
          <a:solidFill>
            <a:schemeClr val="accent2"/>
          </a:solidFill>
          <a:latin typeface="+mn-lt"/>
          <a:ea typeface="+mn-ea"/>
          <a:cs typeface="+mn-cs"/>
        </a:defRPr>
      </a:lvl3pPr>
      <a:lvl4pPr marL="1600200" indent="-228600" algn="l" defTabSz="914400" rtl="0" eaLnBrk="1" latinLnBrk="0" hangingPunct="1">
        <a:lnSpc>
          <a:spcPct val="90000"/>
        </a:lnSpc>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lnSpc>
          <a:spcPct val="90000"/>
        </a:lnSpc>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0"/>
            <a:ext cx="9144000" cy="1320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228600" y="142635"/>
            <a:ext cx="8686800" cy="10668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1447801"/>
            <a:ext cx="8686800" cy="453096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18843" y="6328579"/>
            <a:ext cx="515803" cy="365125"/>
          </a:xfrm>
          <a:prstGeom prst="rect">
            <a:avLst/>
          </a:prstGeom>
        </p:spPr>
        <p:txBody>
          <a:bodyPr vert="horz" lIns="91440" tIns="45720" rIns="91440" bIns="45720" rtlCol="0" anchor="ctr"/>
          <a:lstStyle>
            <a:lvl1pPr algn="l">
              <a:defRPr sz="1200">
                <a:solidFill>
                  <a:schemeClr val="accent1"/>
                </a:solidFill>
              </a:defRPr>
            </a:lvl1pPr>
          </a:lstStyle>
          <a:p>
            <a:fld id="{9F495958-F516-439A-814A-D2DC1CC7FCCF}" type="slidenum">
              <a:rPr lang="en-US" smtClean="0"/>
              <a:pPr/>
              <a:t>‹#›</a:t>
            </a:fld>
            <a:endParaRPr lang="en-US" dirty="0"/>
          </a:p>
        </p:txBody>
      </p:sp>
    </p:spTree>
    <p:extLst>
      <p:ext uri="{BB962C8B-B14F-4D97-AF65-F5344CB8AC3E}">
        <p14:creationId xmlns:p14="http://schemas.microsoft.com/office/powerpoint/2010/main" val="265197408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lnSpc>
          <a:spcPct val="90000"/>
        </a:lnSpc>
        <a:spcBef>
          <a:spcPts val="1200"/>
        </a:spcBef>
        <a:buClr>
          <a:schemeClr val="accent1"/>
        </a:buClr>
        <a:buFont typeface="Arial" panose="020B0604020202020204" pitchFamily="34" charset="0"/>
        <a:buChar char="•"/>
        <a:defRPr sz="2800" kern="1200">
          <a:solidFill>
            <a:schemeClr val="accent2"/>
          </a:solidFill>
          <a:latin typeface="+mn-lt"/>
          <a:ea typeface="+mn-ea"/>
          <a:cs typeface="+mn-cs"/>
        </a:defRPr>
      </a:lvl1pPr>
      <a:lvl2pPr marL="742950" indent="-285750" algn="l" defTabSz="914400" rtl="0" eaLnBrk="1" latinLnBrk="0" hangingPunct="1">
        <a:lnSpc>
          <a:spcPct val="90000"/>
        </a:lnSpc>
        <a:spcBef>
          <a:spcPct val="20000"/>
        </a:spcBef>
        <a:buClr>
          <a:schemeClr val="accent1"/>
        </a:buClr>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ct val="20000"/>
        </a:spcBef>
        <a:buClr>
          <a:schemeClr val="accent1"/>
        </a:buClr>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ct val="20000"/>
        </a:spcBef>
        <a:buClr>
          <a:schemeClr val="accent1"/>
        </a:buClr>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11.jpe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11.jpe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1.jpe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1.jpe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10203" y="3670219"/>
            <a:ext cx="7340408" cy="1486658"/>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Bonus Plans 4 1/2 Ways</a:t>
            </a:r>
            <a:br>
              <a:rPr lang="en-US" dirty="0" smtClean="0"/>
            </a:br>
            <a:r>
              <a:rPr lang="en-US" dirty="0" smtClean="0"/>
              <a:t>Trying on the Solution</a:t>
            </a:r>
            <a:br>
              <a:rPr lang="en-US" dirty="0" smtClean="0"/>
            </a:br>
            <a:endParaRPr lang="en-US" dirty="0"/>
          </a:p>
        </p:txBody>
      </p:sp>
      <p:sp>
        <p:nvSpPr>
          <p:cNvPr id="2" name="TextBox 1"/>
          <p:cNvSpPr txBox="1"/>
          <p:nvPr/>
        </p:nvSpPr>
        <p:spPr>
          <a:xfrm>
            <a:off x="1808018" y="6297802"/>
            <a:ext cx="7147298" cy="461665"/>
          </a:xfrm>
          <a:prstGeom prst="rect">
            <a:avLst/>
          </a:prstGeom>
          <a:noFill/>
        </p:spPr>
        <p:txBody>
          <a:bodyPr wrap="square" rtlCol="0">
            <a:spAutoFit/>
          </a:bodyPr>
          <a:lstStyle/>
          <a:p>
            <a:r>
              <a:rPr lang="en-US" sz="1200" dirty="0" smtClean="0">
                <a:solidFill>
                  <a:schemeClr val="bg1"/>
                </a:solidFill>
              </a:rPr>
              <a:t>This information is not intended as tax or legal advice.  For advice concerning your own situation, please consult with your appropriate professional advisor.</a:t>
            </a:r>
            <a:endParaRPr lang="en-US" sz="1200" dirty="0">
              <a:solidFill>
                <a:schemeClr val="bg1"/>
              </a:solidFill>
            </a:endParaRPr>
          </a:p>
        </p:txBody>
      </p:sp>
      <p:sp>
        <p:nvSpPr>
          <p:cNvPr id="5" name="TextBox 4"/>
          <p:cNvSpPr txBox="1"/>
          <p:nvPr/>
        </p:nvSpPr>
        <p:spPr>
          <a:xfrm>
            <a:off x="298409" y="5963517"/>
            <a:ext cx="7662672" cy="228600"/>
          </a:xfrm>
          <a:prstGeom prst="rect">
            <a:avLst/>
          </a:prstGeom>
          <a:noFill/>
          <a:ln>
            <a:solidFill>
              <a:schemeClr val="bg1"/>
            </a:solidFill>
          </a:ln>
        </p:spPr>
        <p:txBody>
          <a:bodyPr wrap="square" lIns="45720" tIns="18288" rIns="45720" bIns="18288" rtlCol="0" anchor="ctr" anchorCtr="0">
            <a:noAutofit/>
          </a:bodyPr>
          <a:lstStyle/>
          <a:p>
            <a:pPr algn="ctr"/>
            <a:r>
              <a:rPr lang="en-US" sz="900" dirty="0" smtClean="0">
                <a:solidFill>
                  <a:schemeClr val="bg1"/>
                </a:solidFill>
                <a:latin typeface="Arial" charset="0"/>
                <a:ea typeface="Arial" charset="0"/>
                <a:cs typeface="Arial" charset="0"/>
              </a:rPr>
              <a:t>No bank or credit union guarantee | Not a deposit | Not FDIC/NCUA insured | May lose value | Not insured by any federal or state government agency</a:t>
            </a:r>
            <a:endParaRPr lang="en-US" sz="9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2946095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400" dirty="0" smtClean="0"/>
              <a:t>Key Advantage Bonus Plan</a:t>
            </a:r>
            <a:endParaRPr lang="en-US" sz="4400" dirty="0"/>
          </a:p>
        </p:txBody>
      </p:sp>
      <p:sp>
        <p:nvSpPr>
          <p:cNvPr id="3" name="Slide Number Placeholder 2"/>
          <p:cNvSpPr>
            <a:spLocks noGrp="1"/>
          </p:cNvSpPr>
          <p:nvPr>
            <p:ph type="sldNum" sz="quarter" idx="4294967295"/>
          </p:nvPr>
        </p:nvSpPr>
        <p:spPr>
          <a:xfrm>
            <a:off x="0" y="6329363"/>
            <a:ext cx="515938" cy="365125"/>
          </a:xfrm>
        </p:spPr>
        <p:txBody>
          <a:bodyPr/>
          <a:lstStyle/>
          <a:p>
            <a:fld id="{9F495958-F516-439A-814A-D2DC1CC7FCCF}" type="slidenum">
              <a:rPr lang="en-US" smtClean="0"/>
              <a:t>10</a:t>
            </a:fld>
            <a:endParaRPr lang="en-US" dirty="0"/>
          </a:p>
        </p:txBody>
      </p:sp>
    </p:spTree>
    <p:extLst>
      <p:ext uri="{BB962C8B-B14F-4D97-AF65-F5344CB8AC3E}">
        <p14:creationId xmlns:p14="http://schemas.microsoft.com/office/powerpoint/2010/main" val="3733478865"/>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5086" y="2250878"/>
            <a:ext cx="8113485" cy="29558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Arrow Connector 21"/>
          <p:cNvCxnSpPr/>
          <p:nvPr/>
        </p:nvCxnSpPr>
        <p:spPr>
          <a:xfrm flipV="1">
            <a:off x="4885588" y="3469910"/>
            <a:ext cx="2060884" cy="168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Single Bonus Plan</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t>11</a:t>
            </a:fld>
            <a:endParaRPr lang="en-US" dirty="0"/>
          </a:p>
        </p:txBody>
      </p:sp>
      <p:grpSp>
        <p:nvGrpSpPr>
          <p:cNvPr id="5" name="Group 4"/>
          <p:cNvGrpSpPr/>
          <p:nvPr/>
        </p:nvGrpSpPr>
        <p:grpSpPr>
          <a:xfrm>
            <a:off x="4477801" y="2738880"/>
            <a:ext cx="1286139" cy="1446790"/>
            <a:chOff x="2796604" y="2932397"/>
            <a:chExt cx="755729" cy="755729"/>
          </a:xfrm>
        </p:grpSpPr>
        <p:sp>
          <p:nvSpPr>
            <p:cNvPr id="6" name="Oval 5"/>
            <p:cNvSpPr/>
            <p:nvPr/>
          </p:nvSpPr>
          <p:spPr>
            <a:xfrm>
              <a:off x="2796604" y="2932397"/>
              <a:ext cx="755729" cy="7557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46"/>
            <p:cNvSpPr>
              <a:spLocks noEditPoints="1"/>
            </p:cNvSpPr>
            <p:nvPr/>
          </p:nvSpPr>
          <p:spPr bwMode="auto">
            <a:xfrm>
              <a:off x="3083564" y="3070230"/>
              <a:ext cx="181807" cy="480061"/>
            </a:xfrm>
            <a:custGeom>
              <a:avLst/>
              <a:gdLst>
                <a:gd name="T0" fmla="*/ 159 w 242"/>
                <a:gd name="T1" fmla="*/ 173 h 639"/>
                <a:gd name="T2" fmla="*/ 202 w 242"/>
                <a:gd name="T3" fmla="*/ 185 h 639"/>
                <a:gd name="T4" fmla="*/ 232 w 242"/>
                <a:gd name="T5" fmla="*/ 207 h 639"/>
                <a:gd name="T6" fmla="*/ 242 w 242"/>
                <a:gd name="T7" fmla="*/ 238 h 639"/>
                <a:gd name="T8" fmla="*/ 233 w 242"/>
                <a:gd name="T9" fmla="*/ 412 h 639"/>
                <a:gd name="T10" fmla="*/ 221 w 242"/>
                <a:gd name="T11" fmla="*/ 429 h 639"/>
                <a:gd name="T12" fmla="*/ 199 w 242"/>
                <a:gd name="T13" fmla="*/ 437 h 639"/>
                <a:gd name="T14" fmla="*/ 185 w 242"/>
                <a:gd name="T15" fmla="*/ 631 h 639"/>
                <a:gd name="T16" fmla="*/ 179 w 242"/>
                <a:gd name="T17" fmla="*/ 638 h 639"/>
                <a:gd name="T18" fmla="*/ 172 w 242"/>
                <a:gd name="T19" fmla="*/ 639 h 639"/>
                <a:gd name="T20" fmla="*/ 67 w 242"/>
                <a:gd name="T21" fmla="*/ 639 h 639"/>
                <a:gd name="T22" fmla="*/ 60 w 242"/>
                <a:gd name="T23" fmla="*/ 635 h 639"/>
                <a:gd name="T24" fmla="*/ 58 w 242"/>
                <a:gd name="T25" fmla="*/ 627 h 639"/>
                <a:gd name="T26" fmla="*/ 32 w 242"/>
                <a:gd name="T27" fmla="*/ 433 h 639"/>
                <a:gd name="T28" fmla="*/ 15 w 242"/>
                <a:gd name="T29" fmla="*/ 422 h 639"/>
                <a:gd name="T30" fmla="*/ 8 w 242"/>
                <a:gd name="T31" fmla="*/ 399 h 639"/>
                <a:gd name="T32" fmla="*/ 3 w 242"/>
                <a:gd name="T33" fmla="*/ 221 h 639"/>
                <a:gd name="T34" fmla="*/ 24 w 242"/>
                <a:gd name="T35" fmla="*/ 195 h 639"/>
                <a:gd name="T36" fmla="*/ 62 w 242"/>
                <a:gd name="T37" fmla="*/ 178 h 639"/>
                <a:gd name="T38" fmla="*/ 109 w 242"/>
                <a:gd name="T39" fmla="*/ 170 h 639"/>
                <a:gd name="T40" fmla="*/ 122 w 242"/>
                <a:gd name="T41" fmla="*/ 0 h 639"/>
                <a:gd name="T42" fmla="*/ 157 w 242"/>
                <a:gd name="T43" fmla="*/ 8 h 639"/>
                <a:gd name="T44" fmla="*/ 182 w 242"/>
                <a:gd name="T45" fmla="*/ 31 h 639"/>
                <a:gd name="T46" fmla="*/ 187 w 242"/>
                <a:gd name="T47" fmla="*/ 62 h 639"/>
                <a:gd name="T48" fmla="*/ 183 w 242"/>
                <a:gd name="T49" fmla="*/ 96 h 639"/>
                <a:gd name="T50" fmla="*/ 176 w 242"/>
                <a:gd name="T51" fmla="*/ 122 h 639"/>
                <a:gd name="T52" fmla="*/ 151 w 242"/>
                <a:gd name="T53" fmla="*/ 147 h 639"/>
                <a:gd name="T54" fmla="*/ 127 w 242"/>
                <a:gd name="T55" fmla="*/ 153 h 639"/>
                <a:gd name="T56" fmla="*/ 119 w 242"/>
                <a:gd name="T57" fmla="*/ 154 h 639"/>
                <a:gd name="T58" fmla="*/ 111 w 242"/>
                <a:gd name="T59" fmla="*/ 153 h 639"/>
                <a:gd name="T60" fmla="*/ 77 w 242"/>
                <a:gd name="T61" fmla="*/ 135 h 639"/>
                <a:gd name="T62" fmla="*/ 63 w 242"/>
                <a:gd name="T63" fmla="*/ 110 h 639"/>
                <a:gd name="T64" fmla="*/ 56 w 242"/>
                <a:gd name="T65" fmla="*/ 79 h 639"/>
                <a:gd name="T66" fmla="*/ 56 w 242"/>
                <a:gd name="T67" fmla="*/ 50 h 639"/>
                <a:gd name="T68" fmla="*/ 71 w 242"/>
                <a:gd name="T69" fmla="*/ 18 h 639"/>
                <a:gd name="T70" fmla="*/ 102 w 242"/>
                <a:gd name="T71" fmla="*/ 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2" h="639">
                  <a:moveTo>
                    <a:pt x="134" y="170"/>
                  </a:moveTo>
                  <a:lnTo>
                    <a:pt x="159" y="173"/>
                  </a:lnTo>
                  <a:lnTo>
                    <a:pt x="181" y="178"/>
                  </a:lnTo>
                  <a:lnTo>
                    <a:pt x="202" y="185"/>
                  </a:lnTo>
                  <a:lnTo>
                    <a:pt x="219" y="195"/>
                  </a:lnTo>
                  <a:lnTo>
                    <a:pt x="232" y="207"/>
                  </a:lnTo>
                  <a:lnTo>
                    <a:pt x="241" y="221"/>
                  </a:lnTo>
                  <a:lnTo>
                    <a:pt x="242" y="238"/>
                  </a:lnTo>
                  <a:lnTo>
                    <a:pt x="234" y="399"/>
                  </a:lnTo>
                  <a:lnTo>
                    <a:pt x="233" y="412"/>
                  </a:lnTo>
                  <a:lnTo>
                    <a:pt x="229" y="422"/>
                  </a:lnTo>
                  <a:lnTo>
                    <a:pt x="221" y="429"/>
                  </a:lnTo>
                  <a:lnTo>
                    <a:pt x="212" y="433"/>
                  </a:lnTo>
                  <a:lnTo>
                    <a:pt x="199" y="437"/>
                  </a:lnTo>
                  <a:lnTo>
                    <a:pt x="186" y="627"/>
                  </a:lnTo>
                  <a:lnTo>
                    <a:pt x="185" y="631"/>
                  </a:lnTo>
                  <a:lnTo>
                    <a:pt x="182" y="635"/>
                  </a:lnTo>
                  <a:lnTo>
                    <a:pt x="179" y="638"/>
                  </a:lnTo>
                  <a:lnTo>
                    <a:pt x="177" y="639"/>
                  </a:lnTo>
                  <a:lnTo>
                    <a:pt x="172" y="639"/>
                  </a:lnTo>
                  <a:lnTo>
                    <a:pt x="71" y="639"/>
                  </a:lnTo>
                  <a:lnTo>
                    <a:pt x="67" y="639"/>
                  </a:lnTo>
                  <a:lnTo>
                    <a:pt x="63" y="638"/>
                  </a:lnTo>
                  <a:lnTo>
                    <a:pt x="60" y="635"/>
                  </a:lnTo>
                  <a:lnTo>
                    <a:pt x="58" y="631"/>
                  </a:lnTo>
                  <a:lnTo>
                    <a:pt x="58" y="627"/>
                  </a:lnTo>
                  <a:lnTo>
                    <a:pt x="45" y="437"/>
                  </a:lnTo>
                  <a:lnTo>
                    <a:pt x="32" y="433"/>
                  </a:lnTo>
                  <a:lnTo>
                    <a:pt x="21" y="429"/>
                  </a:lnTo>
                  <a:lnTo>
                    <a:pt x="15" y="422"/>
                  </a:lnTo>
                  <a:lnTo>
                    <a:pt x="11" y="412"/>
                  </a:lnTo>
                  <a:lnTo>
                    <a:pt x="8" y="399"/>
                  </a:lnTo>
                  <a:lnTo>
                    <a:pt x="0" y="238"/>
                  </a:lnTo>
                  <a:lnTo>
                    <a:pt x="3" y="221"/>
                  </a:lnTo>
                  <a:lnTo>
                    <a:pt x="11" y="207"/>
                  </a:lnTo>
                  <a:lnTo>
                    <a:pt x="24" y="195"/>
                  </a:lnTo>
                  <a:lnTo>
                    <a:pt x="41" y="185"/>
                  </a:lnTo>
                  <a:lnTo>
                    <a:pt x="62" y="178"/>
                  </a:lnTo>
                  <a:lnTo>
                    <a:pt x="85" y="173"/>
                  </a:lnTo>
                  <a:lnTo>
                    <a:pt x="109" y="170"/>
                  </a:lnTo>
                  <a:lnTo>
                    <a:pt x="134" y="170"/>
                  </a:lnTo>
                  <a:close/>
                  <a:moveTo>
                    <a:pt x="122" y="0"/>
                  </a:moveTo>
                  <a:lnTo>
                    <a:pt x="140" y="3"/>
                  </a:lnTo>
                  <a:lnTo>
                    <a:pt x="157" y="8"/>
                  </a:lnTo>
                  <a:lnTo>
                    <a:pt x="172" y="18"/>
                  </a:lnTo>
                  <a:lnTo>
                    <a:pt x="182" y="31"/>
                  </a:lnTo>
                  <a:lnTo>
                    <a:pt x="186" y="50"/>
                  </a:lnTo>
                  <a:lnTo>
                    <a:pt x="187" y="62"/>
                  </a:lnTo>
                  <a:lnTo>
                    <a:pt x="186" y="79"/>
                  </a:lnTo>
                  <a:lnTo>
                    <a:pt x="183" y="96"/>
                  </a:lnTo>
                  <a:lnTo>
                    <a:pt x="181" y="110"/>
                  </a:lnTo>
                  <a:lnTo>
                    <a:pt x="176" y="122"/>
                  </a:lnTo>
                  <a:lnTo>
                    <a:pt x="165" y="135"/>
                  </a:lnTo>
                  <a:lnTo>
                    <a:pt x="151" y="147"/>
                  </a:lnTo>
                  <a:lnTo>
                    <a:pt x="132" y="153"/>
                  </a:lnTo>
                  <a:lnTo>
                    <a:pt x="127" y="153"/>
                  </a:lnTo>
                  <a:lnTo>
                    <a:pt x="123" y="154"/>
                  </a:lnTo>
                  <a:lnTo>
                    <a:pt x="119" y="154"/>
                  </a:lnTo>
                  <a:lnTo>
                    <a:pt x="115" y="153"/>
                  </a:lnTo>
                  <a:lnTo>
                    <a:pt x="111" y="153"/>
                  </a:lnTo>
                  <a:lnTo>
                    <a:pt x="93" y="147"/>
                  </a:lnTo>
                  <a:lnTo>
                    <a:pt x="77" y="135"/>
                  </a:lnTo>
                  <a:lnTo>
                    <a:pt x="67" y="122"/>
                  </a:lnTo>
                  <a:lnTo>
                    <a:pt x="63" y="110"/>
                  </a:lnTo>
                  <a:lnTo>
                    <a:pt x="59" y="96"/>
                  </a:lnTo>
                  <a:lnTo>
                    <a:pt x="56" y="79"/>
                  </a:lnTo>
                  <a:lnTo>
                    <a:pt x="56" y="62"/>
                  </a:lnTo>
                  <a:lnTo>
                    <a:pt x="56" y="50"/>
                  </a:lnTo>
                  <a:lnTo>
                    <a:pt x="62" y="31"/>
                  </a:lnTo>
                  <a:lnTo>
                    <a:pt x="71" y="18"/>
                  </a:lnTo>
                  <a:lnTo>
                    <a:pt x="85" y="8"/>
                  </a:lnTo>
                  <a:lnTo>
                    <a:pt x="102" y="3"/>
                  </a:lnTo>
                  <a:lnTo>
                    <a:pt x="12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8" name="TextBox 7"/>
          <p:cNvSpPr txBox="1"/>
          <p:nvPr/>
        </p:nvSpPr>
        <p:spPr>
          <a:xfrm>
            <a:off x="4733585" y="4329074"/>
            <a:ext cx="774571" cy="276999"/>
          </a:xfrm>
          <a:prstGeom prst="rect">
            <a:avLst/>
          </a:prstGeom>
          <a:noFill/>
        </p:spPr>
        <p:txBody>
          <a:bodyPr wrap="none" rtlCol="0">
            <a:spAutoFit/>
          </a:bodyPr>
          <a:lstStyle/>
          <a:p>
            <a:pPr algn="ctr"/>
            <a:r>
              <a:rPr lang="en-US" sz="1200" b="1" dirty="0" smtClean="0">
                <a:solidFill>
                  <a:schemeClr val="accent2"/>
                </a:solidFill>
              </a:rPr>
              <a:t>OWNER</a:t>
            </a:r>
            <a:endParaRPr lang="en-US" sz="1200" b="1" dirty="0">
              <a:solidFill>
                <a:schemeClr val="accent2"/>
              </a:solidFill>
            </a:endParaRPr>
          </a:p>
        </p:txBody>
      </p:sp>
      <p:sp>
        <p:nvSpPr>
          <p:cNvPr id="9" name="TextBox 8"/>
          <p:cNvSpPr txBox="1"/>
          <p:nvPr/>
        </p:nvSpPr>
        <p:spPr>
          <a:xfrm>
            <a:off x="1651386" y="4457211"/>
            <a:ext cx="970137" cy="276999"/>
          </a:xfrm>
          <a:prstGeom prst="rect">
            <a:avLst/>
          </a:prstGeom>
          <a:noFill/>
        </p:spPr>
        <p:txBody>
          <a:bodyPr wrap="none" rtlCol="0">
            <a:spAutoFit/>
          </a:bodyPr>
          <a:lstStyle/>
          <a:p>
            <a:pPr algn="ctr"/>
            <a:r>
              <a:rPr lang="en-US" sz="1200" b="1" dirty="0" smtClean="0">
                <a:solidFill>
                  <a:schemeClr val="accent1"/>
                </a:solidFill>
              </a:rPr>
              <a:t>BUSINESS</a:t>
            </a:r>
            <a:endParaRPr lang="en-US" sz="1200" b="1" dirty="0">
              <a:solidFill>
                <a:schemeClr val="accent1"/>
              </a:solidFill>
            </a:endParaRPr>
          </a:p>
        </p:txBody>
      </p:sp>
      <p:grpSp>
        <p:nvGrpSpPr>
          <p:cNvPr id="11" name="Group 10"/>
          <p:cNvGrpSpPr/>
          <p:nvPr/>
        </p:nvGrpSpPr>
        <p:grpSpPr>
          <a:xfrm>
            <a:off x="7077288" y="2962408"/>
            <a:ext cx="1126322" cy="1050982"/>
            <a:chOff x="6624304" y="3109550"/>
            <a:chExt cx="1706892" cy="1182918"/>
          </a:xfrm>
        </p:grpSpPr>
        <p:sp>
          <p:nvSpPr>
            <p:cNvPr id="12" name="Oval 11"/>
            <p:cNvSpPr/>
            <p:nvPr/>
          </p:nvSpPr>
          <p:spPr>
            <a:xfrm>
              <a:off x="6624304" y="3109550"/>
              <a:ext cx="1706892" cy="106630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950595" y="3406696"/>
              <a:ext cx="1054305" cy="885772"/>
            </a:xfrm>
            <a:prstGeom prst="rect">
              <a:avLst/>
            </a:prstGeom>
          </p:spPr>
          <p:txBody>
            <a:bodyPr wrap="none">
              <a:spAutoFit/>
            </a:bodyPr>
            <a:lstStyle/>
            <a:p>
              <a:pPr algn="ctr"/>
              <a:r>
                <a:rPr lang="en-US" sz="2000" b="1" dirty="0" smtClean="0">
                  <a:solidFill>
                    <a:schemeClr val="bg1"/>
                  </a:solidFill>
                  <a:latin typeface="Arial Narrow" panose="020B0606020202030204" pitchFamily="34" charset="0"/>
                </a:rPr>
                <a:t>IRS</a:t>
              </a:r>
              <a:endParaRPr lang="en-US" sz="2000" b="1" dirty="0">
                <a:solidFill>
                  <a:schemeClr val="bg1"/>
                </a:solidFill>
                <a:latin typeface="Arial Narrow" panose="020B0606020202030204" pitchFamily="34" charset="0"/>
              </a:endParaRPr>
            </a:p>
          </p:txBody>
        </p:sp>
      </p:grpSp>
      <p:grpSp>
        <p:nvGrpSpPr>
          <p:cNvPr id="14" name="Group 13"/>
          <p:cNvGrpSpPr/>
          <p:nvPr/>
        </p:nvGrpSpPr>
        <p:grpSpPr>
          <a:xfrm>
            <a:off x="1289140" y="2575355"/>
            <a:ext cx="1694629" cy="1773841"/>
            <a:chOff x="545566" y="2272998"/>
            <a:chExt cx="1121869" cy="1121869"/>
          </a:xfrm>
        </p:grpSpPr>
        <p:sp>
          <p:nvSpPr>
            <p:cNvPr id="15" name="Oval 14"/>
            <p:cNvSpPr/>
            <p:nvPr/>
          </p:nvSpPr>
          <p:spPr>
            <a:xfrm>
              <a:off x="545566" y="2272998"/>
              <a:ext cx="1121869" cy="11218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9"/>
            <p:cNvSpPr>
              <a:spLocks noEditPoints="1"/>
            </p:cNvSpPr>
            <p:nvPr/>
          </p:nvSpPr>
          <p:spPr bwMode="auto">
            <a:xfrm>
              <a:off x="778070" y="2577434"/>
              <a:ext cx="656861" cy="512997"/>
            </a:xfrm>
            <a:custGeom>
              <a:avLst/>
              <a:gdLst>
                <a:gd name="T0" fmla="*/ 432 w 589"/>
                <a:gd name="T1" fmla="*/ 378 h 460"/>
                <a:gd name="T2" fmla="*/ 550 w 589"/>
                <a:gd name="T3" fmla="*/ 310 h 460"/>
                <a:gd name="T4" fmla="*/ 350 w 589"/>
                <a:gd name="T5" fmla="*/ 310 h 460"/>
                <a:gd name="T6" fmla="*/ 408 w 589"/>
                <a:gd name="T7" fmla="*/ 378 h 460"/>
                <a:gd name="T8" fmla="*/ 350 w 589"/>
                <a:gd name="T9" fmla="*/ 310 h 460"/>
                <a:gd name="T10" fmla="*/ 263 w 589"/>
                <a:gd name="T11" fmla="*/ 405 h 460"/>
                <a:gd name="T12" fmla="*/ 326 w 589"/>
                <a:gd name="T13" fmla="*/ 310 h 460"/>
                <a:gd name="T14" fmla="*/ 182 w 589"/>
                <a:gd name="T15" fmla="*/ 310 h 460"/>
                <a:gd name="T16" fmla="*/ 240 w 589"/>
                <a:gd name="T17" fmla="*/ 378 h 460"/>
                <a:gd name="T18" fmla="*/ 182 w 589"/>
                <a:gd name="T19" fmla="*/ 310 h 460"/>
                <a:gd name="T20" fmla="*/ 40 w 589"/>
                <a:gd name="T21" fmla="*/ 378 h 460"/>
                <a:gd name="T22" fmla="*/ 158 w 589"/>
                <a:gd name="T23" fmla="*/ 310 h 460"/>
                <a:gd name="T24" fmla="*/ 432 w 589"/>
                <a:gd name="T25" fmla="*/ 219 h 460"/>
                <a:gd name="T26" fmla="*/ 550 w 589"/>
                <a:gd name="T27" fmla="*/ 286 h 460"/>
                <a:gd name="T28" fmla="*/ 432 w 589"/>
                <a:gd name="T29" fmla="*/ 219 h 460"/>
                <a:gd name="T30" fmla="*/ 350 w 589"/>
                <a:gd name="T31" fmla="*/ 286 h 460"/>
                <a:gd name="T32" fmla="*/ 408 w 589"/>
                <a:gd name="T33" fmla="*/ 219 h 460"/>
                <a:gd name="T34" fmla="*/ 263 w 589"/>
                <a:gd name="T35" fmla="*/ 219 h 460"/>
                <a:gd name="T36" fmla="*/ 326 w 589"/>
                <a:gd name="T37" fmla="*/ 286 h 460"/>
                <a:gd name="T38" fmla="*/ 263 w 589"/>
                <a:gd name="T39" fmla="*/ 219 h 460"/>
                <a:gd name="T40" fmla="*/ 182 w 589"/>
                <a:gd name="T41" fmla="*/ 286 h 460"/>
                <a:gd name="T42" fmla="*/ 240 w 589"/>
                <a:gd name="T43" fmla="*/ 219 h 460"/>
                <a:gd name="T44" fmla="*/ 40 w 589"/>
                <a:gd name="T45" fmla="*/ 219 h 460"/>
                <a:gd name="T46" fmla="*/ 158 w 589"/>
                <a:gd name="T47" fmla="*/ 286 h 460"/>
                <a:gd name="T48" fmla="*/ 40 w 589"/>
                <a:gd name="T49" fmla="*/ 219 h 460"/>
                <a:gd name="T50" fmla="*/ 432 w 589"/>
                <a:gd name="T51" fmla="*/ 196 h 460"/>
                <a:gd name="T52" fmla="*/ 550 w 589"/>
                <a:gd name="T53" fmla="*/ 127 h 460"/>
                <a:gd name="T54" fmla="*/ 350 w 589"/>
                <a:gd name="T55" fmla="*/ 127 h 460"/>
                <a:gd name="T56" fmla="*/ 408 w 589"/>
                <a:gd name="T57" fmla="*/ 196 h 460"/>
                <a:gd name="T58" fmla="*/ 350 w 589"/>
                <a:gd name="T59" fmla="*/ 127 h 460"/>
                <a:gd name="T60" fmla="*/ 263 w 589"/>
                <a:gd name="T61" fmla="*/ 196 h 460"/>
                <a:gd name="T62" fmla="*/ 326 w 589"/>
                <a:gd name="T63" fmla="*/ 127 h 460"/>
                <a:gd name="T64" fmla="*/ 182 w 589"/>
                <a:gd name="T65" fmla="*/ 127 h 460"/>
                <a:gd name="T66" fmla="*/ 240 w 589"/>
                <a:gd name="T67" fmla="*/ 196 h 460"/>
                <a:gd name="T68" fmla="*/ 182 w 589"/>
                <a:gd name="T69" fmla="*/ 127 h 460"/>
                <a:gd name="T70" fmla="*/ 40 w 589"/>
                <a:gd name="T71" fmla="*/ 196 h 460"/>
                <a:gd name="T72" fmla="*/ 158 w 589"/>
                <a:gd name="T73" fmla="*/ 127 h 460"/>
                <a:gd name="T74" fmla="*/ 178 w 589"/>
                <a:gd name="T75" fmla="*/ 0 h 460"/>
                <a:gd name="T76" fmla="*/ 412 w 589"/>
                <a:gd name="T77" fmla="*/ 55 h 460"/>
                <a:gd name="T78" fmla="*/ 589 w 589"/>
                <a:gd name="T79" fmla="*/ 80 h 460"/>
                <a:gd name="T80" fmla="*/ 572 w 589"/>
                <a:gd name="T81" fmla="*/ 402 h 460"/>
                <a:gd name="T82" fmla="*/ 589 w 589"/>
                <a:gd name="T83" fmla="*/ 460 h 460"/>
                <a:gd name="T84" fmla="*/ 0 w 589"/>
                <a:gd name="T85" fmla="*/ 402 h 460"/>
                <a:gd name="T86" fmla="*/ 17 w 589"/>
                <a:gd name="T87" fmla="*/ 80 h 460"/>
                <a:gd name="T88" fmla="*/ 0 w 589"/>
                <a:gd name="T89" fmla="*/ 55 h 460"/>
                <a:gd name="T90" fmla="*/ 178 w 589"/>
                <a:gd name="T91"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9" h="460">
                  <a:moveTo>
                    <a:pt x="432" y="310"/>
                  </a:moveTo>
                  <a:lnTo>
                    <a:pt x="432" y="378"/>
                  </a:lnTo>
                  <a:lnTo>
                    <a:pt x="550" y="378"/>
                  </a:lnTo>
                  <a:lnTo>
                    <a:pt x="550" y="310"/>
                  </a:lnTo>
                  <a:lnTo>
                    <a:pt x="432" y="310"/>
                  </a:lnTo>
                  <a:close/>
                  <a:moveTo>
                    <a:pt x="350" y="310"/>
                  </a:moveTo>
                  <a:lnTo>
                    <a:pt x="350" y="378"/>
                  </a:lnTo>
                  <a:lnTo>
                    <a:pt x="408" y="378"/>
                  </a:lnTo>
                  <a:lnTo>
                    <a:pt x="408" y="310"/>
                  </a:lnTo>
                  <a:lnTo>
                    <a:pt x="350" y="310"/>
                  </a:lnTo>
                  <a:close/>
                  <a:moveTo>
                    <a:pt x="263" y="310"/>
                  </a:moveTo>
                  <a:lnTo>
                    <a:pt x="263" y="405"/>
                  </a:lnTo>
                  <a:lnTo>
                    <a:pt x="326" y="405"/>
                  </a:lnTo>
                  <a:lnTo>
                    <a:pt x="326" y="310"/>
                  </a:lnTo>
                  <a:lnTo>
                    <a:pt x="263" y="310"/>
                  </a:lnTo>
                  <a:close/>
                  <a:moveTo>
                    <a:pt x="182" y="310"/>
                  </a:moveTo>
                  <a:lnTo>
                    <a:pt x="182" y="378"/>
                  </a:lnTo>
                  <a:lnTo>
                    <a:pt x="240" y="378"/>
                  </a:lnTo>
                  <a:lnTo>
                    <a:pt x="240" y="310"/>
                  </a:lnTo>
                  <a:lnTo>
                    <a:pt x="182" y="310"/>
                  </a:lnTo>
                  <a:close/>
                  <a:moveTo>
                    <a:pt x="40" y="310"/>
                  </a:moveTo>
                  <a:lnTo>
                    <a:pt x="40" y="378"/>
                  </a:lnTo>
                  <a:lnTo>
                    <a:pt x="158" y="378"/>
                  </a:lnTo>
                  <a:lnTo>
                    <a:pt x="158" y="310"/>
                  </a:lnTo>
                  <a:lnTo>
                    <a:pt x="40" y="310"/>
                  </a:lnTo>
                  <a:close/>
                  <a:moveTo>
                    <a:pt x="432" y="219"/>
                  </a:moveTo>
                  <a:lnTo>
                    <a:pt x="432" y="286"/>
                  </a:lnTo>
                  <a:lnTo>
                    <a:pt x="550" y="286"/>
                  </a:lnTo>
                  <a:lnTo>
                    <a:pt x="550" y="219"/>
                  </a:lnTo>
                  <a:lnTo>
                    <a:pt x="432" y="219"/>
                  </a:lnTo>
                  <a:close/>
                  <a:moveTo>
                    <a:pt x="350" y="219"/>
                  </a:moveTo>
                  <a:lnTo>
                    <a:pt x="350" y="286"/>
                  </a:lnTo>
                  <a:lnTo>
                    <a:pt x="408" y="286"/>
                  </a:lnTo>
                  <a:lnTo>
                    <a:pt x="408" y="219"/>
                  </a:lnTo>
                  <a:lnTo>
                    <a:pt x="350" y="219"/>
                  </a:lnTo>
                  <a:close/>
                  <a:moveTo>
                    <a:pt x="263" y="219"/>
                  </a:moveTo>
                  <a:lnTo>
                    <a:pt x="263" y="286"/>
                  </a:lnTo>
                  <a:lnTo>
                    <a:pt x="326" y="286"/>
                  </a:lnTo>
                  <a:lnTo>
                    <a:pt x="326" y="219"/>
                  </a:lnTo>
                  <a:lnTo>
                    <a:pt x="263" y="219"/>
                  </a:lnTo>
                  <a:close/>
                  <a:moveTo>
                    <a:pt x="182" y="219"/>
                  </a:moveTo>
                  <a:lnTo>
                    <a:pt x="182" y="286"/>
                  </a:lnTo>
                  <a:lnTo>
                    <a:pt x="240" y="286"/>
                  </a:lnTo>
                  <a:lnTo>
                    <a:pt x="240" y="219"/>
                  </a:lnTo>
                  <a:lnTo>
                    <a:pt x="182" y="219"/>
                  </a:lnTo>
                  <a:close/>
                  <a:moveTo>
                    <a:pt x="40" y="219"/>
                  </a:moveTo>
                  <a:lnTo>
                    <a:pt x="40" y="286"/>
                  </a:lnTo>
                  <a:lnTo>
                    <a:pt x="158" y="286"/>
                  </a:lnTo>
                  <a:lnTo>
                    <a:pt x="158" y="219"/>
                  </a:lnTo>
                  <a:lnTo>
                    <a:pt x="40" y="219"/>
                  </a:lnTo>
                  <a:close/>
                  <a:moveTo>
                    <a:pt x="432" y="127"/>
                  </a:moveTo>
                  <a:lnTo>
                    <a:pt x="432" y="196"/>
                  </a:lnTo>
                  <a:lnTo>
                    <a:pt x="550" y="196"/>
                  </a:lnTo>
                  <a:lnTo>
                    <a:pt x="550" y="127"/>
                  </a:lnTo>
                  <a:lnTo>
                    <a:pt x="432" y="127"/>
                  </a:lnTo>
                  <a:close/>
                  <a:moveTo>
                    <a:pt x="350" y="127"/>
                  </a:moveTo>
                  <a:lnTo>
                    <a:pt x="350" y="196"/>
                  </a:lnTo>
                  <a:lnTo>
                    <a:pt x="408" y="196"/>
                  </a:lnTo>
                  <a:lnTo>
                    <a:pt x="408" y="127"/>
                  </a:lnTo>
                  <a:lnTo>
                    <a:pt x="350" y="127"/>
                  </a:lnTo>
                  <a:close/>
                  <a:moveTo>
                    <a:pt x="263" y="127"/>
                  </a:moveTo>
                  <a:lnTo>
                    <a:pt x="263" y="196"/>
                  </a:lnTo>
                  <a:lnTo>
                    <a:pt x="326" y="196"/>
                  </a:lnTo>
                  <a:lnTo>
                    <a:pt x="326" y="127"/>
                  </a:lnTo>
                  <a:lnTo>
                    <a:pt x="263" y="127"/>
                  </a:lnTo>
                  <a:close/>
                  <a:moveTo>
                    <a:pt x="182" y="127"/>
                  </a:moveTo>
                  <a:lnTo>
                    <a:pt x="182" y="196"/>
                  </a:lnTo>
                  <a:lnTo>
                    <a:pt x="240" y="196"/>
                  </a:lnTo>
                  <a:lnTo>
                    <a:pt x="240" y="127"/>
                  </a:lnTo>
                  <a:lnTo>
                    <a:pt x="182" y="127"/>
                  </a:lnTo>
                  <a:close/>
                  <a:moveTo>
                    <a:pt x="40" y="127"/>
                  </a:moveTo>
                  <a:lnTo>
                    <a:pt x="40" y="196"/>
                  </a:lnTo>
                  <a:lnTo>
                    <a:pt x="158" y="196"/>
                  </a:lnTo>
                  <a:lnTo>
                    <a:pt x="158" y="127"/>
                  </a:lnTo>
                  <a:lnTo>
                    <a:pt x="40" y="127"/>
                  </a:lnTo>
                  <a:close/>
                  <a:moveTo>
                    <a:pt x="178" y="0"/>
                  </a:moveTo>
                  <a:lnTo>
                    <a:pt x="412" y="0"/>
                  </a:lnTo>
                  <a:lnTo>
                    <a:pt x="412" y="55"/>
                  </a:lnTo>
                  <a:lnTo>
                    <a:pt x="589" y="55"/>
                  </a:lnTo>
                  <a:lnTo>
                    <a:pt x="589" y="80"/>
                  </a:lnTo>
                  <a:lnTo>
                    <a:pt x="572" y="80"/>
                  </a:lnTo>
                  <a:lnTo>
                    <a:pt x="572" y="402"/>
                  </a:lnTo>
                  <a:lnTo>
                    <a:pt x="589" y="402"/>
                  </a:lnTo>
                  <a:lnTo>
                    <a:pt x="589" y="460"/>
                  </a:lnTo>
                  <a:lnTo>
                    <a:pt x="0" y="460"/>
                  </a:lnTo>
                  <a:lnTo>
                    <a:pt x="0" y="402"/>
                  </a:lnTo>
                  <a:lnTo>
                    <a:pt x="17" y="402"/>
                  </a:lnTo>
                  <a:lnTo>
                    <a:pt x="17" y="80"/>
                  </a:lnTo>
                  <a:lnTo>
                    <a:pt x="0" y="80"/>
                  </a:lnTo>
                  <a:lnTo>
                    <a:pt x="0" y="55"/>
                  </a:lnTo>
                  <a:lnTo>
                    <a:pt x="178" y="55"/>
                  </a:lnTo>
                  <a:lnTo>
                    <a:pt x="1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3" name="Oval 22"/>
          <p:cNvSpPr/>
          <p:nvPr/>
        </p:nvSpPr>
        <p:spPr>
          <a:xfrm>
            <a:off x="3730785" y="3544421"/>
            <a:ext cx="1124332" cy="1102141"/>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Arrow 23"/>
          <p:cNvSpPr/>
          <p:nvPr/>
        </p:nvSpPr>
        <p:spPr>
          <a:xfrm>
            <a:off x="2964955" y="3209495"/>
            <a:ext cx="1494032" cy="596475"/>
          </a:xfrm>
          <a:prstGeom prst="rightArrow">
            <a:avLst>
              <a:gd name="adj1" fmla="val 50000"/>
              <a:gd name="adj2" fmla="val 5192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accent2"/>
                </a:solidFill>
                <a:latin typeface="Arial Narrow" panose="020B0606020202030204" pitchFamily="34" charset="0"/>
              </a:rPr>
              <a:t>BONUS THE PREMIUM</a:t>
            </a:r>
            <a:endParaRPr lang="en-US" sz="1100" b="1" dirty="0">
              <a:solidFill>
                <a:schemeClr val="accent2"/>
              </a:solidFill>
              <a:latin typeface="Arial Narrow" panose="020B0606020202030204" pitchFamily="34" charset="0"/>
            </a:endParaRPr>
          </a:p>
        </p:txBody>
      </p:sp>
    </p:spTree>
    <p:extLst>
      <p:ext uri="{BB962C8B-B14F-4D97-AF65-F5344CB8AC3E}">
        <p14:creationId xmlns:p14="http://schemas.microsoft.com/office/powerpoint/2010/main" val="372880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a:t>
            </a:r>
            <a:r>
              <a:rPr lang="en-US" dirty="0" smtClean="0"/>
              <a:t>Advantage Single Bonus</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t>12</a:t>
            </a:fld>
            <a:endParaRPr lang="en-US" dirty="0"/>
          </a:p>
        </p:txBody>
      </p:sp>
      <p:sp>
        <p:nvSpPr>
          <p:cNvPr id="4" name="Rectangle 3"/>
          <p:cNvSpPr/>
          <p:nvPr/>
        </p:nvSpPr>
        <p:spPr>
          <a:xfrm>
            <a:off x="595086" y="2250878"/>
            <a:ext cx="8113485" cy="29558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4477801" y="2738880"/>
            <a:ext cx="1286139" cy="1446790"/>
            <a:chOff x="2796604" y="2932397"/>
            <a:chExt cx="755729" cy="755729"/>
          </a:xfrm>
        </p:grpSpPr>
        <p:sp>
          <p:nvSpPr>
            <p:cNvPr id="7" name="Oval 6"/>
            <p:cNvSpPr/>
            <p:nvPr/>
          </p:nvSpPr>
          <p:spPr>
            <a:xfrm>
              <a:off x="2796604" y="2932397"/>
              <a:ext cx="755729" cy="7557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46"/>
            <p:cNvSpPr>
              <a:spLocks noEditPoints="1"/>
            </p:cNvSpPr>
            <p:nvPr/>
          </p:nvSpPr>
          <p:spPr bwMode="auto">
            <a:xfrm>
              <a:off x="3083564" y="3070230"/>
              <a:ext cx="181807" cy="480061"/>
            </a:xfrm>
            <a:custGeom>
              <a:avLst/>
              <a:gdLst>
                <a:gd name="T0" fmla="*/ 159 w 242"/>
                <a:gd name="T1" fmla="*/ 173 h 639"/>
                <a:gd name="T2" fmla="*/ 202 w 242"/>
                <a:gd name="T3" fmla="*/ 185 h 639"/>
                <a:gd name="T4" fmla="*/ 232 w 242"/>
                <a:gd name="T5" fmla="*/ 207 h 639"/>
                <a:gd name="T6" fmla="*/ 242 w 242"/>
                <a:gd name="T7" fmla="*/ 238 h 639"/>
                <a:gd name="T8" fmla="*/ 233 w 242"/>
                <a:gd name="T9" fmla="*/ 412 h 639"/>
                <a:gd name="T10" fmla="*/ 221 w 242"/>
                <a:gd name="T11" fmla="*/ 429 h 639"/>
                <a:gd name="T12" fmla="*/ 199 w 242"/>
                <a:gd name="T13" fmla="*/ 437 h 639"/>
                <a:gd name="T14" fmla="*/ 185 w 242"/>
                <a:gd name="T15" fmla="*/ 631 h 639"/>
                <a:gd name="T16" fmla="*/ 179 w 242"/>
                <a:gd name="T17" fmla="*/ 638 h 639"/>
                <a:gd name="T18" fmla="*/ 172 w 242"/>
                <a:gd name="T19" fmla="*/ 639 h 639"/>
                <a:gd name="T20" fmla="*/ 67 w 242"/>
                <a:gd name="T21" fmla="*/ 639 h 639"/>
                <a:gd name="T22" fmla="*/ 60 w 242"/>
                <a:gd name="T23" fmla="*/ 635 h 639"/>
                <a:gd name="T24" fmla="*/ 58 w 242"/>
                <a:gd name="T25" fmla="*/ 627 h 639"/>
                <a:gd name="T26" fmla="*/ 32 w 242"/>
                <a:gd name="T27" fmla="*/ 433 h 639"/>
                <a:gd name="T28" fmla="*/ 15 w 242"/>
                <a:gd name="T29" fmla="*/ 422 h 639"/>
                <a:gd name="T30" fmla="*/ 8 w 242"/>
                <a:gd name="T31" fmla="*/ 399 h 639"/>
                <a:gd name="T32" fmla="*/ 3 w 242"/>
                <a:gd name="T33" fmla="*/ 221 h 639"/>
                <a:gd name="T34" fmla="*/ 24 w 242"/>
                <a:gd name="T35" fmla="*/ 195 h 639"/>
                <a:gd name="T36" fmla="*/ 62 w 242"/>
                <a:gd name="T37" fmla="*/ 178 h 639"/>
                <a:gd name="T38" fmla="*/ 109 w 242"/>
                <a:gd name="T39" fmla="*/ 170 h 639"/>
                <a:gd name="T40" fmla="*/ 122 w 242"/>
                <a:gd name="T41" fmla="*/ 0 h 639"/>
                <a:gd name="T42" fmla="*/ 157 w 242"/>
                <a:gd name="T43" fmla="*/ 8 h 639"/>
                <a:gd name="T44" fmla="*/ 182 w 242"/>
                <a:gd name="T45" fmla="*/ 31 h 639"/>
                <a:gd name="T46" fmla="*/ 187 w 242"/>
                <a:gd name="T47" fmla="*/ 62 h 639"/>
                <a:gd name="T48" fmla="*/ 183 w 242"/>
                <a:gd name="T49" fmla="*/ 96 h 639"/>
                <a:gd name="T50" fmla="*/ 176 w 242"/>
                <a:gd name="T51" fmla="*/ 122 h 639"/>
                <a:gd name="T52" fmla="*/ 151 w 242"/>
                <a:gd name="T53" fmla="*/ 147 h 639"/>
                <a:gd name="T54" fmla="*/ 127 w 242"/>
                <a:gd name="T55" fmla="*/ 153 h 639"/>
                <a:gd name="T56" fmla="*/ 119 w 242"/>
                <a:gd name="T57" fmla="*/ 154 h 639"/>
                <a:gd name="T58" fmla="*/ 111 w 242"/>
                <a:gd name="T59" fmla="*/ 153 h 639"/>
                <a:gd name="T60" fmla="*/ 77 w 242"/>
                <a:gd name="T61" fmla="*/ 135 h 639"/>
                <a:gd name="T62" fmla="*/ 63 w 242"/>
                <a:gd name="T63" fmla="*/ 110 h 639"/>
                <a:gd name="T64" fmla="*/ 56 w 242"/>
                <a:gd name="T65" fmla="*/ 79 h 639"/>
                <a:gd name="T66" fmla="*/ 56 w 242"/>
                <a:gd name="T67" fmla="*/ 50 h 639"/>
                <a:gd name="T68" fmla="*/ 71 w 242"/>
                <a:gd name="T69" fmla="*/ 18 h 639"/>
                <a:gd name="T70" fmla="*/ 102 w 242"/>
                <a:gd name="T71" fmla="*/ 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2" h="639">
                  <a:moveTo>
                    <a:pt x="134" y="170"/>
                  </a:moveTo>
                  <a:lnTo>
                    <a:pt x="159" y="173"/>
                  </a:lnTo>
                  <a:lnTo>
                    <a:pt x="181" y="178"/>
                  </a:lnTo>
                  <a:lnTo>
                    <a:pt x="202" y="185"/>
                  </a:lnTo>
                  <a:lnTo>
                    <a:pt x="219" y="195"/>
                  </a:lnTo>
                  <a:lnTo>
                    <a:pt x="232" y="207"/>
                  </a:lnTo>
                  <a:lnTo>
                    <a:pt x="241" y="221"/>
                  </a:lnTo>
                  <a:lnTo>
                    <a:pt x="242" y="238"/>
                  </a:lnTo>
                  <a:lnTo>
                    <a:pt x="234" y="399"/>
                  </a:lnTo>
                  <a:lnTo>
                    <a:pt x="233" y="412"/>
                  </a:lnTo>
                  <a:lnTo>
                    <a:pt x="229" y="422"/>
                  </a:lnTo>
                  <a:lnTo>
                    <a:pt x="221" y="429"/>
                  </a:lnTo>
                  <a:lnTo>
                    <a:pt x="212" y="433"/>
                  </a:lnTo>
                  <a:lnTo>
                    <a:pt x="199" y="437"/>
                  </a:lnTo>
                  <a:lnTo>
                    <a:pt x="186" y="627"/>
                  </a:lnTo>
                  <a:lnTo>
                    <a:pt x="185" y="631"/>
                  </a:lnTo>
                  <a:lnTo>
                    <a:pt x="182" y="635"/>
                  </a:lnTo>
                  <a:lnTo>
                    <a:pt x="179" y="638"/>
                  </a:lnTo>
                  <a:lnTo>
                    <a:pt x="177" y="639"/>
                  </a:lnTo>
                  <a:lnTo>
                    <a:pt x="172" y="639"/>
                  </a:lnTo>
                  <a:lnTo>
                    <a:pt x="71" y="639"/>
                  </a:lnTo>
                  <a:lnTo>
                    <a:pt x="67" y="639"/>
                  </a:lnTo>
                  <a:lnTo>
                    <a:pt x="63" y="638"/>
                  </a:lnTo>
                  <a:lnTo>
                    <a:pt x="60" y="635"/>
                  </a:lnTo>
                  <a:lnTo>
                    <a:pt x="58" y="631"/>
                  </a:lnTo>
                  <a:lnTo>
                    <a:pt x="58" y="627"/>
                  </a:lnTo>
                  <a:lnTo>
                    <a:pt x="45" y="437"/>
                  </a:lnTo>
                  <a:lnTo>
                    <a:pt x="32" y="433"/>
                  </a:lnTo>
                  <a:lnTo>
                    <a:pt x="21" y="429"/>
                  </a:lnTo>
                  <a:lnTo>
                    <a:pt x="15" y="422"/>
                  </a:lnTo>
                  <a:lnTo>
                    <a:pt x="11" y="412"/>
                  </a:lnTo>
                  <a:lnTo>
                    <a:pt x="8" y="399"/>
                  </a:lnTo>
                  <a:lnTo>
                    <a:pt x="0" y="238"/>
                  </a:lnTo>
                  <a:lnTo>
                    <a:pt x="3" y="221"/>
                  </a:lnTo>
                  <a:lnTo>
                    <a:pt x="11" y="207"/>
                  </a:lnTo>
                  <a:lnTo>
                    <a:pt x="24" y="195"/>
                  </a:lnTo>
                  <a:lnTo>
                    <a:pt x="41" y="185"/>
                  </a:lnTo>
                  <a:lnTo>
                    <a:pt x="62" y="178"/>
                  </a:lnTo>
                  <a:lnTo>
                    <a:pt x="85" y="173"/>
                  </a:lnTo>
                  <a:lnTo>
                    <a:pt x="109" y="170"/>
                  </a:lnTo>
                  <a:lnTo>
                    <a:pt x="134" y="170"/>
                  </a:lnTo>
                  <a:close/>
                  <a:moveTo>
                    <a:pt x="122" y="0"/>
                  </a:moveTo>
                  <a:lnTo>
                    <a:pt x="140" y="3"/>
                  </a:lnTo>
                  <a:lnTo>
                    <a:pt x="157" y="8"/>
                  </a:lnTo>
                  <a:lnTo>
                    <a:pt x="172" y="18"/>
                  </a:lnTo>
                  <a:lnTo>
                    <a:pt x="182" y="31"/>
                  </a:lnTo>
                  <a:lnTo>
                    <a:pt x="186" y="50"/>
                  </a:lnTo>
                  <a:lnTo>
                    <a:pt x="187" y="62"/>
                  </a:lnTo>
                  <a:lnTo>
                    <a:pt x="186" y="79"/>
                  </a:lnTo>
                  <a:lnTo>
                    <a:pt x="183" y="96"/>
                  </a:lnTo>
                  <a:lnTo>
                    <a:pt x="181" y="110"/>
                  </a:lnTo>
                  <a:lnTo>
                    <a:pt x="176" y="122"/>
                  </a:lnTo>
                  <a:lnTo>
                    <a:pt x="165" y="135"/>
                  </a:lnTo>
                  <a:lnTo>
                    <a:pt x="151" y="147"/>
                  </a:lnTo>
                  <a:lnTo>
                    <a:pt x="132" y="153"/>
                  </a:lnTo>
                  <a:lnTo>
                    <a:pt x="127" y="153"/>
                  </a:lnTo>
                  <a:lnTo>
                    <a:pt x="123" y="154"/>
                  </a:lnTo>
                  <a:lnTo>
                    <a:pt x="119" y="154"/>
                  </a:lnTo>
                  <a:lnTo>
                    <a:pt x="115" y="153"/>
                  </a:lnTo>
                  <a:lnTo>
                    <a:pt x="111" y="153"/>
                  </a:lnTo>
                  <a:lnTo>
                    <a:pt x="93" y="147"/>
                  </a:lnTo>
                  <a:lnTo>
                    <a:pt x="77" y="135"/>
                  </a:lnTo>
                  <a:lnTo>
                    <a:pt x="67" y="122"/>
                  </a:lnTo>
                  <a:lnTo>
                    <a:pt x="63" y="110"/>
                  </a:lnTo>
                  <a:lnTo>
                    <a:pt x="59" y="96"/>
                  </a:lnTo>
                  <a:lnTo>
                    <a:pt x="56" y="79"/>
                  </a:lnTo>
                  <a:lnTo>
                    <a:pt x="56" y="62"/>
                  </a:lnTo>
                  <a:lnTo>
                    <a:pt x="56" y="50"/>
                  </a:lnTo>
                  <a:lnTo>
                    <a:pt x="62" y="31"/>
                  </a:lnTo>
                  <a:lnTo>
                    <a:pt x="71" y="18"/>
                  </a:lnTo>
                  <a:lnTo>
                    <a:pt x="85" y="8"/>
                  </a:lnTo>
                  <a:lnTo>
                    <a:pt x="102" y="3"/>
                  </a:lnTo>
                  <a:lnTo>
                    <a:pt x="12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9" name="TextBox 8"/>
          <p:cNvSpPr txBox="1"/>
          <p:nvPr/>
        </p:nvSpPr>
        <p:spPr>
          <a:xfrm>
            <a:off x="4733585" y="4329074"/>
            <a:ext cx="774571" cy="276999"/>
          </a:xfrm>
          <a:prstGeom prst="rect">
            <a:avLst/>
          </a:prstGeom>
          <a:noFill/>
        </p:spPr>
        <p:txBody>
          <a:bodyPr wrap="none" rtlCol="0">
            <a:spAutoFit/>
          </a:bodyPr>
          <a:lstStyle/>
          <a:p>
            <a:pPr algn="ctr"/>
            <a:r>
              <a:rPr lang="en-US" sz="1200" b="1" dirty="0" smtClean="0">
                <a:solidFill>
                  <a:schemeClr val="accent2"/>
                </a:solidFill>
              </a:rPr>
              <a:t>OWNER</a:t>
            </a:r>
            <a:endParaRPr lang="en-US" sz="1200" b="1" dirty="0">
              <a:solidFill>
                <a:schemeClr val="accent2"/>
              </a:solidFill>
            </a:endParaRPr>
          </a:p>
        </p:txBody>
      </p:sp>
      <p:sp>
        <p:nvSpPr>
          <p:cNvPr id="10" name="TextBox 9"/>
          <p:cNvSpPr txBox="1"/>
          <p:nvPr/>
        </p:nvSpPr>
        <p:spPr>
          <a:xfrm>
            <a:off x="1651386" y="4457211"/>
            <a:ext cx="970137" cy="276999"/>
          </a:xfrm>
          <a:prstGeom prst="rect">
            <a:avLst/>
          </a:prstGeom>
          <a:noFill/>
        </p:spPr>
        <p:txBody>
          <a:bodyPr wrap="none" rtlCol="0">
            <a:spAutoFit/>
          </a:bodyPr>
          <a:lstStyle/>
          <a:p>
            <a:pPr algn="ctr"/>
            <a:r>
              <a:rPr lang="en-US" sz="1200" b="1" dirty="0" smtClean="0">
                <a:solidFill>
                  <a:schemeClr val="accent1"/>
                </a:solidFill>
              </a:rPr>
              <a:t>BUSINESS</a:t>
            </a:r>
            <a:endParaRPr lang="en-US" sz="1200" b="1" dirty="0">
              <a:solidFill>
                <a:schemeClr val="accent1"/>
              </a:solidFill>
            </a:endParaRPr>
          </a:p>
        </p:txBody>
      </p:sp>
      <p:grpSp>
        <p:nvGrpSpPr>
          <p:cNvPr id="12" name="Group 11"/>
          <p:cNvGrpSpPr/>
          <p:nvPr/>
        </p:nvGrpSpPr>
        <p:grpSpPr>
          <a:xfrm>
            <a:off x="6603455" y="4081711"/>
            <a:ext cx="1126322" cy="1050982"/>
            <a:chOff x="6624304" y="3109550"/>
            <a:chExt cx="1706892" cy="1182918"/>
          </a:xfrm>
        </p:grpSpPr>
        <p:sp>
          <p:nvSpPr>
            <p:cNvPr id="13" name="Oval 12"/>
            <p:cNvSpPr/>
            <p:nvPr/>
          </p:nvSpPr>
          <p:spPr>
            <a:xfrm>
              <a:off x="6624304" y="3109550"/>
              <a:ext cx="1706892" cy="106630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6950595" y="3406696"/>
              <a:ext cx="1054305" cy="885772"/>
            </a:xfrm>
            <a:prstGeom prst="rect">
              <a:avLst/>
            </a:prstGeom>
          </p:spPr>
          <p:txBody>
            <a:bodyPr wrap="none">
              <a:spAutoFit/>
            </a:bodyPr>
            <a:lstStyle/>
            <a:p>
              <a:pPr algn="ctr"/>
              <a:r>
                <a:rPr lang="en-US" sz="2000" b="1" dirty="0" smtClean="0">
                  <a:solidFill>
                    <a:schemeClr val="bg1"/>
                  </a:solidFill>
                  <a:latin typeface="Arial Narrow" panose="020B0606020202030204" pitchFamily="34" charset="0"/>
                </a:rPr>
                <a:t>IRS</a:t>
              </a:r>
              <a:endParaRPr lang="en-US" sz="2000" b="1" dirty="0">
                <a:solidFill>
                  <a:schemeClr val="bg1"/>
                </a:solidFill>
                <a:latin typeface="Arial Narrow" panose="020B0606020202030204" pitchFamily="34" charset="0"/>
              </a:endParaRPr>
            </a:p>
          </p:txBody>
        </p:sp>
      </p:grpSp>
      <p:grpSp>
        <p:nvGrpSpPr>
          <p:cNvPr id="15" name="Group 14"/>
          <p:cNvGrpSpPr/>
          <p:nvPr/>
        </p:nvGrpSpPr>
        <p:grpSpPr>
          <a:xfrm>
            <a:off x="1289140" y="2575355"/>
            <a:ext cx="1694629" cy="1773841"/>
            <a:chOff x="545566" y="2272998"/>
            <a:chExt cx="1121869" cy="1121869"/>
          </a:xfrm>
        </p:grpSpPr>
        <p:sp>
          <p:nvSpPr>
            <p:cNvPr id="16" name="Oval 15"/>
            <p:cNvSpPr/>
            <p:nvPr/>
          </p:nvSpPr>
          <p:spPr>
            <a:xfrm>
              <a:off x="545566" y="2272998"/>
              <a:ext cx="1121869" cy="11218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9"/>
            <p:cNvSpPr>
              <a:spLocks noEditPoints="1"/>
            </p:cNvSpPr>
            <p:nvPr/>
          </p:nvSpPr>
          <p:spPr bwMode="auto">
            <a:xfrm>
              <a:off x="778070" y="2577434"/>
              <a:ext cx="656861" cy="512997"/>
            </a:xfrm>
            <a:custGeom>
              <a:avLst/>
              <a:gdLst>
                <a:gd name="T0" fmla="*/ 432 w 589"/>
                <a:gd name="T1" fmla="*/ 378 h 460"/>
                <a:gd name="T2" fmla="*/ 550 w 589"/>
                <a:gd name="T3" fmla="*/ 310 h 460"/>
                <a:gd name="T4" fmla="*/ 350 w 589"/>
                <a:gd name="T5" fmla="*/ 310 h 460"/>
                <a:gd name="T6" fmla="*/ 408 w 589"/>
                <a:gd name="T7" fmla="*/ 378 h 460"/>
                <a:gd name="T8" fmla="*/ 350 w 589"/>
                <a:gd name="T9" fmla="*/ 310 h 460"/>
                <a:gd name="T10" fmla="*/ 263 w 589"/>
                <a:gd name="T11" fmla="*/ 405 h 460"/>
                <a:gd name="T12" fmla="*/ 326 w 589"/>
                <a:gd name="T13" fmla="*/ 310 h 460"/>
                <a:gd name="T14" fmla="*/ 182 w 589"/>
                <a:gd name="T15" fmla="*/ 310 h 460"/>
                <a:gd name="T16" fmla="*/ 240 w 589"/>
                <a:gd name="T17" fmla="*/ 378 h 460"/>
                <a:gd name="T18" fmla="*/ 182 w 589"/>
                <a:gd name="T19" fmla="*/ 310 h 460"/>
                <a:gd name="T20" fmla="*/ 40 w 589"/>
                <a:gd name="T21" fmla="*/ 378 h 460"/>
                <a:gd name="T22" fmla="*/ 158 w 589"/>
                <a:gd name="T23" fmla="*/ 310 h 460"/>
                <a:gd name="T24" fmla="*/ 432 w 589"/>
                <a:gd name="T25" fmla="*/ 219 h 460"/>
                <a:gd name="T26" fmla="*/ 550 w 589"/>
                <a:gd name="T27" fmla="*/ 286 h 460"/>
                <a:gd name="T28" fmla="*/ 432 w 589"/>
                <a:gd name="T29" fmla="*/ 219 h 460"/>
                <a:gd name="T30" fmla="*/ 350 w 589"/>
                <a:gd name="T31" fmla="*/ 286 h 460"/>
                <a:gd name="T32" fmla="*/ 408 w 589"/>
                <a:gd name="T33" fmla="*/ 219 h 460"/>
                <a:gd name="T34" fmla="*/ 263 w 589"/>
                <a:gd name="T35" fmla="*/ 219 h 460"/>
                <a:gd name="T36" fmla="*/ 326 w 589"/>
                <a:gd name="T37" fmla="*/ 286 h 460"/>
                <a:gd name="T38" fmla="*/ 263 w 589"/>
                <a:gd name="T39" fmla="*/ 219 h 460"/>
                <a:gd name="T40" fmla="*/ 182 w 589"/>
                <a:gd name="T41" fmla="*/ 286 h 460"/>
                <a:gd name="T42" fmla="*/ 240 w 589"/>
                <a:gd name="T43" fmla="*/ 219 h 460"/>
                <a:gd name="T44" fmla="*/ 40 w 589"/>
                <a:gd name="T45" fmla="*/ 219 h 460"/>
                <a:gd name="T46" fmla="*/ 158 w 589"/>
                <a:gd name="T47" fmla="*/ 286 h 460"/>
                <a:gd name="T48" fmla="*/ 40 w 589"/>
                <a:gd name="T49" fmla="*/ 219 h 460"/>
                <a:gd name="T50" fmla="*/ 432 w 589"/>
                <a:gd name="T51" fmla="*/ 196 h 460"/>
                <a:gd name="T52" fmla="*/ 550 w 589"/>
                <a:gd name="T53" fmla="*/ 127 h 460"/>
                <a:gd name="T54" fmla="*/ 350 w 589"/>
                <a:gd name="T55" fmla="*/ 127 h 460"/>
                <a:gd name="T56" fmla="*/ 408 w 589"/>
                <a:gd name="T57" fmla="*/ 196 h 460"/>
                <a:gd name="T58" fmla="*/ 350 w 589"/>
                <a:gd name="T59" fmla="*/ 127 h 460"/>
                <a:gd name="T60" fmla="*/ 263 w 589"/>
                <a:gd name="T61" fmla="*/ 196 h 460"/>
                <a:gd name="T62" fmla="*/ 326 w 589"/>
                <a:gd name="T63" fmla="*/ 127 h 460"/>
                <a:gd name="T64" fmla="*/ 182 w 589"/>
                <a:gd name="T65" fmla="*/ 127 h 460"/>
                <a:gd name="T66" fmla="*/ 240 w 589"/>
                <a:gd name="T67" fmla="*/ 196 h 460"/>
                <a:gd name="T68" fmla="*/ 182 w 589"/>
                <a:gd name="T69" fmla="*/ 127 h 460"/>
                <a:gd name="T70" fmla="*/ 40 w 589"/>
                <a:gd name="T71" fmla="*/ 196 h 460"/>
                <a:gd name="T72" fmla="*/ 158 w 589"/>
                <a:gd name="T73" fmla="*/ 127 h 460"/>
                <a:gd name="T74" fmla="*/ 178 w 589"/>
                <a:gd name="T75" fmla="*/ 0 h 460"/>
                <a:gd name="T76" fmla="*/ 412 w 589"/>
                <a:gd name="T77" fmla="*/ 55 h 460"/>
                <a:gd name="T78" fmla="*/ 589 w 589"/>
                <a:gd name="T79" fmla="*/ 80 h 460"/>
                <a:gd name="T80" fmla="*/ 572 w 589"/>
                <a:gd name="T81" fmla="*/ 402 h 460"/>
                <a:gd name="T82" fmla="*/ 589 w 589"/>
                <a:gd name="T83" fmla="*/ 460 h 460"/>
                <a:gd name="T84" fmla="*/ 0 w 589"/>
                <a:gd name="T85" fmla="*/ 402 h 460"/>
                <a:gd name="T86" fmla="*/ 17 w 589"/>
                <a:gd name="T87" fmla="*/ 80 h 460"/>
                <a:gd name="T88" fmla="*/ 0 w 589"/>
                <a:gd name="T89" fmla="*/ 55 h 460"/>
                <a:gd name="T90" fmla="*/ 178 w 589"/>
                <a:gd name="T91"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9" h="460">
                  <a:moveTo>
                    <a:pt x="432" y="310"/>
                  </a:moveTo>
                  <a:lnTo>
                    <a:pt x="432" y="378"/>
                  </a:lnTo>
                  <a:lnTo>
                    <a:pt x="550" y="378"/>
                  </a:lnTo>
                  <a:lnTo>
                    <a:pt x="550" y="310"/>
                  </a:lnTo>
                  <a:lnTo>
                    <a:pt x="432" y="310"/>
                  </a:lnTo>
                  <a:close/>
                  <a:moveTo>
                    <a:pt x="350" y="310"/>
                  </a:moveTo>
                  <a:lnTo>
                    <a:pt x="350" y="378"/>
                  </a:lnTo>
                  <a:lnTo>
                    <a:pt x="408" y="378"/>
                  </a:lnTo>
                  <a:lnTo>
                    <a:pt x="408" y="310"/>
                  </a:lnTo>
                  <a:lnTo>
                    <a:pt x="350" y="310"/>
                  </a:lnTo>
                  <a:close/>
                  <a:moveTo>
                    <a:pt x="263" y="310"/>
                  </a:moveTo>
                  <a:lnTo>
                    <a:pt x="263" y="405"/>
                  </a:lnTo>
                  <a:lnTo>
                    <a:pt x="326" y="405"/>
                  </a:lnTo>
                  <a:lnTo>
                    <a:pt x="326" y="310"/>
                  </a:lnTo>
                  <a:lnTo>
                    <a:pt x="263" y="310"/>
                  </a:lnTo>
                  <a:close/>
                  <a:moveTo>
                    <a:pt x="182" y="310"/>
                  </a:moveTo>
                  <a:lnTo>
                    <a:pt x="182" y="378"/>
                  </a:lnTo>
                  <a:lnTo>
                    <a:pt x="240" y="378"/>
                  </a:lnTo>
                  <a:lnTo>
                    <a:pt x="240" y="310"/>
                  </a:lnTo>
                  <a:lnTo>
                    <a:pt x="182" y="310"/>
                  </a:lnTo>
                  <a:close/>
                  <a:moveTo>
                    <a:pt x="40" y="310"/>
                  </a:moveTo>
                  <a:lnTo>
                    <a:pt x="40" y="378"/>
                  </a:lnTo>
                  <a:lnTo>
                    <a:pt x="158" y="378"/>
                  </a:lnTo>
                  <a:lnTo>
                    <a:pt x="158" y="310"/>
                  </a:lnTo>
                  <a:lnTo>
                    <a:pt x="40" y="310"/>
                  </a:lnTo>
                  <a:close/>
                  <a:moveTo>
                    <a:pt x="432" y="219"/>
                  </a:moveTo>
                  <a:lnTo>
                    <a:pt x="432" y="286"/>
                  </a:lnTo>
                  <a:lnTo>
                    <a:pt x="550" y="286"/>
                  </a:lnTo>
                  <a:lnTo>
                    <a:pt x="550" y="219"/>
                  </a:lnTo>
                  <a:lnTo>
                    <a:pt x="432" y="219"/>
                  </a:lnTo>
                  <a:close/>
                  <a:moveTo>
                    <a:pt x="350" y="219"/>
                  </a:moveTo>
                  <a:lnTo>
                    <a:pt x="350" y="286"/>
                  </a:lnTo>
                  <a:lnTo>
                    <a:pt x="408" y="286"/>
                  </a:lnTo>
                  <a:lnTo>
                    <a:pt x="408" y="219"/>
                  </a:lnTo>
                  <a:lnTo>
                    <a:pt x="350" y="219"/>
                  </a:lnTo>
                  <a:close/>
                  <a:moveTo>
                    <a:pt x="263" y="219"/>
                  </a:moveTo>
                  <a:lnTo>
                    <a:pt x="263" y="286"/>
                  </a:lnTo>
                  <a:lnTo>
                    <a:pt x="326" y="286"/>
                  </a:lnTo>
                  <a:lnTo>
                    <a:pt x="326" y="219"/>
                  </a:lnTo>
                  <a:lnTo>
                    <a:pt x="263" y="219"/>
                  </a:lnTo>
                  <a:close/>
                  <a:moveTo>
                    <a:pt x="182" y="219"/>
                  </a:moveTo>
                  <a:lnTo>
                    <a:pt x="182" y="286"/>
                  </a:lnTo>
                  <a:lnTo>
                    <a:pt x="240" y="286"/>
                  </a:lnTo>
                  <a:lnTo>
                    <a:pt x="240" y="219"/>
                  </a:lnTo>
                  <a:lnTo>
                    <a:pt x="182" y="219"/>
                  </a:lnTo>
                  <a:close/>
                  <a:moveTo>
                    <a:pt x="40" y="219"/>
                  </a:moveTo>
                  <a:lnTo>
                    <a:pt x="40" y="286"/>
                  </a:lnTo>
                  <a:lnTo>
                    <a:pt x="158" y="286"/>
                  </a:lnTo>
                  <a:lnTo>
                    <a:pt x="158" y="219"/>
                  </a:lnTo>
                  <a:lnTo>
                    <a:pt x="40" y="219"/>
                  </a:lnTo>
                  <a:close/>
                  <a:moveTo>
                    <a:pt x="432" y="127"/>
                  </a:moveTo>
                  <a:lnTo>
                    <a:pt x="432" y="196"/>
                  </a:lnTo>
                  <a:lnTo>
                    <a:pt x="550" y="196"/>
                  </a:lnTo>
                  <a:lnTo>
                    <a:pt x="550" y="127"/>
                  </a:lnTo>
                  <a:lnTo>
                    <a:pt x="432" y="127"/>
                  </a:lnTo>
                  <a:close/>
                  <a:moveTo>
                    <a:pt x="350" y="127"/>
                  </a:moveTo>
                  <a:lnTo>
                    <a:pt x="350" y="196"/>
                  </a:lnTo>
                  <a:lnTo>
                    <a:pt x="408" y="196"/>
                  </a:lnTo>
                  <a:lnTo>
                    <a:pt x="408" y="127"/>
                  </a:lnTo>
                  <a:lnTo>
                    <a:pt x="350" y="127"/>
                  </a:lnTo>
                  <a:close/>
                  <a:moveTo>
                    <a:pt x="263" y="127"/>
                  </a:moveTo>
                  <a:lnTo>
                    <a:pt x="263" y="196"/>
                  </a:lnTo>
                  <a:lnTo>
                    <a:pt x="326" y="196"/>
                  </a:lnTo>
                  <a:lnTo>
                    <a:pt x="326" y="127"/>
                  </a:lnTo>
                  <a:lnTo>
                    <a:pt x="263" y="127"/>
                  </a:lnTo>
                  <a:close/>
                  <a:moveTo>
                    <a:pt x="182" y="127"/>
                  </a:moveTo>
                  <a:lnTo>
                    <a:pt x="182" y="196"/>
                  </a:lnTo>
                  <a:lnTo>
                    <a:pt x="240" y="196"/>
                  </a:lnTo>
                  <a:lnTo>
                    <a:pt x="240" y="127"/>
                  </a:lnTo>
                  <a:lnTo>
                    <a:pt x="182" y="127"/>
                  </a:lnTo>
                  <a:close/>
                  <a:moveTo>
                    <a:pt x="40" y="127"/>
                  </a:moveTo>
                  <a:lnTo>
                    <a:pt x="40" y="196"/>
                  </a:lnTo>
                  <a:lnTo>
                    <a:pt x="158" y="196"/>
                  </a:lnTo>
                  <a:lnTo>
                    <a:pt x="158" y="127"/>
                  </a:lnTo>
                  <a:lnTo>
                    <a:pt x="40" y="127"/>
                  </a:lnTo>
                  <a:close/>
                  <a:moveTo>
                    <a:pt x="178" y="0"/>
                  </a:moveTo>
                  <a:lnTo>
                    <a:pt x="412" y="0"/>
                  </a:lnTo>
                  <a:lnTo>
                    <a:pt x="412" y="55"/>
                  </a:lnTo>
                  <a:lnTo>
                    <a:pt x="589" y="55"/>
                  </a:lnTo>
                  <a:lnTo>
                    <a:pt x="589" y="80"/>
                  </a:lnTo>
                  <a:lnTo>
                    <a:pt x="572" y="80"/>
                  </a:lnTo>
                  <a:lnTo>
                    <a:pt x="572" y="402"/>
                  </a:lnTo>
                  <a:lnTo>
                    <a:pt x="589" y="402"/>
                  </a:lnTo>
                  <a:lnTo>
                    <a:pt x="589" y="460"/>
                  </a:lnTo>
                  <a:lnTo>
                    <a:pt x="0" y="460"/>
                  </a:lnTo>
                  <a:lnTo>
                    <a:pt x="0" y="402"/>
                  </a:lnTo>
                  <a:lnTo>
                    <a:pt x="17" y="402"/>
                  </a:lnTo>
                  <a:lnTo>
                    <a:pt x="17" y="80"/>
                  </a:lnTo>
                  <a:lnTo>
                    <a:pt x="0" y="80"/>
                  </a:lnTo>
                  <a:lnTo>
                    <a:pt x="0" y="55"/>
                  </a:lnTo>
                  <a:lnTo>
                    <a:pt x="178" y="55"/>
                  </a:lnTo>
                  <a:lnTo>
                    <a:pt x="1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cxnSp>
        <p:nvCxnSpPr>
          <p:cNvPr id="23" name="Straight Arrow Connector 22"/>
          <p:cNvCxnSpPr/>
          <p:nvPr/>
        </p:nvCxnSpPr>
        <p:spPr>
          <a:xfrm flipV="1">
            <a:off x="4411755" y="4589213"/>
            <a:ext cx="2060884" cy="168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733585" y="4671721"/>
            <a:ext cx="619080" cy="276999"/>
          </a:xfrm>
          <a:prstGeom prst="rect">
            <a:avLst/>
          </a:prstGeom>
          <a:noFill/>
        </p:spPr>
        <p:txBody>
          <a:bodyPr wrap="none" rtlCol="0">
            <a:spAutoFit/>
          </a:bodyPr>
          <a:lstStyle/>
          <a:p>
            <a:r>
              <a:rPr lang="en-US" sz="1200" b="1" dirty="0">
                <a:solidFill>
                  <a:schemeClr val="accent1"/>
                </a:solidFill>
              </a:rPr>
              <a:t>CASH</a:t>
            </a:r>
          </a:p>
        </p:txBody>
      </p:sp>
      <p:sp>
        <p:nvSpPr>
          <p:cNvPr id="26" name="Rectangle 25"/>
          <p:cNvSpPr/>
          <p:nvPr/>
        </p:nvSpPr>
        <p:spPr>
          <a:xfrm>
            <a:off x="945593" y="5395623"/>
            <a:ext cx="7611379" cy="461665"/>
          </a:xfrm>
          <a:prstGeom prst="rect">
            <a:avLst/>
          </a:prstGeom>
          <a:solidFill>
            <a:schemeClr val="accent1"/>
          </a:solidFill>
        </p:spPr>
        <p:txBody>
          <a:bodyPr wrap="none">
            <a:spAutoFit/>
          </a:bodyPr>
          <a:lstStyle/>
          <a:p>
            <a:pPr marL="285750" indent="-285750">
              <a:spcAft>
                <a:spcPts val="600"/>
              </a:spcAft>
              <a:buClr>
                <a:schemeClr val="accent1"/>
              </a:buClr>
              <a:buFont typeface="Arial" pitchFamily="34" charset="0"/>
              <a:buChar char="•"/>
            </a:pPr>
            <a:r>
              <a:rPr lang="en-US" sz="2400" dirty="0">
                <a:solidFill>
                  <a:schemeClr val="bg1"/>
                </a:solidFill>
              </a:rPr>
              <a:t>Use policy cash value via loan to pay tax on </a:t>
            </a:r>
            <a:r>
              <a:rPr lang="en-US" sz="2400" dirty="0" smtClean="0">
                <a:solidFill>
                  <a:schemeClr val="bg1"/>
                </a:solidFill>
              </a:rPr>
              <a:t>income</a:t>
            </a:r>
            <a:r>
              <a:rPr lang="en-US" sz="1200" dirty="0" smtClean="0">
                <a:solidFill>
                  <a:schemeClr val="bg1"/>
                </a:solidFill>
              </a:rPr>
              <a:t>1</a:t>
            </a:r>
            <a:endParaRPr lang="en-US" altLang="en-US" sz="2200" dirty="0">
              <a:solidFill>
                <a:schemeClr val="bg1"/>
              </a:solidFill>
            </a:endParaRPr>
          </a:p>
        </p:txBody>
      </p:sp>
      <p:sp>
        <p:nvSpPr>
          <p:cNvPr id="25" name="Oval 24"/>
          <p:cNvSpPr/>
          <p:nvPr/>
        </p:nvSpPr>
        <p:spPr>
          <a:xfrm>
            <a:off x="3730785" y="3530640"/>
            <a:ext cx="1124332" cy="1102141"/>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ight Arrow 26"/>
          <p:cNvSpPr/>
          <p:nvPr/>
        </p:nvSpPr>
        <p:spPr>
          <a:xfrm>
            <a:off x="2964955" y="3195714"/>
            <a:ext cx="1494032" cy="596475"/>
          </a:xfrm>
          <a:prstGeom prst="rightArrow">
            <a:avLst>
              <a:gd name="adj1" fmla="val 50000"/>
              <a:gd name="adj2" fmla="val 5192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accent2"/>
                </a:solidFill>
                <a:latin typeface="Arial Narrow" panose="020B0606020202030204" pitchFamily="34" charset="0"/>
              </a:rPr>
              <a:t>BONUS THE PREMIUM</a:t>
            </a:r>
            <a:endParaRPr lang="en-US" sz="1100" b="1" dirty="0">
              <a:solidFill>
                <a:schemeClr val="accent2"/>
              </a:solidFill>
              <a:latin typeface="Arial Narrow" panose="020B0606020202030204" pitchFamily="34" charset="0"/>
            </a:endParaRPr>
          </a:p>
        </p:txBody>
      </p:sp>
      <p:sp>
        <p:nvSpPr>
          <p:cNvPr id="5" name="TextBox 4"/>
          <p:cNvSpPr txBox="1"/>
          <p:nvPr/>
        </p:nvSpPr>
        <p:spPr>
          <a:xfrm>
            <a:off x="808383" y="6236228"/>
            <a:ext cx="7796173" cy="461665"/>
          </a:xfrm>
          <a:prstGeom prst="rect">
            <a:avLst/>
          </a:prstGeom>
          <a:solidFill>
            <a:schemeClr val="bg1"/>
          </a:solidFill>
        </p:spPr>
        <p:txBody>
          <a:bodyPr wrap="none" rtlCol="0">
            <a:spAutoFit/>
          </a:bodyPr>
          <a:lstStyle/>
          <a:p>
            <a:r>
              <a:rPr lang="en-US" sz="1200" dirty="0" smtClean="0"/>
              <a:t>Policy loans and withdrawals reduce the policy’s cash value and death benefit and may result in a taxable event.</a:t>
            </a:r>
          </a:p>
          <a:p>
            <a:r>
              <a:rPr lang="en-US" sz="1200" dirty="0" smtClean="0"/>
              <a:t>Surrender charges may reduce the policy’s cash value in early years.</a:t>
            </a:r>
            <a:endParaRPr lang="en-US" sz="1200" dirty="0"/>
          </a:p>
        </p:txBody>
      </p:sp>
    </p:spTree>
    <p:extLst>
      <p:ext uri="{BB962C8B-B14F-4D97-AF65-F5344CB8AC3E}">
        <p14:creationId xmlns:p14="http://schemas.microsoft.com/office/powerpoint/2010/main" val="9620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par>
                                <p:cTn id="11" presetID="2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ppt_x"/>
                                          </p:val>
                                        </p:tav>
                                        <p:tav tm="100000">
                                          <p:val>
                                            <p:strVal val="#ppt_x"/>
                                          </p:val>
                                        </p:tav>
                                      </p:tavLst>
                                    </p:anim>
                                    <p:anim calcmode="lin" valueType="num">
                                      <p:cBhvr additive="base">
                                        <p:cTn id="1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t>13</a:t>
            </a:fld>
            <a:endParaRPr lang="en-US" dirty="0"/>
          </a:p>
        </p:txBody>
      </p:sp>
      <p:grpSp>
        <p:nvGrpSpPr>
          <p:cNvPr id="4" name="Group 3"/>
          <p:cNvGrpSpPr/>
          <p:nvPr/>
        </p:nvGrpSpPr>
        <p:grpSpPr>
          <a:xfrm>
            <a:off x="986215" y="1682804"/>
            <a:ext cx="3220749" cy="4663134"/>
            <a:chOff x="391131" y="1682801"/>
            <a:chExt cx="2608734" cy="4663134"/>
          </a:xfrm>
        </p:grpSpPr>
        <p:grpSp>
          <p:nvGrpSpPr>
            <p:cNvPr id="5" name="Group 4"/>
            <p:cNvGrpSpPr/>
            <p:nvPr/>
          </p:nvGrpSpPr>
          <p:grpSpPr>
            <a:xfrm>
              <a:off x="404813" y="1682801"/>
              <a:ext cx="2595052" cy="2488634"/>
              <a:chOff x="3274475" y="1682801"/>
              <a:chExt cx="2595052" cy="2488634"/>
            </a:xfrm>
          </p:grpSpPr>
          <p:sp>
            <p:nvSpPr>
              <p:cNvPr id="7" name="Rectangle 6"/>
              <p:cNvSpPr/>
              <p:nvPr/>
            </p:nvSpPr>
            <p:spPr>
              <a:xfrm>
                <a:off x="3274475" y="1682801"/>
                <a:ext cx="2595052" cy="7453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Business</a:t>
                </a:r>
                <a:endParaRPr lang="en-US" dirty="0"/>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3274475" y="2428155"/>
                <a:ext cx="2595052" cy="1743280"/>
              </a:xfrm>
              <a:prstGeom prst="rect">
                <a:avLst/>
              </a:prstGeom>
            </p:spPr>
          </p:pic>
        </p:grpSp>
        <p:sp>
          <p:nvSpPr>
            <p:cNvPr id="6" name="Rectangle 5"/>
            <p:cNvSpPr/>
            <p:nvPr/>
          </p:nvSpPr>
          <p:spPr>
            <a:xfrm>
              <a:off x="391131" y="4165357"/>
              <a:ext cx="2595052" cy="21805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30188" indent="-230188">
                <a:spcAft>
                  <a:spcPts val="600"/>
                </a:spcAft>
                <a:buClr>
                  <a:schemeClr val="accent1"/>
                </a:buClr>
                <a:buFont typeface="Arial" pitchFamily="34" charset="0"/>
                <a:buChar char="•"/>
              </a:pPr>
              <a:r>
                <a:rPr lang="en-US" dirty="0" smtClean="0">
                  <a:solidFill>
                    <a:schemeClr val="accent2"/>
                  </a:solidFill>
                </a:rPr>
                <a:t>Deductible</a:t>
              </a:r>
            </a:p>
            <a:p>
              <a:pPr marL="230188" indent="-230188">
                <a:spcAft>
                  <a:spcPts val="600"/>
                </a:spcAft>
                <a:buClr>
                  <a:schemeClr val="accent1"/>
                </a:buClr>
                <a:buFont typeface="Arial" pitchFamily="34" charset="0"/>
                <a:buChar char="•"/>
              </a:pPr>
              <a:r>
                <a:rPr lang="en-US" dirty="0" smtClean="0">
                  <a:solidFill>
                    <a:schemeClr val="accent2"/>
                  </a:solidFill>
                </a:rPr>
                <a:t>Selective participation</a:t>
              </a:r>
            </a:p>
            <a:p>
              <a:pPr marL="230188" indent="-230188">
                <a:spcAft>
                  <a:spcPts val="600"/>
                </a:spcAft>
                <a:buClr>
                  <a:schemeClr val="accent1"/>
                </a:buClr>
                <a:buFont typeface="Arial" pitchFamily="34" charset="0"/>
                <a:buChar char="•"/>
              </a:pPr>
              <a:r>
                <a:rPr lang="en-US" dirty="0" smtClean="0">
                  <a:solidFill>
                    <a:schemeClr val="accent2"/>
                  </a:solidFill>
                </a:rPr>
                <a:t>Simple, no IRS filings</a:t>
              </a:r>
            </a:p>
            <a:p>
              <a:pPr marL="230188" indent="-230188">
                <a:spcAft>
                  <a:spcPts val="600"/>
                </a:spcAft>
                <a:buClr>
                  <a:schemeClr val="accent1"/>
                </a:buClr>
                <a:buFont typeface="Arial" pitchFamily="34" charset="0"/>
                <a:buChar char="•"/>
              </a:pPr>
              <a:r>
                <a:rPr lang="en-US" dirty="0" smtClean="0">
                  <a:solidFill>
                    <a:schemeClr val="accent2"/>
                  </a:solidFill>
                </a:rPr>
                <a:t>No set up costs</a:t>
              </a:r>
            </a:p>
          </p:txBody>
        </p:sp>
      </p:grpSp>
      <p:grpSp>
        <p:nvGrpSpPr>
          <p:cNvPr id="9" name="Group 8"/>
          <p:cNvGrpSpPr/>
          <p:nvPr/>
        </p:nvGrpSpPr>
        <p:grpSpPr>
          <a:xfrm>
            <a:off x="5161135" y="1682804"/>
            <a:ext cx="3311432" cy="4663131"/>
            <a:chOff x="6130324" y="1682804"/>
            <a:chExt cx="2603500" cy="4663131"/>
          </a:xfrm>
        </p:grpSpPr>
        <p:grpSp>
          <p:nvGrpSpPr>
            <p:cNvPr id="10" name="Group 9"/>
            <p:cNvGrpSpPr/>
            <p:nvPr/>
          </p:nvGrpSpPr>
          <p:grpSpPr>
            <a:xfrm>
              <a:off x="6130324" y="1682804"/>
              <a:ext cx="2603500" cy="2488631"/>
              <a:chOff x="6130324" y="1682804"/>
              <a:chExt cx="2603500" cy="2488631"/>
            </a:xfrm>
          </p:grpSpPr>
          <p:sp>
            <p:nvSpPr>
              <p:cNvPr id="12" name="Rectangle 11"/>
              <p:cNvSpPr/>
              <p:nvPr/>
            </p:nvSpPr>
            <p:spPr>
              <a:xfrm>
                <a:off x="6130324" y="1682804"/>
                <a:ext cx="2603500" cy="7395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Executive</a:t>
                </a:r>
                <a:endParaRPr lang="en-US" dirty="0"/>
              </a:p>
            </p:txBody>
          </p:sp>
          <p:pic>
            <p:nvPicPr>
              <p:cNvPr id="13" name="Picture 12" descr="shutterstock_129411536.jpg"/>
              <p:cNvPicPr>
                <a:picLocks noChangeAspect="1"/>
              </p:cNvPicPr>
              <p:nvPr/>
            </p:nvPicPr>
            <p:blipFill rotWithShape="1">
              <a:blip r:embed="rId5" cstate="print">
                <a:extLst>
                  <a:ext uri="{28A0092B-C50C-407E-A947-70E740481C1C}">
                    <a14:useLocalDpi xmlns:a14="http://schemas.microsoft.com/office/drawing/2010/main" val="0"/>
                  </a:ext>
                </a:extLst>
              </a:blip>
              <a:srcRect l="12167" t="16600" r="25475" b="25584"/>
              <a:stretch/>
            </p:blipFill>
            <p:spPr>
              <a:xfrm>
                <a:off x="6130324" y="2419011"/>
                <a:ext cx="2603500" cy="1752424"/>
              </a:xfrm>
              <a:prstGeom prst="rect">
                <a:avLst/>
              </a:prstGeom>
            </p:spPr>
          </p:pic>
        </p:grpSp>
        <p:sp>
          <p:nvSpPr>
            <p:cNvPr id="11" name="Rectangle 10"/>
            <p:cNvSpPr/>
            <p:nvPr/>
          </p:nvSpPr>
          <p:spPr>
            <a:xfrm>
              <a:off x="6130324" y="4171434"/>
              <a:ext cx="2595052" cy="21745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85750" indent="-285750">
                <a:spcAft>
                  <a:spcPts val="600"/>
                </a:spcAft>
                <a:buClr>
                  <a:schemeClr val="accent1"/>
                </a:buClr>
                <a:buFont typeface="Arial" pitchFamily="34" charset="0"/>
                <a:buChar char="•"/>
              </a:pPr>
              <a:r>
                <a:rPr lang="en-US" dirty="0" smtClean="0">
                  <a:solidFill>
                    <a:schemeClr val="accent2"/>
                  </a:solidFill>
                </a:rPr>
                <a:t>Income tax free death benefit</a:t>
              </a:r>
            </a:p>
            <a:p>
              <a:pPr marL="285750" indent="-285750">
                <a:spcAft>
                  <a:spcPts val="600"/>
                </a:spcAft>
                <a:buClr>
                  <a:schemeClr val="accent1"/>
                </a:buClr>
                <a:buFont typeface="Arial" pitchFamily="34" charset="0"/>
                <a:buChar char="•"/>
              </a:pPr>
              <a:r>
                <a:rPr lang="en-US" dirty="0" smtClean="0">
                  <a:solidFill>
                    <a:schemeClr val="accent2"/>
                  </a:solidFill>
                </a:rPr>
                <a:t>Access to all policy benefits</a:t>
              </a:r>
            </a:p>
            <a:p>
              <a:pPr marL="285750" indent="-285750">
                <a:spcAft>
                  <a:spcPts val="600"/>
                </a:spcAft>
                <a:buClr>
                  <a:schemeClr val="accent1"/>
                </a:buClr>
                <a:buFont typeface="Arial" pitchFamily="34" charset="0"/>
                <a:buChar char="•"/>
              </a:pPr>
              <a:r>
                <a:rPr lang="en-US" dirty="0" smtClean="0">
                  <a:solidFill>
                    <a:srgbClr val="FF0000"/>
                  </a:solidFill>
                </a:rPr>
                <a:t>Potential to use policy cash values to pay tax</a:t>
              </a:r>
            </a:p>
          </p:txBody>
        </p:sp>
      </p:grpSp>
    </p:spTree>
    <p:extLst>
      <p:ext uri="{BB962C8B-B14F-4D97-AF65-F5344CB8AC3E}">
        <p14:creationId xmlns:p14="http://schemas.microsoft.com/office/powerpoint/2010/main" val="496661399"/>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96686" y="2910998"/>
            <a:ext cx="8068439" cy="1670044"/>
          </a:xfrm>
        </p:spPr>
        <p:txBody>
          <a:bodyPr>
            <a:normAutofit fontScale="90000"/>
          </a:bodyPr>
          <a:lstStyle/>
          <a:p>
            <a:r>
              <a:rPr lang="en-US" dirty="0" smtClean="0"/>
              <a:t>Key Advantage Bonus Plan with a Deferred Bonus Arrangement</a:t>
            </a:r>
            <a:endParaRPr lang="en-US" dirty="0"/>
          </a:p>
        </p:txBody>
      </p:sp>
      <p:sp>
        <p:nvSpPr>
          <p:cNvPr id="3" name="Slide Number Placeholder 2"/>
          <p:cNvSpPr>
            <a:spLocks noGrp="1"/>
          </p:cNvSpPr>
          <p:nvPr>
            <p:ph type="sldNum" sz="quarter" idx="4294967295"/>
          </p:nvPr>
        </p:nvSpPr>
        <p:spPr>
          <a:xfrm>
            <a:off x="0" y="6329363"/>
            <a:ext cx="515938" cy="365125"/>
          </a:xfrm>
        </p:spPr>
        <p:txBody>
          <a:bodyPr/>
          <a:lstStyle/>
          <a:p>
            <a:fld id="{9F495958-F516-439A-814A-D2DC1CC7FCCF}" type="slidenum">
              <a:rPr lang="en-US" smtClean="0"/>
              <a:t>14</a:t>
            </a:fld>
            <a:endParaRPr lang="en-US" dirty="0"/>
          </a:p>
        </p:txBody>
      </p:sp>
    </p:spTree>
    <p:extLst>
      <p:ext uri="{BB962C8B-B14F-4D97-AF65-F5344CB8AC3E}">
        <p14:creationId xmlns:p14="http://schemas.microsoft.com/office/powerpoint/2010/main" val="1228220861"/>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a:t>
            </a:r>
            <a:r>
              <a:rPr lang="en-US" dirty="0" smtClean="0"/>
              <a:t>Advantage Single Bonus</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t>15</a:t>
            </a:fld>
            <a:endParaRPr lang="en-US" dirty="0"/>
          </a:p>
        </p:txBody>
      </p:sp>
      <p:sp>
        <p:nvSpPr>
          <p:cNvPr id="4" name="Rectangle 3"/>
          <p:cNvSpPr/>
          <p:nvPr/>
        </p:nvSpPr>
        <p:spPr>
          <a:xfrm>
            <a:off x="595086" y="2250878"/>
            <a:ext cx="8113485" cy="29558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4477801" y="2738880"/>
            <a:ext cx="1286139" cy="1446790"/>
            <a:chOff x="2796604" y="2932397"/>
            <a:chExt cx="755729" cy="755729"/>
          </a:xfrm>
        </p:grpSpPr>
        <p:sp>
          <p:nvSpPr>
            <p:cNvPr id="7" name="Oval 6"/>
            <p:cNvSpPr/>
            <p:nvPr/>
          </p:nvSpPr>
          <p:spPr>
            <a:xfrm>
              <a:off x="2796604" y="2932397"/>
              <a:ext cx="755729" cy="7557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46"/>
            <p:cNvSpPr>
              <a:spLocks noEditPoints="1"/>
            </p:cNvSpPr>
            <p:nvPr/>
          </p:nvSpPr>
          <p:spPr bwMode="auto">
            <a:xfrm>
              <a:off x="3083564" y="3070230"/>
              <a:ext cx="181807" cy="480061"/>
            </a:xfrm>
            <a:custGeom>
              <a:avLst/>
              <a:gdLst>
                <a:gd name="T0" fmla="*/ 159 w 242"/>
                <a:gd name="T1" fmla="*/ 173 h 639"/>
                <a:gd name="T2" fmla="*/ 202 w 242"/>
                <a:gd name="T3" fmla="*/ 185 h 639"/>
                <a:gd name="T4" fmla="*/ 232 w 242"/>
                <a:gd name="T5" fmla="*/ 207 h 639"/>
                <a:gd name="T6" fmla="*/ 242 w 242"/>
                <a:gd name="T7" fmla="*/ 238 h 639"/>
                <a:gd name="T8" fmla="*/ 233 w 242"/>
                <a:gd name="T9" fmla="*/ 412 h 639"/>
                <a:gd name="T10" fmla="*/ 221 w 242"/>
                <a:gd name="T11" fmla="*/ 429 h 639"/>
                <a:gd name="T12" fmla="*/ 199 w 242"/>
                <a:gd name="T13" fmla="*/ 437 h 639"/>
                <a:gd name="T14" fmla="*/ 185 w 242"/>
                <a:gd name="T15" fmla="*/ 631 h 639"/>
                <a:gd name="T16" fmla="*/ 179 w 242"/>
                <a:gd name="T17" fmla="*/ 638 h 639"/>
                <a:gd name="T18" fmla="*/ 172 w 242"/>
                <a:gd name="T19" fmla="*/ 639 h 639"/>
                <a:gd name="T20" fmla="*/ 67 w 242"/>
                <a:gd name="T21" fmla="*/ 639 h 639"/>
                <a:gd name="T22" fmla="*/ 60 w 242"/>
                <a:gd name="T23" fmla="*/ 635 h 639"/>
                <a:gd name="T24" fmla="*/ 58 w 242"/>
                <a:gd name="T25" fmla="*/ 627 h 639"/>
                <a:gd name="T26" fmla="*/ 32 w 242"/>
                <a:gd name="T27" fmla="*/ 433 h 639"/>
                <a:gd name="T28" fmla="*/ 15 w 242"/>
                <a:gd name="T29" fmla="*/ 422 h 639"/>
                <a:gd name="T30" fmla="*/ 8 w 242"/>
                <a:gd name="T31" fmla="*/ 399 h 639"/>
                <a:gd name="T32" fmla="*/ 3 w 242"/>
                <a:gd name="T33" fmla="*/ 221 h 639"/>
                <a:gd name="T34" fmla="*/ 24 w 242"/>
                <a:gd name="T35" fmla="*/ 195 h 639"/>
                <a:gd name="T36" fmla="*/ 62 w 242"/>
                <a:gd name="T37" fmla="*/ 178 h 639"/>
                <a:gd name="T38" fmla="*/ 109 w 242"/>
                <a:gd name="T39" fmla="*/ 170 h 639"/>
                <a:gd name="T40" fmla="*/ 122 w 242"/>
                <a:gd name="T41" fmla="*/ 0 h 639"/>
                <a:gd name="T42" fmla="*/ 157 w 242"/>
                <a:gd name="T43" fmla="*/ 8 h 639"/>
                <a:gd name="T44" fmla="*/ 182 w 242"/>
                <a:gd name="T45" fmla="*/ 31 h 639"/>
                <a:gd name="T46" fmla="*/ 187 w 242"/>
                <a:gd name="T47" fmla="*/ 62 h 639"/>
                <a:gd name="T48" fmla="*/ 183 w 242"/>
                <a:gd name="T49" fmla="*/ 96 h 639"/>
                <a:gd name="T50" fmla="*/ 176 w 242"/>
                <a:gd name="T51" fmla="*/ 122 h 639"/>
                <a:gd name="T52" fmla="*/ 151 w 242"/>
                <a:gd name="T53" fmla="*/ 147 h 639"/>
                <a:gd name="T54" fmla="*/ 127 w 242"/>
                <a:gd name="T55" fmla="*/ 153 h 639"/>
                <a:gd name="T56" fmla="*/ 119 w 242"/>
                <a:gd name="T57" fmla="*/ 154 h 639"/>
                <a:gd name="T58" fmla="*/ 111 w 242"/>
                <a:gd name="T59" fmla="*/ 153 h 639"/>
                <a:gd name="T60" fmla="*/ 77 w 242"/>
                <a:gd name="T61" fmla="*/ 135 h 639"/>
                <a:gd name="T62" fmla="*/ 63 w 242"/>
                <a:gd name="T63" fmla="*/ 110 h 639"/>
                <a:gd name="T64" fmla="*/ 56 w 242"/>
                <a:gd name="T65" fmla="*/ 79 h 639"/>
                <a:gd name="T66" fmla="*/ 56 w 242"/>
                <a:gd name="T67" fmla="*/ 50 h 639"/>
                <a:gd name="T68" fmla="*/ 71 w 242"/>
                <a:gd name="T69" fmla="*/ 18 h 639"/>
                <a:gd name="T70" fmla="*/ 102 w 242"/>
                <a:gd name="T71" fmla="*/ 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2" h="639">
                  <a:moveTo>
                    <a:pt x="134" y="170"/>
                  </a:moveTo>
                  <a:lnTo>
                    <a:pt x="159" y="173"/>
                  </a:lnTo>
                  <a:lnTo>
                    <a:pt x="181" y="178"/>
                  </a:lnTo>
                  <a:lnTo>
                    <a:pt x="202" y="185"/>
                  </a:lnTo>
                  <a:lnTo>
                    <a:pt x="219" y="195"/>
                  </a:lnTo>
                  <a:lnTo>
                    <a:pt x="232" y="207"/>
                  </a:lnTo>
                  <a:lnTo>
                    <a:pt x="241" y="221"/>
                  </a:lnTo>
                  <a:lnTo>
                    <a:pt x="242" y="238"/>
                  </a:lnTo>
                  <a:lnTo>
                    <a:pt x="234" y="399"/>
                  </a:lnTo>
                  <a:lnTo>
                    <a:pt x="233" y="412"/>
                  </a:lnTo>
                  <a:lnTo>
                    <a:pt x="229" y="422"/>
                  </a:lnTo>
                  <a:lnTo>
                    <a:pt x="221" y="429"/>
                  </a:lnTo>
                  <a:lnTo>
                    <a:pt x="212" y="433"/>
                  </a:lnTo>
                  <a:lnTo>
                    <a:pt x="199" y="437"/>
                  </a:lnTo>
                  <a:lnTo>
                    <a:pt x="186" y="627"/>
                  </a:lnTo>
                  <a:lnTo>
                    <a:pt x="185" y="631"/>
                  </a:lnTo>
                  <a:lnTo>
                    <a:pt x="182" y="635"/>
                  </a:lnTo>
                  <a:lnTo>
                    <a:pt x="179" y="638"/>
                  </a:lnTo>
                  <a:lnTo>
                    <a:pt x="177" y="639"/>
                  </a:lnTo>
                  <a:lnTo>
                    <a:pt x="172" y="639"/>
                  </a:lnTo>
                  <a:lnTo>
                    <a:pt x="71" y="639"/>
                  </a:lnTo>
                  <a:lnTo>
                    <a:pt x="67" y="639"/>
                  </a:lnTo>
                  <a:lnTo>
                    <a:pt x="63" y="638"/>
                  </a:lnTo>
                  <a:lnTo>
                    <a:pt x="60" y="635"/>
                  </a:lnTo>
                  <a:lnTo>
                    <a:pt x="58" y="631"/>
                  </a:lnTo>
                  <a:lnTo>
                    <a:pt x="58" y="627"/>
                  </a:lnTo>
                  <a:lnTo>
                    <a:pt x="45" y="437"/>
                  </a:lnTo>
                  <a:lnTo>
                    <a:pt x="32" y="433"/>
                  </a:lnTo>
                  <a:lnTo>
                    <a:pt x="21" y="429"/>
                  </a:lnTo>
                  <a:lnTo>
                    <a:pt x="15" y="422"/>
                  </a:lnTo>
                  <a:lnTo>
                    <a:pt x="11" y="412"/>
                  </a:lnTo>
                  <a:lnTo>
                    <a:pt x="8" y="399"/>
                  </a:lnTo>
                  <a:lnTo>
                    <a:pt x="0" y="238"/>
                  </a:lnTo>
                  <a:lnTo>
                    <a:pt x="3" y="221"/>
                  </a:lnTo>
                  <a:lnTo>
                    <a:pt x="11" y="207"/>
                  </a:lnTo>
                  <a:lnTo>
                    <a:pt x="24" y="195"/>
                  </a:lnTo>
                  <a:lnTo>
                    <a:pt x="41" y="185"/>
                  </a:lnTo>
                  <a:lnTo>
                    <a:pt x="62" y="178"/>
                  </a:lnTo>
                  <a:lnTo>
                    <a:pt x="85" y="173"/>
                  </a:lnTo>
                  <a:lnTo>
                    <a:pt x="109" y="170"/>
                  </a:lnTo>
                  <a:lnTo>
                    <a:pt x="134" y="170"/>
                  </a:lnTo>
                  <a:close/>
                  <a:moveTo>
                    <a:pt x="122" y="0"/>
                  </a:moveTo>
                  <a:lnTo>
                    <a:pt x="140" y="3"/>
                  </a:lnTo>
                  <a:lnTo>
                    <a:pt x="157" y="8"/>
                  </a:lnTo>
                  <a:lnTo>
                    <a:pt x="172" y="18"/>
                  </a:lnTo>
                  <a:lnTo>
                    <a:pt x="182" y="31"/>
                  </a:lnTo>
                  <a:lnTo>
                    <a:pt x="186" y="50"/>
                  </a:lnTo>
                  <a:lnTo>
                    <a:pt x="187" y="62"/>
                  </a:lnTo>
                  <a:lnTo>
                    <a:pt x="186" y="79"/>
                  </a:lnTo>
                  <a:lnTo>
                    <a:pt x="183" y="96"/>
                  </a:lnTo>
                  <a:lnTo>
                    <a:pt x="181" y="110"/>
                  </a:lnTo>
                  <a:lnTo>
                    <a:pt x="176" y="122"/>
                  </a:lnTo>
                  <a:lnTo>
                    <a:pt x="165" y="135"/>
                  </a:lnTo>
                  <a:lnTo>
                    <a:pt x="151" y="147"/>
                  </a:lnTo>
                  <a:lnTo>
                    <a:pt x="132" y="153"/>
                  </a:lnTo>
                  <a:lnTo>
                    <a:pt x="127" y="153"/>
                  </a:lnTo>
                  <a:lnTo>
                    <a:pt x="123" y="154"/>
                  </a:lnTo>
                  <a:lnTo>
                    <a:pt x="119" y="154"/>
                  </a:lnTo>
                  <a:lnTo>
                    <a:pt x="115" y="153"/>
                  </a:lnTo>
                  <a:lnTo>
                    <a:pt x="111" y="153"/>
                  </a:lnTo>
                  <a:lnTo>
                    <a:pt x="93" y="147"/>
                  </a:lnTo>
                  <a:lnTo>
                    <a:pt x="77" y="135"/>
                  </a:lnTo>
                  <a:lnTo>
                    <a:pt x="67" y="122"/>
                  </a:lnTo>
                  <a:lnTo>
                    <a:pt x="63" y="110"/>
                  </a:lnTo>
                  <a:lnTo>
                    <a:pt x="59" y="96"/>
                  </a:lnTo>
                  <a:lnTo>
                    <a:pt x="56" y="79"/>
                  </a:lnTo>
                  <a:lnTo>
                    <a:pt x="56" y="62"/>
                  </a:lnTo>
                  <a:lnTo>
                    <a:pt x="56" y="50"/>
                  </a:lnTo>
                  <a:lnTo>
                    <a:pt x="62" y="31"/>
                  </a:lnTo>
                  <a:lnTo>
                    <a:pt x="71" y="18"/>
                  </a:lnTo>
                  <a:lnTo>
                    <a:pt x="85" y="8"/>
                  </a:lnTo>
                  <a:lnTo>
                    <a:pt x="102" y="3"/>
                  </a:lnTo>
                  <a:lnTo>
                    <a:pt x="12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9" name="TextBox 8"/>
          <p:cNvSpPr txBox="1"/>
          <p:nvPr/>
        </p:nvSpPr>
        <p:spPr>
          <a:xfrm>
            <a:off x="4733585" y="4329074"/>
            <a:ext cx="774571" cy="276999"/>
          </a:xfrm>
          <a:prstGeom prst="rect">
            <a:avLst/>
          </a:prstGeom>
          <a:noFill/>
        </p:spPr>
        <p:txBody>
          <a:bodyPr wrap="none" rtlCol="0">
            <a:spAutoFit/>
          </a:bodyPr>
          <a:lstStyle/>
          <a:p>
            <a:pPr algn="ctr"/>
            <a:r>
              <a:rPr lang="en-US" sz="1200" b="1" dirty="0" smtClean="0">
                <a:solidFill>
                  <a:schemeClr val="accent2"/>
                </a:solidFill>
              </a:rPr>
              <a:t>OWNER</a:t>
            </a:r>
            <a:endParaRPr lang="en-US" sz="1200" b="1" dirty="0">
              <a:solidFill>
                <a:schemeClr val="accent2"/>
              </a:solidFill>
            </a:endParaRPr>
          </a:p>
        </p:txBody>
      </p:sp>
      <p:sp>
        <p:nvSpPr>
          <p:cNvPr id="10" name="TextBox 9"/>
          <p:cNvSpPr txBox="1"/>
          <p:nvPr/>
        </p:nvSpPr>
        <p:spPr>
          <a:xfrm>
            <a:off x="1651386" y="4457211"/>
            <a:ext cx="970137" cy="276999"/>
          </a:xfrm>
          <a:prstGeom prst="rect">
            <a:avLst/>
          </a:prstGeom>
          <a:noFill/>
        </p:spPr>
        <p:txBody>
          <a:bodyPr wrap="none" rtlCol="0">
            <a:spAutoFit/>
          </a:bodyPr>
          <a:lstStyle/>
          <a:p>
            <a:pPr algn="ctr"/>
            <a:r>
              <a:rPr lang="en-US" sz="1200" b="1" dirty="0" smtClean="0">
                <a:solidFill>
                  <a:schemeClr val="accent1"/>
                </a:solidFill>
              </a:rPr>
              <a:t>BUSINESS</a:t>
            </a:r>
            <a:endParaRPr lang="en-US" sz="1200" b="1" dirty="0">
              <a:solidFill>
                <a:schemeClr val="accent1"/>
              </a:solidFill>
            </a:endParaRPr>
          </a:p>
        </p:txBody>
      </p:sp>
      <p:grpSp>
        <p:nvGrpSpPr>
          <p:cNvPr id="12" name="Group 11"/>
          <p:cNvGrpSpPr/>
          <p:nvPr/>
        </p:nvGrpSpPr>
        <p:grpSpPr>
          <a:xfrm>
            <a:off x="6603455" y="4081711"/>
            <a:ext cx="1126322" cy="1050982"/>
            <a:chOff x="6624304" y="3109550"/>
            <a:chExt cx="1706892" cy="1182918"/>
          </a:xfrm>
        </p:grpSpPr>
        <p:sp>
          <p:nvSpPr>
            <p:cNvPr id="13" name="Oval 12"/>
            <p:cNvSpPr/>
            <p:nvPr/>
          </p:nvSpPr>
          <p:spPr>
            <a:xfrm>
              <a:off x="6624304" y="3109550"/>
              <a:ext cx="1706892" cy="106630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6950595" y="3406696"/>
              <a:ext cx="1054305" cy="885772"/>
            </a:xfrm>
            <a:prstGeom prst="rect">
              <a:avLst/>
            </a:prstGeom>
          </p:spPr>
          <p:txBody>
            <a:bodyPr wrap="none">
              <a:spAutoFit/>
            </a:bodyPr>
            <a:lstStyle/>
            <a:p>
              <a:pPr algn="ctr"/>
              <a:r>
                <a:rPr lang="en-US" sz="2000" b="1" dirty="0" smtClean="0">
                  <a:solidFill>
                    <a:schemeClr val="bg1"/>
                  </a:solidFill>
                  <a:latin typeface="Arial Narrow" panose="020B0606020202030204" pitchFamily="34" charset="0"/>
                </a:rPr>
                <a:t>IRS</a:t>
              </a:r>
              <a:endParaRPr lang="en-US" sz="2000" b="1" dirty="0">
                <a:solidFill>
                  <a:schemeClr val="bg1"/>
                </a:solidFill>
                <a:latin typeface="Arial Narrow" panose="020B0606020202030204" pitchFamily="34" charset="0"/>
              </a:endParaRPr>
            </a:p>
          </p:txBody>
        </p:sp>
      </p:grpSp>
      <p:grpSp>
        <p:nvGrpSpPr>
          <p:cNvPr id="15" name="Group 14"/>
          <p:cNvGrpSpPr/>
          <p:nvPr/>
        </p:nvGrpSpPr>
        <p:grpSpPr>
          <a:xfrm>
            <a:off x="1289140" y="2575355"/>
            <a:ext cx="1694629" cy="1773841"/>
            <a:chOff x="545566" y="2272998"/>
            <a:chExt cx="1121869" cy="1121869"/>
          </a:xfrm>
        </p:grpSpPr>
        <p:sp>
          <p:nvSpPr>
            <p:cNvPr id="16" name="Oval 15"/>
            <p:cNvSpPr/>
            <p:nvPr/>
          </p:nvSpPr>
          <p:spPr>
            <a:xfrm>
              <a:off x="545566" y="2272998"/>
              <a:ext cx="1121869" cy="11218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9"/>
            <p:cNvSpPr>
              <a:spLocks noEditPoints="1"/>
            </p:cNvSpPr>
            <p:nvPr/>
          </p:nvSpPr>
          <p:spPr bwMode="auto">
            <a:xfrm>
              <a:off x="778070" y="2577434"/>
              <a:ext cx="656861" cy="512997"/>
            </a:xfrm>
            <a:custGeom>
              <a:avLst/>
              <a:gdLst>
                <a:gd name="T0" fmla="*/ 432 w 589"/>
                <a:gd name="T1" fmla="*/ 378 h 460"/>
                <a:gd name="T2" fmla="*/ 550 w 589"/>
                <a:gd name="T3" fmla="*/ 310 h 460"/>
                <a:gd name="T4" fmla="*/ 350 w 589"/>
                <a:gd name="T5" fmla="*/ 310 h 460"/>
                <a:gd name="T6" fmla="*/ 408 w 589"/>
                <a:gd name="T7" fmla="*/ 378 h 460"/>
                <a:gd name="T8" fmla="*/ 350 w 589"/>
                <a:gd name="T9" fmla="*/ 310 h 460"/>
                <a:gd name="T10" fmla="*/ 263 w 589"/>
                <a:gd name="T11" fmla="*/ 405 h 460"/>
                <a:gd name="T12" fmla="*/ 326 w 589"/>
                <a:gd name="T13" fmla="*/ 310 h 460"/>
                <a:gd name="T14" fmla="*/ 182 w 589"/>
                <a:gd name="T15" fmla="*/ 310 h 460"/>
                <a:gd name="T16" fmla="*/ 240 w 589"/>
                <a:gd name="T17" fmla="*/ 378 h 460"/>
                <a:gd name="T18" fmla="*/ 182 w 589"/>
                <a:gd name="T19" fmla="*/ 310 h 460"/>
                <a:gd name="T20" fmla="*/ 40 w 589"/>
                <a:gd name="T21" fmla="*/ 378 h 460"/>
                <a:gd name="T22" fmla="*/ 158 w 589"/>
                <a:gd name="T23" fmla="*/ 310 h 460"/>
                <a:gd name="T24" fmla="*/ 432 w 589"/>
                <a:gd name="T25" fmla="*/ 219 h 460"/>
                <a:gd name="T26" fmla="*/ 550 w 589"/>
                <a:gd name="T27" fmla="*/ 286 h 460"/>
                <a:gd name="T28" fmla="*/ 432 w 589"/>
                <a:gd name="T29" fmla="*/ 219 h 460"/>
                <a:gd name="T30" fmla="*/ 350 w 589"/>
                <a:gd name="T31" fmla="*/ 286 h 460"/>
                <a:gd name="T32" fmla="*/ 408 w 589"/>
                <a:gd name="T33" fmla="*/ 219 h 460"/>
                <a:gd name="T34" fmla="*/ 263 w 589"/>
                <a:gd name="T35" fmla="*/ 219 h 460"/>
                <a:gd name="T36" fmla="*/ 326 w 589"/>
                <a:gd name="T37" fmla="*/ 286 h 460"/>
                <a:gd name="T38" fmla="*/ 263 w 589"/>
                <a:gd name="T39" fmla="*/ 219 h 460"/>
                <a:gd name="T40" fmla="*/ 182 w 589"/>
                <a:gd name="T41" fmla="*/ 286 h 460"/>
                <a:gd name="T42" fmla="*/ 240 w 589"/>
                <a:gd name="T43" fmla="*/ 219 h 460"/>
                <a:gd name="T44" fmla="*/ 40 w 589"/>
                <a:gd name="T45" fmla="*/ 219 h 460"/>
                <a:gd name="T46" fmla="*/ 158 w 589"/>
                <a:gd name="T47" fmla="*/ 286 h 460"/>
                <a:gd name="T48" fmla="*/ 40 w 589"/>
                <a:gd name="T49" fmla="*/ 219 h 460"/>
                <a:gd name="T50" fmla="*/ 432 w 589"/>
                <a:gd name="T51" fmla="*/ 196 h 460"/>
                <a:gd name="T52" fmla="*/ 550 w 589"/>
                <a:gd name="T53" fmla="*/ 127 h 460"/>
                <a:gd name="T54" fmla="*/ 350 w 589"/>
                <a:gd name="T55" fmla="*/ 127 h 460"/>
                <a:gd name="T56" fmla="*/ 408 w 589"/>
                <a:gd name="T57" fmla="*/ 196 h 460"/>
                <a:gd name="T58" fmla="*/ 350 w 589"/>
                <a:gd name="T59" fmla="*/ 127 h 460"/>
                <a:gd name="T60" fmla="*/ 263 w 589"/>
                <a:gd name="T61" fmla="*/ 196 h 460"/>
                <a:gd name="T62" fmla="*/ 326 w 589"/>
                <a:gd name="T63" fmla="*/ 127 h 460"/>
                <a:gd name="T64" fmla="*/ 182 w 589"/>
                <a:gd name="T65" fmla="*/ 127 h 460"/>
                <a:gd name="T66" fmla="*/ 240 w 589"/>
                <a:gd name="T67" fmla="*/ 196 h 460"/>
                <a:gd name="T68" fmla="*/ 182 w 589"/>
                <a:gd name="T69" fmla="*/ 127 h 460"/>
                <a:gd name="T70" fmla="*/ 40 w 589"/>
                <a:gd name="T71" fmla="*/ 196 h 460"/>
                <a:gd name="T72" fmla="*/ 158 w 589"/>
                <a:gd name="T73" fmla="*/ 127 h 460"/>
                <a:gd name="T74" fmla="*/ 178 w 589"/>
                <a:gd name="T75" fmla="*/ 0 h 460"/>
                <a:gd name="T76" fmla="*/ 412 w 589"/>
                <a:gd name="T77" fmla="*/ 55 h 460"/>
                <a:gd name="T78" fmla="*/ 589 w 589"/>
                <a:gd name="T79" fmla="*/ 80 h 460"/>
                <a:gd name="T80" fmla="*/ 572 w 589"/>
                <a:gd name="T81" fmla="*/ 402 h 460"/>
                <a:gd name="T82" fmla="*/ 589 w 589"/>
                <a:gd name="T83" fmla="*/ 460 h 460"/>
                <a:gd name="T84" fmla="*/ 0 w 589"/>
                <a:gd name="T85" fmla="*/ 402 h 460"/>
                <a:gd name="T86" fmla="*/ 17 w 589"/>
                <a:gd name="T87" fmla="*/ 80 h 460"/>
                <a:gd name="T88" fmla="*/ 0 w 589"/>
                <a:gd name="T89" fmla="*/ 55 h 460"/>
                <a:gd name="T90" fmla="*/ 178 w 589"/>
                <a:gd name="T91"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9" h="460">
                  <a:moveTo>
                    <a:pt x="432" y="310"/>
                  </a:moveTo>
                  <a:lnTo>
                    <a:pt x="432" y="378"/>
                  </a:lnTo>
                  <a:lnTo>
                    <a:pt x="550" y="378"/>
                  </a:lnTo>
                  <a:lnTo>
                    <a:pt x="550" y="310"/>
                  </a:lnTo>
                  <a:lnTo>
                    <a:pt x="432" y="310"/>
                  </a:lnTo>
                  <a:close/>
                  <a:moveTo>
                    <a:pt x="350" y="310"/>
                  </a:moveTo>
                  <a:lnTo>
                    <a:pt x="350" y="378"/>
                  </a:lnTo>
                  <a:lnTo>
                    <a:pt x="408" y="378"/>
                  </a:lnTo>
                  <a:lnTo>
                    <a:pt x="408" y="310"/>
                  </a:lnTo>
                  <a:lnTo>
                    <a:pt x="350" y="310"/>
                  </a:lnTo>
                  <a:close/>
                  <a:moveTo>
                    <a:pt x="263" y="310"/>
                  </a:moveTo>
                  <a:lnTo>
                    <a:pt x="263" y="405"/>
                  </a:lnTo>
                  <a:lnTo>
                    <a:pt x="326" y="405"/>
                  </a:lnTo>
                  <a:lnTo>
                    <a:pt x="326" y="310"/>
                  </a:lnTo>
                  <a:lnTo>
                    <a:pt x="263" y="310"/>
                  </a:lnTo>
                  <a:close/>
                  <a:moveTo>
                    <a:pt x="182" y="310"/>
                  </a:moveTo>
                  <a:lnTo>
                    <a:pt x="182" y="378"/>
                  </a:lnTo>
                  <a:lnTo>
                    <a:pt x="240" y="378"/>
                  </a:lnTo>
                  <a:lnTo>
                    <a:pt x="240" y="310"/>
                  </a:lnTo>
                  <a:lnTo>
                    <a:pt x="182" y="310"/>
                  </a:lnTo>
                  <a:close/>
                  <a:moveTo>
                    <a:pt x="40" y="310"/>
                  </a:moveTo>
                  <a:lnTo>
                    <a:pt x="40" y="378"/>
                  </a:lnTo>
                  <a:lnTo>
                    <a:pt x="158" y="378"/>
                  </a:lnTo>
                  <a:lnTo>
                    <a:pt x="158" y="310"/>
                  </a:lnTo>
                  <a:lnTo>
                    <a:pt x="40" y="310"/>
                  </a:lnTo>
                  <a:close/>
                  <a:moveTo>
                    <a:pt x="432" y="219"/>
                  </a:moveTo>
                  <a:lnTo>
                    <a:pt x="432" y="286"/>
                  </a:lnTo>
                  <a:lnTo>
                    <a:pt x="550" y="286"/>
                  </a:lnTo>
                  <a:lnTo>
                    <a:pt x="550" y="219"/>
                  </a:lnTo>
                  <a:lnTo>
                    <a:pt x="432" y="219"/>
                  </a:lnTo>
                  <a:close/>
                  <a:moveTo>
                    <a:pt x="350" y="219"/>
                  </a:moveTo>
                  <a:lnTo>
                    <a:pt x="350" y="286"/>
                  </a:lnTo>
                  <a:lnTo>
                    <a:pt x="408" y="286"/>
                  </a:lnTo>
                  <a:lnTo>
                    <a:pt x="408" y="219"/>
                  </a:lnTo>
                  <a:lnTo>
                    <a:pt x="350" y="219"/>
                  </a:lnTo>
                  <a:close/>
                  <a:moveTo>
                    <a:pt x="263" y="219"/>
                  </a:moveTo>
                  <a:lnTo>
                    <a:pt x="263" y="286"/>
                  </a:lnTo>
                  <a:lnTo>
                    <a:pt x="326" y="286"/>
                  </a:lnTo>
                  <a:lnTo>
                    <a:pt x="326" y="219"/>
                  </a:lnTo>
                  <a:lnTo>
                    <a:pt x="263" y="219"/>
                  </a:lnTo>
                  <a:close/>
                  <a:moveTo>
                    <a:pt x="182" y="219"/>
                  </a:moveTo>
                  <a:lnTo>
                    <a:pt x="182" y="286"/>
                  </a:lnTo>
                  <a:lnTo>
                    <a:pt x="240" y="286"/>
                  </a:lnTo>
                  <a:lnTo>
                    <a:pt x="240" y="219"/>
                  </a:lnTo>
                  <a:lnTo>
                    <a:pt x="182" y="219"/>
                  </a:lnTo>
                  <a:close/>
                  <a:moveTo>
                    <a:pt x="40" y="219"/>
                  </a:moveTo>
                  <a:lnTo>
                    <a:pt x="40" y="286"/>
                  </a:lnTo>
                  <a:lnTo>
                    <a:pt x="158" y="286"/>
                  </a:lnTo>
                  <a:lnTo>
                    <a:pt x="158" y="219"/>
                  </a:lnTo>
                  <a:lnTo>
                    <a:pt x="40" y="219"/>
                  </a:lnTo>
                  <a:close/>
                  <a:moveTo>
                    <a:pt x="432" y="127"/>
                  </a:moveTo>
                  <a:lnTo>
                    <a:pt x="432" y="196"/>
                  </a:lnTo>
                  <a:lnTo>
                    <a:pt x="550" y="196"/>
                  </a:lnTo>
                  <a:lnTo>
                    <a:pt x="550" y="127"/>
                  </a:lnTo>
                  <a:lnTo>
                    <a:pt x="432" y="127"/>
                  </a:lnTo>
                  <a:close/>
                  <a:moveTo>
                    <a:pt x="350" y="127"/>
                  </a:moveTo>
                  <a:lnTo>
                    <a:pt x="350" y="196"/>
                  </a:lnTo>
                  <a:lnTo>
                    <a:pt x="408" y="196"/>
                  </a:lnTo>
                  <a:lnTo>
                    <a:pt x="408" y="127"/>
                  </a:lnTo>
                  <a:lnTo>
                    <a:pt x="350" y="127"/>
                  </a:lnTo>
                  <a:close/>
                  <a:moveTo>
                    <a:pt x="263" y="127"/>
                  </a:moveTo>
                  <a:lnTo>
                    <a:pt x="263" y="196"/>
                  </a:lnTo>
                  <a:lnTo>
                    <a:pt x="326" y="196"/>
                  </a:lnTo>
                  <a:lnTo>
                    <a:pt x="326" y="127"/>
                  </a:lnTo>
                  <a:lnTo>
                    <a:pt x="263" y="127"/>
                  </a:lnTo>
                  <a:close/>
                  <a:moveTo>
                    <a:pt x="182" y="127"/>
                  </a:moveTo>
                  <a:lnTo>
                    <a:pt x="182" y="196"/>
                  </a:lnTo>
                  <a:lnTo>
                    <a:pt x="240" y="196"/>
                  </a:lnTo>
                  <a:lnTo>
                    <a:pt x="240" y="127"/>
                  </a:lnTo>
                  <a:lnTo>
                    <a:pt x="182" y="127"/>
                  </a:lnTo>
                  <a:close/>
                  <a:moveTo>
                    <a:pt x="40" y="127"/>
                  </a:moveTo>
                  <a:lnTo>
                    <a:pt x="40" y="196"/>
                  </a:lnTo>
                  <a:lnTo>
                    <a:pt x="158" y="196"/>
                  </a:lnTo>
                  <a:lnTo>
                    <a:pt x="158" y="127"/>
                  </a:lnTo>
                  <a:lnTo>
                    <a:pt x="40" y="127"/>
                  </a:lnTo>
                  <a:close/>
                  <a:moveTo>
                    <a:pt x="178" y="0"/>
                  </a:moveTo>
                  <a:lnTo>
                    <a:pt x="412" y="0"/>
                  </a:lnTo>
                  <a:lnTo>
                    <a:pt x="412" y="55"/>
                  </a:lnTo>
                  <a:lnTo>
                    <a:pt x="589" y="55"/>
                  </a:lnTo>
                  <a:lnTo>
                    <a:pt x="589" y="80"/>
                  </a:lnTo>
                  <a:lnTo>
                    <a:pt x="572" y="80"/>
                  </a:lnTo>
                  <a:lnTo>
                    <a:pt x="572" y="402"/>
                  </a:lnTo>
                  <a:lnTo>
                    <a:pt x="589" y="402"/>
                  </a:lnTo>
                  <a:lnTo>
                    <a:pt x="589" y="460"/>
                  </a:lnTo>
                  <a:lnTo>
                    <a:pt x="0" y="460"/>
                  </a:lnTo>
                  <a:lnTo>
                    <a:pt x="0" y="402"/>
                  </a:lnTo>
                  <a:lnTo>
                    <a:pt x="17" y="402"/>
                  </a:lnTo>
                  <a:lnTo>
                    <a:pt x="17" y="80"/>
                  </a:lnTo>
                  <a:lnTo>
                    <a:pt x="0" y="80"/>
                  </a:lnTo>
                  <a:lnTo>
                    <a:pt x="0" y="55"/>
                  </a:lnTo>
                  <a:lnTo>
                    <a:pt x="178" y="55"/>
                  </a:lnTo>
                  <a:lnTo>
                    <a:pt x="1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cxnSp>
        <p:nvCxnSpPr>
          <p:cNvPr id="23" name="Straight Arrow Connector 22"/>
          <p:cNvCxnSpPr/>
          <p:nvPr/>
        </p:nvCxnSpPr>
        <p:spPr>
          <a:xfrm flipV="1">
            <a:off x="4411755" y="4589213"/>
            <a:ext cx="2060884" cy="168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733585" y="4671721"/>
            <a:ext cx="619080" cy="276999"/>
          </a:xfrm>
          <a:prstGeom prst="rect">
            <a:avLst/>
          </a:prstGeom>
          <a:noFill/>
        </p:spPr>
        <p:txBody>
          <a:bodyPr wrap="none" rtlCol="0">
            <a:spAutoFit/>
          </a:bodyPr>
          <a:lstStyle/>
          <a:p>
            <a:r>
              <a:rPr lang="en-US" sz="1200" b="1" dirty="0">
                <a:solidFill>
                  <a:schemeClr val="accent1"/>
                </a:solidFill>
              </a:rPr>
              <a:t>CASH</a:t>
            </a:r>
          </a:p>
        </p:txBody>
      </p:sp>
      <p:sp>
        <p:nvSpPr>
          <p:cNvPr id="26" name="Oval 25"/>
          <p:cNvSpPr/>
          <p:nvPr/>
        </p:nvSpPr>
        <p:spPr>
          <a:xfrm>
            <a:off x="3758471" y="3569580"/>
            <a:ext cx="1124332" cy="1102141"/>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ight Arrow 26"/>
          <p:cNvSpPr/>
          <p:nvPr/>
        </p:nvSpPr>
        <p:spPr>
          <a:xfrm>
            <a:off x="2992641" y="3234654"/>
            <a:ext cx="1494032" cy="596475"/>
          </a:xfrm>
          <a:prstGeom prst="rightArrow">
            <a:avLst>
              <a:gd name="adj1" fmla="val 50000"/>
              <a:gd name="adj2" fmla="val 5192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accent2"/>
                </a:solidFill>
                <a:latin typeface="Arial Narrow" panose="020B0606020202030204" pitchFamily="34" charset="0"/>
              </a:rPr>
              <a:t>BONUS THE PREMIUM</a:t>
            </a:r>
            <a:endParaRPr lang="en-US" sz="1100" b="1" dirty="0">
              <a:solidFill>
                <a:schemeClr val="accent2"/>
              </a:solidFill>
              <a:latin typeface="Arial Narrow" panose="020B0606020202030204" pitchFamily="34" charset="0"/>
            </a:endParaRPr>
          </a:p>
        </p:txBody>
      </p:sp>
    </p:spTree>
    <p:extLst>
      <p:ext uri="{BB962C8B-B14F-4D97-AF65-F5344CB8AC3E}">
        <p14:creationId xmlns:p14="http://schemas.microsoft.com/office/powerpoint/2010/main" val="101351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Key Advantage Bonus with </a:t>
            </a:r>
            <a:r>
              <a:rPr lang="en-US" dirty="0" smtClean="0"/>
              <a:t>Deferred Bonus</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t>16</a:t>
            </a:fld>
            <a:endParaRPr lang="en-US" dirty="0"/>
          </a:p>
        </p:txBody>
      </p:sp>
      <p:sp>
        <p:nvSpPr>
          <p:cNvPr id="27" name="Rectangle 26"/>
          <p:cNvSpPr/>
          <p:nvPr/>
        </p:nvSpPr>
        <p:spPr>
          <a:xfrm>
            <a:off x="595086" y="5395623"/>
            <a:ext cx="8113485" cy="548640"/>
          </a:xfrm>
          <a:prstGeom prst="rect">
            <a:avLst/>
          </a:prstGeom>
          <a:solidFill>
            <a:schemeClr val="accent1"/>
          </a:solidFill>
        </p:spPr>
        <p:txBody>
          <a:bodyPr wrap="square">
            <a:spAutoFit/>
          </a:bodyPr>
          <a:lstStyle/>
          <a:p>
            <a:pPr marL="285750" indent="-285750">
              <a:spcAft>
                <a:spcPts val="600"/>
              </a:spcAft>
              <a:buClr>
                <a:schemeClr val="accent1"/>
              </a:buClr>
              <a:buFont typeface="Arial" pitchFamily="34" charset="0"/>
              <a:buChar char="•"/>
            </a:pPr>
            <a:r>
              <a:rPr lang="en-US" sz="2400" dirty="0" smtClean="0">
                <a:solidFill>
                  <a:schemeClr val="bg1"/>
                </a:solidFill>
              </a:rPr>
              <a:t>Receive deferred bonus at retirement</a:t>
            </a:r>
          </a:p>
          <a:p>
            <a:pPr marL="285750" indent="-285750">
              <a:spcAft>
                <a:spcPts val="600"/>
              </a:spcAft>
              <a:buClr>
                <a:schemeClr val="accent1"/>
              </a:buClr>
              <a:buFont typeface="Arial" pitchFamily="34" charset="0"/>
              <a:buChar char="•"/>
            </a:pPr>
            <a:endParaRPr lang="en-US" sz="2400" dirty="0" smtClean="0">
              <a:solidFill>
                <a:schemeClr val="bg1"/>
              </a:solidFill>
            </a:endParaRPr>
          </a:p>
          <a:p>
            <a:endParaRPr lang="en-US" altLang="en-US" sz="2200" dirty="0">
              <a:solidFill>
                <a:schemeClr val="bg1"/>
              </a:solidFill>
            </a:endParaRPr>
          </a:p>
        </p:txBody>
      </p:sp>
      <p:sp>
        <p:nvSpPr>
          <p:cNvPr id="32" name="Rectangle 31"/>
          <p:cNvSpPr/>
          <p:nvPr/>
        </p:nvSpPr>
        <p:spPr>
          <a:xfrm>
            <a:off x="595086" y="2250878"/>
            <a:ext cx="8113485" cy="29558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4477801" y="2738880"/>
            <a:ext cx="1286139" cy="1446790"/>
            <a:chOff x="2796604" y="2932397"/>
            <a:chExt cx="755729" cy="755729"/>
          </a:xfrm>
        </p:grpSpPr>
        <p:sp>
          <p:nvSpPr>
            <p:cNvPr id="34" name="Oval 33"/>
            <p:cNvSpPr/>
            <p:nvPr/>
          </p:nvSpPr>
          <p:spPr>
            <a:xfrm>
              <a:off x="2796604" y="2932397"/>
              <a:ext cx="755729" cy="7557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46"/>
            <p:cNvSpPr>
              <a:spLocks noEditPoints="1"/>
            </p:cNvSpPr>
            <p:nvPr/>
          </p:nvSpPr>
          <p:spPr bwMode="auto">
            <a:xfrm>
              <a:off x="3083564" y="3070230"/>
              <a:ext cx="181807" cy="480061"/>
            </a:xfrm>
            <a:custGeom>
              <a:avLst/>
              <a:gdLst>
                <a:gd name="T0" fmla="*/ 159 w 242"/>
                <a:gd name="T1" fmla="*/ 173 h 639"/>
                <a:gd name="T2" fmla="*/ 202 w 242"/>
                <a:gd name="T3" fmla="*/ 185 h 639"/>
                <a:gd name="T4" fmla="*/ 232 w 242"/>
                <a:gd name="T5" fmla="*/ 207 h 639"/>
                <a:gd name="T6" fmla="*/ 242 w 242"/>
                <a:gd name="T7" fmla="*/ 238 h 639"/>
                <a:gd name="T8" fmla="*/ 233 w 242"/>
                <a:gd name="T9" fmla="*/ 412 h 639"/>
                <a:gd name="T10" fmla="*/ 221 w 242"/>
                <a:gd name="T11" fmla="*/ 429 h 639"/>
                <a:gd name="T12" fmla="*/ 199 w 242"/>
                <a:gd name="T13" fmla="*/ 437 h 639"/>
                <a:gd name="T14" fmla="*/ 185 w 242"/>
                <a:gd name="T15" fmla="*/ 631 h 639"/>
                <a:gd name="T16" fmla="*/ 179 w 242"/>
                <a:gd name="T17" fmla="*/ 638 h 639"/>
                <a:gd name="T18" fmla="*/ 172 w 242"/>
                <a:gd name="T19" fmla="*/ 639 h 639"/>
                <a:gd name="T20" fmla="*/ 67 w 242"/>
                <a:gd name="T21" fmla="*/ 639 h 639"/>
                <a:gd name="T22" fmla="*/ 60 w 242"/>
                <a:gd name="T23" fmla="*/ 635 h 639"/>
                <a:gd name="T24" fmla="*/ 58 w 242"/>
                <a:gd name="T25" fmla="*/ 627 h 639"/>
                <a:gd name="T26" fmla="*/ 32 w 242"/>
                <a:gd name="T27" fmla="*/ 433 h 639"/>
                <a:gd name="T28" fmla="*/ 15 w 242"/>
                <a:gd name="T29" fmla="*/ 422 h 639"/>
                <a:gd name="T30" fmla="*/ 8 w 242"/>
                <a:gd name="T31" fmla="*/ 399 h 639"/>
                <a:gd name="T32" fmla="*/ 3 w 242"/>
                <a:gd name="T33" fmla="*/ 221 h 639"/>
                <a:gd name="T34" fmla="*/ 24 w 242"/>
                <a:gd name="T35" fmla="*/ 195 h 639"/>
                <a:gd name="T36" fmla="*/ 62 w 242"/>
                <a:gd name="T37" fmla="*/ 178 h 639"/>
                <a:gd name="T38" fmla="*/ 109 w 242"/>
                <a:gd name="T39" fmla="*/ 170 h 639"/>
                <a:gd name="T40" fmla="*/ 122 w 242"/>
                <a:gd name="T41" fmla="*/ 0 h 639"/>
                <a:gd name="T42" fmla="*/ 157 w 242"/>
                <a:gd name="T43" fmla="*/ 8 h 639"/>
                <a:gd name="T44" fmla="*/ 182 w 242"/>
                <a:gd name="T45" fmla="*/ 31 h 639"/>
                <a:gd name="T46" fmla="*/ 187 w 242"/>
                <a:gd name="T47" fmla="*/ 62 h 639"/>
                <a:gd name="T48" fmla="*/ 183 w 242"/>
                <a:gd name="T49" fmla="*/ 96 h 639"/>
                <a:gd name="T50" fmla="*/ 176 w 242"/>
                <a:gd name="T51" fmla="*/ 122 h 639"/>
                <a:gd name="T52" fmla="*/ 151 w 242"/>
                <a:gd name="T53" fmla="*/ 147 h 639"/>
                <a:gd name="T54" fmla="*/ 127 w 242"/>
                <a:gd name="T55" fmla="*/ 153 h 639"/>
                <a:gd name="T56" fmla="*/ 119 w 242"/>
                <a:gd name="T57" fmla="*/ 154 h 639"/>
                <a:gd name="T58" fmla="*/ 111 w 242"/>
                <a:gd name="T59" fmla="*/ 153 h 639"/>
                <a:gd name="T60" fmla="*/ 77 w 242"/>
                <a:gd name="T61" fmla="*/ 135 h 639"/>
                <a:gd name="T62" fmla="*/ 63 w 242"/>
                <a:gd name="T63" fmla="*/ 110 h 639"/>
                <a:gd name="T64" fmla="*/ 56 w 242"/>
                <a:gd name="T65" fmla="*/ 79 h 639"/>
                <a:gd name="T66" fmla="*/ 56 w 242"/>
                <a:gd name="T67" fmla="*/ 50 h 639"/>
                <a:gd name="T68" fmla="*/ 71 w 242"/>
                <a:gd name="T69" fmla="*/ 18 h 639"/>
                <a:gd name="T70" fmla="*/ 102 w 242"/>
                <a:gd name="T71" fmla="*/ 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2" h="639">
                  <a:moveTo>
                    <a:pt x="134" y="170"/>
                  </a:moveTo>
                  <a:lnTo>
                    <a:pt x="159" y="173"/>
                  </a:lnTo>
                  <a:lnTo>
                    <a:pt x="181" y="178"/>
                  </a:lnTo>
                  <a:lnTo>
                    <a:pt x="202" y="185"/>
                  </a:lnTo>
                  <a:lnTo>
                    <a:pt x="219" y="195"/>
                  </a:lnTo>
                  <a:lnTo>
                    <a:pt x="232" y="207"/>
                  </a:lnTo>
                  <a:lnTo>
                    <a:pt x="241" y="221"/>
                  </a:lnTo>
                  <a:lnTo>
                    <a:pt x="242" y="238"/>
                  </a:lnTo>
                  <a:lnTo>
                    <a:pt x="234" y="399"/>
                  </a:lnTo>
                  <a:lnTo>
                    <a:pt x="233" y="412"/>
                  </a:lnTo>
                  <a:lnTo>
                    <a:pt x="229" y="422"/>
                  </a:lnTo>
                  <a:lnTo>
                    <a:pt x="221" y="429"/>
                  </a:lnTo>
                  <a:lnTo>
                    <a:pt x="212" y="433"/>
                  </a:lnTo>
                  <a:lnTo>
                    <a:pt x="199" y="437"/>
                  </a:lnTo>
                  <a:lnTo>
                    <a:pt x="186" y="627"/>
                  </a:lnTo>
                  <a:lnTo>
                    <a:pt x="185" y="631"/>
                  </a:lnTo>
                  <a:lnTo>
                    <a:pt x="182" y="635"/>
                  </a:lnTo>
                  <a:lnTo>
                    <a:pt x="179" y="638"/>
                  </a:lnTo>
                  <a:lnTo>
                    <a:pt x="177" y="639"/>
                  </a:lnTo>
                  <a:lnTo>
                    <a:pt x="172" y="639"/>
                  </a:lnTo>
                  <a:lnTo>
                    <a:pt x="71" y="639"/>
                  </a:lnTo>
                  <a:lnTo>
                    <a:pt x="67" y="639"/>
                  </a:lnTo>
                  <a:lnTo>
                    <a:pt x="63" y="638"/>
                  </a:lnTo>
                  <a:lnTo>
                    <a:pt x="60" y="635"/>
                  </a:lnTo>
                  <a:lnTo>
                    <a:pt x="58" y="631"/>
                  </a:lnTo>
                  <a:lnTo>
                    <a:pt x="58" y="627"/>
                  </a:lnTo>
                  <a:lnTo>
                    <a:pt x="45" y="437"/>
                  </a:lnTo>
                  <a:lnTo>
                    <a:pt x="32" y="433"/>
                  </a:lnTo>
                  <a:lnTo>
                    <a:pt x="21" y="429"/>
                  </a:lnTo>
                  <a:lnTo>
                    <a:pt x="15" y="422"/>
                  </a:lnTo>
                  <a:lnTo>
                    <a:pt x="11" y="412"/>
                  </a:lnTo>
                  <a:lnTo>
                    <a:pt x="8" y="399"/>
                  </a:lnTo>
                  <a:lnTo>
                    <a:pt x="0" y="238"/>
                  </a:lnTo>
                  <a:lnTo>
                    <a:pt x="3" y="221"/>
                  </a:lnTo>
                  <a:lnTo>
                    <a:pt x="11" y="207"/>
                  </a:lnTo>
                  <a:lnTo>
                    <a:pt x="24" y="195"/>
                  </a:lnTo>
                  <a:lnTo>
                    <a:pt x="41" y="185"/>
                  </a:lnTo>
                  <a:lnTo>
                    <a:pt x="62" y="178"/>
                  </a:lnTo>
                  <a:lnTo>
                    <a:pt x="85" y="173"/>
                  </a:lnTo>
                  <a:lnTo>
                    <a:pt x="109" y="170"/>
                  </a:lnTo>
                  <a:lnTo>
                    <a:pt x="134" y="170"/>
                  </a:lnTo>
                  <a:close/>
                  <a:moveTo>
                    <a:pt x="122" y="0"/>
                  </a:moveTo>
                  <a:lnTo>
                    <a:pt x="140" y="3"/>
                  </a:lnTo>
                  <a:lnTo>
                    <a:pt x="157" y="8"/>
                  </a:lnTo>
                  <a:lnTo>
                    <a:pt x="172" y="18"/>
                  </a:lnTo>
                  <a:lnTo>
                    <a:pt x="182" y="31"/>
                  </a:lnTo>
                  <a:lnTo>
                    <a:pt x="186" y="50"/>
                  </a:lnTo>
                  <a:lnTo>
                    <a:pt x="187" y="62"/>
                  </a:lnTo>
                  <a:lnTo>
                    <a:pt x="186" y="79"/>
                  </a:lnTo>
                  <a:lnTo>
                    <a:pt x="183" y="96"/>
                  </a:lnTo>
                  <a:lnTo>
                    <a:pt x="181" y="110"/>
                  </a:lnTo>
                  <a:lnTo>
                    <a:pt x="176" y="122"/>
                  </a:lnTo>
                  <a:lnTo>
                    <a:pt x="165" y="135"/>
                  </a:lnTo>
                  <a:lnTo>
                    <a:pt x="151" y="147"/>
                  </a:lnTo>
                  <a:lnTo>
                    <a:pt x="132" y="153"/>
                  </a:lnTo>
                  <a:lnTo>
                    <a:pt x="127" y="153"/>
                  </a:lnTo>
                  <a:lnTo>
                    <a:pt x="123" y="154"/>
                  </a:lnTo>
                  <a:lnTo>
                    <a:pt x="119" y="154"/>
                  </a:lnTo>
                  <a:lnTo>
                    <a:pt x="115" y="153"/>
                  </a:lnTo>
                  <a:lnTo>
                    <a:pt x="111" y="153"/>
                  </a:lnTo>
                  <a:lnTo>
                    <a:pt x="93" y="147"/>
                  </a:lnTo>
                  <a:lnTo>
                    <a:pt x="77" y="135"/>
                  </a:lnTo>
                  <a:lnTo>
                    <a:pt x="67" y="122"/>
                  </a:lnTo>
                  <a:lnTo>
                    <a:pt x="63" y="110"/>
                  </a:lnTo>
                  <a:lnTo>
                    <a:pt x="59" y="96"/>
                  </a:lnTo>
                  <a:lnTo>
                    <a:pt x="56" y="79"/>
                  </a:lnTo>
                  <a:lnTo>
                    <a:pt x="56" y="62"/>
                  </a:lnTo>
                  <a:lnTo>
                    <a:pt x="56" y="50"/>
                  </a:lnTo>
                  <a:lnTo>
                    <a:pt x="62" y="31"/>
                  </a:lnTo>
                  <a:lnTo>
                    <a:pt x="71" y="18"/>
                  </a:lnTo>
                  <a:lnTo>
                    <a:pt x="85" y="8"/>
                  </a:lnTo>
                  <a:lnTo>
                    <a:pt x="102" y="3"/>
                  </a:lnTo>
                  <a:lnTo>
                    <a:pt x="12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6" name="TextBox 35"/>
          <p:cNvSpPr txBox="1"/>
          <p:nvPr/>
        </p:nvSpPr>
        <p:spPr>
          <a:xfrm>
            <a:off x="4733585" y="4329074"/>
            <a:ext cx="774571" cy="276999"/>
          </a:xfrm>
          <a:prstGeom prst="rect">
            <a:avLst/>
          </a:prstGeom>
          <a:noFill/>
        </p:spPr>
        <p:txBody>
          <a:bodyPr wrap="none" rtlCol="0">
            <a:spAutoFit/>
          </a:bodyPr>
          <a:lstStyle/>
          <a:p>
            <a:pPr algn="ctr"/>
            <a:r>
              <a:rPr lang="en-US" sz="1200" b="1" dirty="0" smtClean="0">
                <a:solidFill>
                  <a:schemeClr val="accent2"/>
                </a:solidFill>
              </a:rPr>
              <a:t>OWNER</a:t>
            </a:r>
            <a:endParaRPr lang="en-US" sz="1200" b="1" dirty="0">
              <a:solidFill>
                <a:schemeClr val="accent2"/>
              </a:solidFill>
            </a:endParaRPr>
          </a:p>
        </p:txBody>
      </p:sp>
      <p:sp>
        <p:nvSpPr>
          <p:cNvPr id="37" name="TextBox 36"/>
          <p:cNvSpPr txBox="1"/>
          <p:nvPr/>
        </p:nvSpPr>
        <p:spPr>
          <a:xfrm>
            <a:off x="1651386" y="4457211"/>
            <a:ext cx="970137" cy="276999"/>
          </a:xfrm>
          <a:prstGeom prst="rect">
            <a:avLst/>
          </a:prstGeom>
          <a:noFill/>
        </p:spPr>
        <p:txBody>
          <a:bodyPr wrap="none" rtlCol="0">
            <a:spAutoFit/>
          </a:bodyPr>
          <a:lstStyle/>
          <a:p>
            <a:pPr algn="ctr"/>
            <a:r>
              <a:rPr lang="en-US" sz="1200" b="1" dirty="0" smtClean="0">
                <a:solidFill>
                  <a:schemeClr val="accent1"/>
                </a:solidFill>
              </a:rPr>
              <a:t>BUSINESS</a:t>
            </a:r>
            <a:endParaRPr lang="en-US" sz="1200" b="1" dirty="0">
              <a:solidFill>
                <a:schemeClr val="accent1"/>
              </a:solidFill>
            </a:endParaRPr>
          </a:p>
        </p:txBody>
      </p:sp>
      <p:grpSp>
        <p:nvGrpSpPr>
          <p:cNvPr id="38" name="Group 37"/>
          <p:cNvGrpSpPr/>
          <p:nvPr/>
        </p:nvGrpSpPr>
        <p:grpSpPr>
          <a:xfrm>
            <a:off x="6603455" y="4081711"/>
            <a:ext cx="1126322" cy="1050982"/>
            <a:chOff x="6624304" y="3109550"/>
            <a:chExt cx="1706892" cy="1182918"/>
          </a:xfrm>
        </p:grpSpPr>
        <p:sp>
          <p:nvSpPr>
            <p:cNvPr id="39" name="Oval 38"/>
            <p:cNvSpPr/>
            <p:nvPr/>
          </p:nvSpPr>
          <p:spPr>
            <a:xfrm>
              <a:off x="6624304" y="3109550"/>
              <a:ext cx="1706892" cy="106630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6950595" y="3406696"/>
              <a:ext cx="1054305" cy="885772"/>
            </a:xfrm>
            <a:prstGeom prst="rect">
              <a:avLst/>
            </a:prstGeom>
          </p:spPr>
          <p:txBody>
            <a:bodyPr wrap="none">
              <a:spAutoFit/>
            </a:bodyPr>
            <a:lstStyle/>
            <a:p>
              <a:pPr algn="ctr"/>
              <a:r>
                <a:rPr lang="en-US" sz="2000" b="1" dirty="0" smtClean="0">
                  <a:solidFill>
                    <a:schemeClr val="bg1"/>
                  </a:solidFill>
                  <a:latin typeface="Arial Narrow" panose="020B0606020202030204" pitchFamily="34" charset="0"/>
                </a:rPr>
                <a:t>IRS</a:t>
              </a:r>
              <a:endParaRPr lang="en-US" sz="2000" b="1" dirty="0">
                <a:solidFill>
                  <a:schemeClr val="bg1"/>
                </a:solidFill>
                <a:latin typeface="Arial Narrow" panose="020B0606020202030204" pitchFamily="34" charset="0"/>
              </a:endParaRPr>
            </a:p>
          </p:txBody>
        </p:sp>
      </p:grpSp>
      <p:grpSp>
        <p:nvGrpSpPr>
          <p:cNvPr id="41" name="Group 40"/>
          <p:cNvGrpSpPr/>
          <p:nvPr/>
        </p:nvGrpSpPr>
        <p:grpSpPr>
          <a:xfrm>
            <a:off x="1289140" y="2575355"/>
            <a:ext cx="1694629" cy="1773841"/>
            <a:chOff x="545566" y="2272998"/>
            <a:chExt cx="1121869" cy="1121869"/>
          </a:xfrm>
        </p:grpSpPr>
        <p:sp>
          <p:nvSpPr>
            <p:cNvPr id="42" name="Oval 41"/>
            <p:cNvSpPr/>
            <p:nvPr/>
          </p:nvSpPr>
          <p:spPr>
            <a:xfrm>
              <a:off x="545566" y="2272998"/>
              <a:ext cx="1121869" cy="11218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19"/>
            <p:cNvSpPr>
              <a:spLocks noEditPoints="1"/>
            </p:cNvSpPr>
            <p:nvPr/>
          </p:nvSpPr>
          <p:spPr bwMode="auto">
            <a:xfrm>
              <a:off x="778070" y="2577434"/>
              <a:ext cx="656861" cy="512997"/>
            </a:xfrm>
            <a:custGeom>
              <a:avLst/>
              <a:gdLst>
                <a:gd name="T0" fmla="*/ 432 w 589"/>
                <a:gd name="T1" fmla="*/ 378 h 460"/>
                <a:gd name="T2" fmla="*/ 550 w 589"/>
                <a:gd name="T3" fmla="*/ 310 h 460"/>
                <a:gd name="T4" fmla="*/ 350 w 589"/>
                <a:gd name="T5" fmla="*/ 310 h 460"/>
                <a:gd name="T6" fmla="*/ 408 w 589"/>
                <a:gd name="T7" fmla="*/ 378 h 460"/>
                <a:gd name="T8" fmla="*/ 350 w 589"/>
                <a:gd name="T9" fmla="*/ 310 h 460"/>
                <a:gd name="T10" fmla="*/ 263 w 589"/>
                <a:gd name="T11" fmla="*/ 405 h 460"/>
                <a:gd name="T12" fmla="*/ 326 w 589"/>
                <a:gd name="T13" fmla="*/ 310 h 460"/>
                <a:gd name="T14" fmla="*/ 182 w 589"/>
                <a:gd name="T15" fmla="*/ 310 h 460"/>
                <a:gd name="T16" fmla="*/ 240 w 589"/>
                <a:gd name="T17" fmla="*/ 378 h 460"/>
                <a:gd name="T18" fmla="*/ 182 w 589"/>
                <a:gd name="T19" fmla="*/ 310 h 460"/>
                <a:gd name="T20" fmla="*/ 40 w 589"/>
                <a:gd name="T21" fmla="*/ 378 h 460"/>
                <a:gd name="T22" fmla="*/ 158 w 589"/>
                <a:gd name="T23" fmla="*/ 310 h 460"/>
                <a:gd name="T24" fmla="*/ 432 w 589"/>
                <a:gd name="T25" fmla="*/ 219 h 460"/>
                <a:gd name="T26" fmla="*/ 550 w 589"/>
                <a:gd name="T27" fmla="*/ 286 h 460"/>
                <a:gd name="T28" fmla="*/ 432 w 589"/>
                <a:gd name="T29" fmla="*/ 219 h 460"/>
                <a:gd name="T30" fmla="*/ 350 w 589"/>
                <a:gd name="T31" fmla="*/ 286 h 460"/>
                <a:gd name="T32" fmla="*/ 408 w 589"/>
                <a:gd name="T33" fmla="*/ 219 h 460"/>
                <a:gd name="T34" fmla="*/ 263 w 589"/>
                <a:gd name="T35" fmla="*/ 219 h 460"/>
                <a:gd name="T36" fmla="*/ 326 w 589"/>
                <a:gd name="T37" fmla="*/ 286 h 460"/>
                <a:gd name="T38" fmla="*/ 263 w 589"/>
                <a:gd name="T39" fmla="*/ 219 h 460"/>
                <a:gd name="T40" fmla="*/ 182 w 589"/>
                <a:gd name="T41" fmla="*/ 286 h 460"/>
                <a:gd name="T42" fmla="*/ 240 w 589"/>
                <a:gd name="T43" fmla="*/ 219 h 460"/>
                <a:gd name="T44" fmla="*/ 40 w 589"/>
                <a:gd name="T45" fmla="*/ 219 h 460"/>
                <a:gd name="T46" fmla="*/ 158 w 589"/>
                <a:gd name="T47" fmla="*/ 286 h 460"/>
                <a:gd name="T48" fmla="*/ 40 w 589"/>
                <a:gd name="T49" fmla="*/ 219 h 460"/>
                <a:gd name="T50" fmla="*/ 432 w 589"/>
                <a:gd name="T51" fmla="*/ 196 h 460"/>
                <a:gd name="T52" fmla="*/ 550 w 589"/>
                <a:gd name="T53" fmla="*/ 127 h 460"/>
                <a:gd name="T54" fmla="*/ 350 w 589"/>
                <a:gd name="T55" fmla="*/ 127 h 460"/>
                <a:gd name="T56" fmla="*/ 408 w 589"/>
                <a:gd name="T57" fmla="*/ 196 h 460"/>
                <a:gd name="T58" fmla="*/ 350 w 589"/>
                <a:gd name="T59" fmla="*/ 127 h 460"/>
                <a:gd name="T60" fmla="*/ 263 w 589"/>
                <a:gd name="T61" fmla="*/ 196 h 460"/>
                <a:gd name="T62" fmla="*/ 326 w 589"/>
                <a:gd name="T63" fmla="*/ 127 h 460"/>
                <a:gd name="T64" fmla="*/ 182 w 589"/>
                <a:gd name="T65" fmla="*/ 127 h 460"/>
                <a:gd name="T66" fmla="*/ 240 w 589"/>
                <a:gd name="T67" fmla="*/ 196 h 460"/>
                <a:gd name="T68" fmla="*/ 182 w 589"/>
                <a:gd name="T69" fmla="*/ 127 h 460"/>
                <a:gd name="T70" fmla="*/ 40 w 589"/>
                <a:gd name="T71" fmla="*/ 196 h 460"/>
                <a:gd name="T72" fmla="*/ 158 w 589"/>
                <a:gd name="T73" fmla="*/ 127 h 460"/>
                <a:gd name="T74" fmla="*/ 178 w 589"/>
                <a:gd name="T75" fmla="*/ 0 h 460"/>
                <a:gd name="T76" fmla="*/ 412 w 589"/>
                <a:gd name="T77" fmla="*/ 55 h 460"/>
                <a:gd name="T78" fmla="*/ 589 w 589"/>
                <a:gd name="T79" fmla="*/ 80 h 460"/>
                <a:gd name="T80" fmla="*/ 572 w 589"/>
                <a:gd name="T81" fmla="*/ 402 h 460"/>
                <a:gd name="T82" fmla="*/ 589 w 589"/>
                <a:gd name="T83" fmla="*/ 460 h 460"/>
                <a:gd name="T84" fmla="*/ 0 w 589"/>
                <a:gd name="T85" fmla="*/ 402 h 460"/>
                <a:gd name="T86" fmla="*/ 17 w 589"/>
                <a:gd name="T87" fmla="*/ 80 h 460"/>
                <a:gd name="T88" fmla="*/ 0 w 589"/>
                <a:gd name="T89" fmla="*/ 55 h 460"/>
                <a:gd name="T90" fmla="*/ 178 w 589"/>
                <a:gd name="T91"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9" h="460">
                  <a:moveTo>
                    <a:pt x="432" y="310"/>
                  </a:moveTo>
                  <a:lnTo>
                    <a:pt x="432" y="378"/>
                  </a:lnTo>
                  <a:lnTo>
                    <a:pt x="550" y="378"/>
                  </a:lnTo>
                  <a:lnTo>
                    <a:pt x="550" y="310"/>
                  </a:lnTo>
                  <a:lnTo>
                    <a:pt x="432" y="310"/>
                  </a:lnTo>
                  <a:close/>
                  <a:moveTo>
                    <a:pt x="350" y="310"/>
                  </a:moveTo>
                  <a:lnTo>
                    <a:pt x="350" y="378"/>
                  </a:lnTo>
                  <a:lnTo>
                    <a:pt x="408" y="378"/>
                  </a:lnTo>
                  <a:lnTo>
                    <a:pt x="408" y="310"/>
                  </a:lnTo>
                  <a:lnTo>
                    <a:pt x="350" y="310"/>
                  </a:lnTo>
                  <a:close/>
                  <a:moveTo>
                    <a:pt x="263" y="310"/>
                  </a:moveTo>
                  <a:lnTo>
                    <a:pt x="263" y="405"/>
                  </a:lnTo>
                  <a:lnTo>
                    <a:pt x="326" y="405"/>
                  </a:lnTo>
                  <a:lnTo>
                    <a:pt x="326" y="310"/>
                  </a:lnTo>
                  <a:lnTo>
                    <a:pt x="263" y="310"/>
                  </a:lnTo>
                  <a:close/>
                  <a:moveTo>
                    <a:pt x="182" y="310"/>
                  </a:moveTo>
                  <a:lnTo>
                    <a:pt x="182" y="378"/>
                  </a:lnTo>
                  <a:lnTo>
                    <a:pt x="240" y="378"/>
                  </a:lnTo>
                  <a:lnTo>
                    <a:pt x="240" y="310"/>
                  </a:lnTo>
                  <a:lnTo>
                    <a:pt x="182" y="310"/>
                  </a:lnTo>
                  <a:close/>
                  <a:moveTo>
                    <a:pt x="40" y="310"/>
                  </a:moveTo>
                  <a:lnTo>
                    <a:pt x="40" y="378"/>
                  </a:lnTo>
                  <a:lnTo>
                    <a:pt x="158" y="378"/>
                  </a:lnTo>
                  <a:lnTo>
                    <a:pt x="158" y="310"/>
                  </a:lnTo>
                  <a:lnTo>
                    <a:pt x="40" y="310"/>
                  </a:lnTo>
                  <a:close/>
                  <a:moveTo>
                    <a:pt x="432" y="219"/>
                  </a:moveTo>
                  <a:lnTo>
                    <a:pt x="432" y="286"/>
                  </a:lnTo>
                  <a:lnTo>
                    <a:pt x="550" y="286"/>
                  </a:lnTo>
                  <a:lnTo>
                    <a:pt x="550" y="219"/>
                  </a:lnTo>
                  <a:lnTo>
                    <a:pt x="432" y="219"/>
                  </a:lnTo>
                  <a:close/>
                  <a:moveTo>
                    <a:pt x="350" y="219"/>
                  </a:moveTo>
                  <a:lnTo>
                    <a:pt x="350" y="286"/>
                  </a:lnTo>
                  <a:lnTo>
                    <a:pt x="408" y="286"/>
                  </a:lnTo>
                  <a:lnTo>
                    <a:pt x="408" y="219"/>
                  </a:lnTo>
                  <a:lnTo>
                    <a:pt x="350" y="219"/>
                  </a:lnTo>
                  <a:close/>
                  <a:moveTo>
                    <a:pt x="263" y="219"/>
                  </a:moveTo>
                  <a:lnTo>
                    <a:pt x="263" y="286"/>
                  </a:lnTo>
                  <a:lnTo>
                    <a:pt x="326" y="286"/>
                  </a:lnTo>
                  <a:lnTo>
                    <a:pt x="326" y="219"/>
                  </a:lnTo>
                  <a:lnTo>
                    <a:pt x="263" y="219"/>
                  </a:lnTo>
                  <a:close/>
                  <a:moveTo>
                    <a:pt x="182" y="219"/>
                  </a:moveTo>
                  <a:lnTo>
                    <a:pt x="182" y="286"/>
                  </a:lnTo>
                  <a:lnTo>
                    <a:pt x="240" y="286"/>
                  </a:lnTo>
                  <a:lnTo>
                    <a:pt x="240" y="219"/>
                  </a:lnTo>
                  <a:lnTo>
                    <a:pt x="182" y="219"/>
                  </a:lnTo>
                  <a:close/>
                  <a:moveTo>
                    <a:pt x="40" y="219"/>
                  </a:moveTo>
                  <a:lnTo>
                    <a:pt x="40" y="286"/>
                  </a:lnTo>
                  <a:lnTo>
                    <a:pt x="158" y="286"/>
                  </a:lnTo>
                  <a:lnTo>
                    <a:pt x="158" y="219"/>
                  </a:lnTo>
                  <a:lnTo>
                    <a:pt x="40" y="219"/>
                  </a:lnTo>
                  <a:close/>
                  <a:moveTo>
                    <a:pt x="432" y="127"/>
                  </a:moveTo>
                  <a:lnTo>
                    <a:pt x="432" y="196"/>
                  </a:lnTo>
                  <a:lnTo>
                    <a:pt x="550" y="196"/>
                  </a:lnTo>
                  <a:lnTo>
                    <a:pt x="550" y="127"/>
                  </a:lnTo>
                  <a:lnTo>
                    <a:pt x="432" y="127"/>
                  </a:lnTo>
                  <a:close/>
                  <a:moveTo>
                    <a:pt x="350" y="127"/>
                  </a:moveTo>
                  <a:lnTo>
                    <a:pt x="350" y="196"/>
                  </a:lnTo>
                  <a:lnTo>
                    <a:pt x="408" y="196"/>
                  </a:lnTo>
                  <a:lnTo>
                    <a:pt x="408" y="127"/>
                  </a:lnTo>
                  <a:lnTo>
                    <a:pt x="350" y="127"/>
                  </a:lnTo>
                  <a:close/>
                  <a:moveTo>
                    <a:pt x="263" y="127"/>
                  </a:moveTo>
                  <a:lnTo>
                    <a:pt x="263" y="196"/>
                  </a:lnTo>
                  <a:lnTo>
                    <a:pt x="326" y="196"/>
                  </a:lnTo>
                  <a:lnTo>
                    <a:pt x="326" y="127"/>
                  </a:lnTo>
                  <a:lnTo>
                    <a:pt x="263" y="127"/>
                  </a:lnTo>
                  <a:close/>
                  <a:moveTo>
                    <a:pt x="182" y="127"/>
                  </a:moveTo>
                  <a:lnTo>
                    <a:pt x="182" y="196"/>
                  </a:lnTo>
                  <a:lnTo>
                    <a:pt x="240" y="196"/>
                  </a:lnTo>
                  <a:lnTo>
                    <a:pt x="240" y="127"/>
                  </a:lnTo>
                  <a:lnTo>
                    <a:pt x="182" y="127"/>
                  </a:lnTo>
                  <a:close/>
                  <a:moveTo>
                    <a:pt x="40" y="127"/>
                  </a:moveTo>
                  <a:lnTo>
                    <a:pt x="40" y="196"/>
                  </a:lnTo>
                  <a:lnTo>
                    <a:pt x="158" y="196"/>
                  </a:lnTo>
                  <a:lnTo>
                    <a:pt x="158" y="127"/>
                  </a:lnTo>
                  <a:lnTo>
                    <a:pt x="40" y="127"/>
                  </a:lnTo>
                  <a:close/>
                  <a:moveTo>
                    <a:pt x="178" y="0"/>
                  </a:moveTo>
                  <a:lnTo>
                    <a:pt x="412" y="0"/>
                  </a:lnTo>
                  <a:lnTo>
                    <a:pt x="412" y="55"/>
                  </a:lnTo>
                  <a:lnTo>
                    <a:pt x="589" y="55"/>
                  </a:lnTo>
                  <a:lnTo>
                    <a:pt x="589" y="80"/>
                  </a:lnTo>
                  <a:lnTo>
                    <a:pt x="572" y="80"/>
                  </a:lnTo>
                  <a:lnTo>
                    <a:pt x="572" y="402"/>
                  </a:lnTo>
                  <a:lnTo>
                    <a:pt x="589" y="402"/>
                  </a:lnTo>
                  <a:lnTo>
                    <a:pt x="589" y="460"/>
                  </a:lnTo>
                  <a:lnTo>
                    <a:pt x="0" y="460"/>
                  </a:lnTo>
                  <a:lnTo>
                    <a:pt x="0" y="402"/>
                  </a:lnTo>
                  <a:lnTo>
                    <a:pt x="17" y="402"/>
                  </a:lnTo>
                  <a:lnTo>
                    <a:pt x="17" y="80"/>
                  </a:lnTo>
                  <a:lnTo>
                    <a:pt x="0" y="80"/>
                  </a:lnTo>
                  <a:lnTo>
                    <a:pt x="0" y="55"/>
                  </a:lnTo>
                  <a:lnTo>
                    <a:pt x="178" y="55"/>
                  </a:lnTo>
                  <a:lnTo>
                    <a:pt x="1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cxnSp>
        <p:nvCxnSpPr>
          <p:cNvPr id="44" name="Straight Arrow Connector 43"/>
          <p:cNvCxnSpPr/>
          <p:nvPr/>
        </p:nvCxnSpPr>
        <p:spPr>
          <a:xfrm flipV="1">
            <a:off x="4411755" y="4589213"/>
            <a:ext cx="2060884" cy="168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733585" y="4671721"/>
            <a:ext cx="619080" cy="276999"/>
          </a:xfrm>
          <a:prstGeom prst="rect">
            <a:avLst/>
          </a:prstGeom>
          <a:noFill/>
        </p:spPr>
        <p:txBody>
          <a:bodyPr wrap="none" rtlCol="0">
            <a:spAutoFit/>
          </a:bodyPr>
          <a:lstStyle/>
          <a:p>
            <a:r>
              <a:rPr lang="en-US" sz="1200" b="1" dirty="0">
                <a:solidFill>
                  <a:schemeClr val="accent1"/>
                </a:solidFill>
              </a:rPr>
              <a:t>CASH</a:t>
            </a:r>
          </a:p>
        </p:txBody>
      </p:sp>
      <p:sp>
        <p:nvSpPr>
          <p:cNvPr id="46" name="Oval 45"/>
          <p:cNvSpPr/>
          <p:nvPr/>
        </p:nvSpPr>
        <p:spPr>
          <a:xfrm>
            <a:off x="3758471" y="3569580"/>
            <a:ext cx="1124332" cy="1102141"/>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ight Arrow 46"/>
          <p:cNvSpPr/>
          <p:nvPr/>
        </p:nvSpPr>
        <p:spPr>
          <a:xfrm>
            <a:off x="2992641" y="3234654"/>
            <a:ext cx="1494032" cy="596475"/>
          </a:xfrm>
          <a:prstGeom prst="rightArrow">
            <a:avLst>
              <a:gd name="adj1" fmla="val 50000"/>
              <a:gd name="adj2" fmla="val 5192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accent2"/>
                </a:solidFill>
                <a:latin typeface="Arial Narrow" panose="020B0606020202030204" pitchFamily="34" charset="0"/>
              </a:rPr>
              <a:t>BONUS THE PREMIUM</a:t>
            </a:r>
            <a:endParaRPr lang="en-US" sz="1100" b="1" dirty="0">
              <a:solidFill>
                <a:schemeClr val="accent2"/>
              </a:solidFill>
              <a:latin typeface="Arial Narrow" panose="020B0606020202030204" pitchFamily="34" charset="0"/>
            </a:endParaRPr>
          </a:p>
        </p:txBody>
      </p:sp>
      <p:cxnSp>
        <p:nvCxnSpPr>
          <p:cNvPr id="10" name="Straight Arrow Connector 9"/>
          <p:cNvCxnSpPr/>
          <p:nvPr/>
        </p:nvCxnSpPr>
        <p:spPr>
          <a:xfrm>
            <a:off x="2896960" y="3136695"/>
            <a:ext cx="1315819"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8" name="TextBox 27"/>
          <p:cNvSpPr txBox="1"/>
          <p:nvPr/>
        </p:nvSpPr>
        <p:spPr>
          <a:xfrm>
            <a:off x="3051001" y="2738880"/>
            <a:ext cx="1029448" cy="461665"/>
          </a:xfrm>
          <a:prstGeom prst="rect">
            <a:avLst/>
          </a:prstGeom>
          <a:noFill/>
        </p:spPr>
        <p:txBody>
          <a:bodyPr wrap="none" rtlCol="0">
            <a:spAutoFit/>
          </a:bodyPr>
          <a:lstStyle/>
          <a:p>
            <a:pPr algn="ctr"/>
            <a:r>
              <a:rPr lang="en-US" sz="1200" b="1" dirty="0" smtClean="0">
                <a:solidFill>
                  <a:schemeClr val="accent1"/>
                </a:solidFill>
              </a:rPr>
              <a:t>DEFERRED</a:t>
            </a:r>
          </a:p>
          <a:p>
            <a:pPr algn="ctr"/>
            <a:r>
              <a:rPr lang="en-US" sz="1200" b="1" dirty="0" smtClean="0">
                <a:solidFill>
                  <a:schemeClr val="accent1"/>
                </a:solidFill>
              </a:rPr>
              <a:t>BONUS</a:t>
            </a:r>
            <a:endParaRPr lang="en-US" sz="1200" b="1" dirty="0">
              <a:solidFill>
                <a:schemeClr val="accent1"/>
              </a:solidFill>
            </a:endParaRPr>
          </a:p>
        </p:txBody>
      </p:sp>
    </p:spTree>
    <p:extLst>
      <p:ext uri="{BB962C8B-B14F-4D97-AF65-F5344CB8AC3E}">
        <p14:creationId xmlns:p14="http://schemas.microsoft.com/office/powerpoint/2010/main" val="30409201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par>
                                <p:cTn id="12" presetID="22" presetClass="entr" presetSubtype="8"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t>17</a:t>
            </a:fld>
            <a:endParaRPr lang="en-US" dirty="0"/>
          </a:p>
        </p:txBody>
      </p:sp>
      <p:grpSp>
        <p:nvGrpSpPr>
          <p:cNvPr id="4" name="Group 3"/>
          <p:cNvGrpSpPr/>
          <p:nvPr/>
        </p:nvGrpSpPr>
        <p:grpSpPr>
          <a:xfrm>
            <a:off x="391130" y="1682801"/>
            <a:ext cx="3220749" cy="4663134"/>
            <a:chOff x="391131" y="1682801"/>
            <a:chExt cx="2608734" cy="4663134"/>
          </a:xfrm>
        </p:grpSpPr>
        <p:grpSp>
          <p:nvGrpSpPr>
            <p:cNvPr id="5" name="Group 4"/>
            <p:cNvGrpSpPr/>
            <p:nvPr/>
          </p:nvGrpSpPr>
          <p:grpSpPr>
            <a:xfrm>
              <a:off x="404813" y="1682801"/>
              <a:ext cx="2595052" cy="2488634"/>
              <a:chOff x="3274475" y="1682801"/>
              <a:chExt cx="2595052" cy="2488634"/>
            </a:xfrm>
          </p:grpSpPr>
          <p:sp>
            <p:nvSpPr>
              <p:cNvPr id="7" name="Rectangle 6"/>
              <p:cNvSpPr/>
              <p:nvPr/>
            </p:nvSpPr>
            <p:spPr>
              <a:xfrm>
                <a:off x="3274475" y="1682801"/>
                <a:ext cx="2595052" cy="7453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Business</a:t>
                </a:r>
                <a:endParaRPr lang="en-US" dirty="0"/>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3274475" y="2428155"/>
                <a:ext cx="2595052" cy="1743280"/>
              </a:xfrm>
              <a:prstGeom prst="rect">
                <a:avLst/>
              </a:prstGeom>
            </p:spPr>
          </p:pic>
        </p:grpSp>
        <p:sp>
          <p:nvSpPr>
            <p:cNvPr id="6" name="Rectangle 5"/>
            <p:cNvSpPr/>
            <p:nvPr/>
          </p:nvSpPr>
          <p:spPr>
            <a:xfrm>
              <a:off x="391131" y="4165357"/>
              <a:ext cx="2595052" cy="21805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30188" indent="-230188">
                <a:spcAft>
                  <a:spcPts val="600"/>
                </a:spcAft>
                <a:buClr>
                  <a:schemeClr val="accent1"/>
                </a:buClr>
                <a:buFont typeface="Arial" pitchFamily="34" charset="0"/>
                <a:buChar char="•"/>
              </a:pPr>
              <a:r>
                <a:rPr lang="en-US" dirty="0" smtClean="0">
                  <a:solidFill>
                    <a:schemeClr val="accent2"/>
                  </a:solidFill>
                </a:rPr>
                <a:t>Deductible</a:t>
              </a:r>
            </a:p>
            <a:p>
              <a:pPr marL="230188" indent="-230188">
                <a:spcAft>
                  <a:spcPts val="600"/>
                </a:spcAft>
                <a:buClr>
                  <a:schemeClr val="accent1"/>
                </a:buClr>
                <a:buFont typeface="Arial" pitchFamily="34" charset="0"/>
                <a:buChar char="•"/>
              </a:pPr>
              <a:r>
                <a:rPr lang="en-US" dirty="0" smtClean="0">
                  <a:solidFill>
                    <a:schemeClr val="accent2"/>
                  </a:solidFill>
                </a:rPr>
                <a:t>Selective participation</a:t>
              </a:r>
            </a:p>
            <a:p>
              <a:pPr marL="230188" indent="-230188">
                <a:spcAft>
                  <a:spcPts val="600"/>
                </a:spcAft>
                <a:buClr>
                  <a:schemeClr val="accent1"/>
                </a:buClr>
                <a:buFont typeface="Arial" pitchFamily="34" charset="0"/>
                <a:buChar char="•"/>
              </a:pPr>
              <a:r>
                <a:rPr lang="en-US" dirty="0" smtClean="0">
                  <a:solidFill>
                    <a:schemeClr val="accent2"/>
                  </a:solidFill>
                </a:rPr>
                <a:t>Strong golden handcuff</a:t>
              </a:r>
            </a:p>
          </p:txBody>
        </p:sp>
      </p:grpSp>
      <p:grpSp>
        <p:nvGrpSpPr>
          <p:cNvPr id="9" name="Group 8"/>
          <p:cNvGrpSpPr/>
          <p:nvPr/>
        </p:nvGrpSpPr>
        <p:grpSpPr>
          <a:xfrm>
            <a:off x="5422392" y="1682804"/>
            <a:ext cx="3311432" cy="4663131"/>
            <a:chOff x="6130324" y="1682804"/>
            <a:chExt cx="2603500" cy="4663131"/>
          </a:xfrm>
        </p:grpSpPr>
        <p:grpSp>
          <p:nvGrpSpPr>
            <p:cNvPr id="10" name="Group 9"/>
            <p:cNvGrpSpPr/>
            <p:nvPr/>
          </p:nvGrpSpPr>
          <p:grpSpPr>
            <a:xfrm>
              <a:off x="6130324" y="1682804"/>
              <a:ext cx="2603500" cy="2488631"/>
              <a:chOff x="6130324" y="1682804"/>
              <a:chExt cx="2603500" cy="2488631"/>
            </a:xfrm>
          </p:grpSpPr>
          <p:sp>
            <p:nvSpPr>
              <p:cNvPr id="12" name="Rectangle 11"/>
              <p:cNvSpPr/>
              <p:nvPr/>
            </p:nvSpPr>
            <p:spPr>
              <a:xfrm>
                <a:off x="6130324" y="1682804"/>
                <a:ext cx="2603500" cy="7395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Executive</a:t>
                </a:r>
                <a:endParaRPr lang="en-US" dirty="0"/>
              </a:p>
            </p:txBody>
          </p:sp>
          <p:pic>
            <p:nvPicPr>
              <p:cNvPr id="13" name="Picture 12" descr="shutterstock_129411536.jpg"/>
              <p:cNvPicPr>
                <a:picLocks noChangeAspect="1"/>
              </p:cNvPicPr>
              <p:nvPr/>
            </p:nvPicPr>
            <p:blipFill rotWithShape="1">
              <a:blip r:embed="rId5" cstate="print">
                <a:extLst>
                  <a:ext uri="{28A0092B-C50C-407E-A947-70E740481C1C}">
                    <a14:useLocalDpi xmlns:a14="http://schemas.microsoft.com/office/drawing/2010/main" val="0"/>
                  </a:ext>
                </a:extLst>
              </a:blip>
              <a:srcRect l="12167" t="16600" r="25475" b="25584"/>
              <a:stretch/>
            </p:blipFill>
            <p:spPr>
              <a:xfrm>
                <a:off x="6130324" y="2419011"/>
                <a:ext cx="2603500" cy="1752424"/>
              </a:xfrm>
              <a:prstGeom prst="rect">
                <a:avLst/>
              </a:prstGeom>
            </p:spPr>
          </p:pic>
        </p:grpSp>
        <p:sp>
          <p:nvSpPr>
            <p:cNvPr id="11" name="Rectangle 10"/>
            <p:cNvSpPr/>
            <p:nvPr/>
          </p:nvSpPr>
          <p:spPr>
            <a:xfrm>
              <a:off x="6130324" y="4171434"/>
              <a:ext cx="2595052" cy="21745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85750" indent="-285750">
                <a:spcAft>
                  <a:spcPts val="600"/>
                </a:spcAft>
                <a:buClr>
                  <a:schemeClr val="accent1"/>
                </a:buClr>
                <a:buFont typeface="Arial" pitchFamily="34" charset="0"/>
                <a:buChar char="•"/>
              </a:pPr>
              <a:r>
                <a:rPr lang="en-US" dirty="0" smtClean="0">
                  <a:solidFill>
                    <a:schemeClr val="accent2"/>
                  </a:solidFill>
                </a:rPr>
                <a:t>Income tax free death benefit</a:t>
              </a:r>
            </a:p>
            <a:p>
              <a:pPr marL="285750" indent="-285750">
                <a:spcAft>
                  <a:spcPts val="600"/>
                </a:spcAft>
                <a:buClr>
                  <a:schemeClr val="accent1"/>
                </a:buClr>
                <a:buFont typeface="Arial" pitchFamily="34" charset="0"/>
                <a:buChar char="•"/>
              </a:pPr>
              <a:r>
                <a:rPr lang="en-US" dirty="0" smtClean="0">
                  <a:solidFill>
                    <a:schemeClr val="accent2"/>
                  </a:solidFill>
                </a:rPr>
                <a:t>Access to all policy benefits</a:t>
              </a:r>
            </a:p>
            <a:p>
              <a:pPr marL="285750" indent="-285750">
                <a:spcAft>
                  <a:spcPts val="600"/>
                </a:spcAft>
                <a:buClr>
                  <a:schemeClr val="accent1"/>
                </a:buClr>
                <a:buFont typeface="Arial" pitchFamily="34" charset="0"/>
                <a:buChar char="•"/>
              </a:pPr>
              <a:r>
                <a:rPr lang="en-US" dirty="0" smtClean="0">
                  <a:solidFill>
                    <a:srgbClr val="FF0000"/>
                  </a:solidFill>
                </a:rPr>
                <a:t>May receive additional benefits at retirement</a:t>
              </a:r>
            </a:p>
            <a:p>
              <a:pPr marL="285750" indent="-285750">
                <a:spcAft>
                  <a:spcPts val="600"/>
                </a:spcAft>
                <a:buClr>
                  <a:schemeClr val="accent1"/>
                </a:buClr>
                <a:buFont typeface="Arial" pitchFamily="34" charset="0"/>
                <a:buChar char="•"/>
              </a:pPr>
              <a:endParaRPr lang="en-US" dirty="0" smtClean="0">
                <a:solidFill>
                  <a:schemeClr val="accent2"/>
                </a:solidFill>
              </a:endParaRPr>
            </a:p>
            <a:p>
              <a:pPr marL="285750" indent="-285750">
                <a:spcAft>
                  <a:spcPts val="600"/>
                </a:spcAft>
                <a:buClr>
                  <a:schemeClr val="accent1"/>
                </a:buClr>
                <a:buFont typeface="Arial" pitchFamily="34" charset="0"/>
                <a:buChar char="•"/>
              </a:pPr>
              <a:endParaRPr lang="en-US" dirty="0">
                <a:solidFill>
                  <a:schemeClr val="accent2"/>
                </a:solidFill>
              </a:endParaRPr>
            </a:p>
          </p:txBody>
        </p:sp>
      </p:grpSp>
    </p:spTree>
    <p:extLst>
      <p:ext uri="{BB962C8B-B14F-4D97-AF65-F5344CB8AC3E}">
        <p14:creationId xmlns:p14="http://schemas.microsoft.com/office/powerpoint/2010/main" val="4966613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And the ½?</a:t>
            </a:r>
            <a:endParaRPr lang="en-US" dirty="0"/>
          </a:p>
        </p:txBody>
      </p:sp>
      <p:sp>
        <p:nvSpPr>
          <p:cNvPr id="3" name="Slide Number Placeholder 2"/>
          <p:cNvSpPr>
            <a:spLocks noGrp="1"/>
          </p:cNvSpPr>
          <p:nvPr>
            <p:ph type="sldNum" sz="quarter" idx="4294967295"/>
          </p:nvPr>
        </p:nvSpPr>
        <p:spPr>
          <a:xfrm>
            <a:off x="0" y="6329363"/>
            <a:ext cx="515938" cy="365125"/>
          </a:xfrm>
        </p:spPr>
        <p:txBody>
          <a:bodyPr/>
          <a:lstStyle/>
          <a:p>
            <a:fld id="{9F495958-F516-439A-814A-D2DC1CC7FCCF}" type="slidenum">
              <a:rPr lang="en-US" smtClean="0"/>
              <a:t>18</a:t>
            </a:fld>
            <a:endParaRPr lang="en-US" dirty="0"/>
          </a:p>
        </p:txBody>
      </p:sp>
    </p:spTree>
    <p:extLst>
      <p:ext uri="{BB962C8B-B14F-4D97-AF65-F5344CB8AC3E}">
        <p14:creationId xmlns:p14="http://schemas.microsoft.com/office/powerpoint/2010/main" val="3660356162"/>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83079" y="1801591"/>
            <a:ext cx="2363889" cy="2043572"/>
            <a:chOff x="618995" y="2052940"/>
            <a:chExt cx="3527974" cy="3527974"/>
          </a:xfrm>
        </p:grpSpPr>
        <p:sp>
          <p:nvSpPr>
            <p:cNvPr id="11" name="Oval 10"/>
            <p:cNvSpPr/>
            <p:nvPr/>
          </p:nvSpPr>
          <p:spPr>
            <a:xfrm>
              <a:off x="1177637" y="2611582"/>
              <a:ext cx="2410690" cy="24106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t>Single </a:t>
              </a:r>
            </a:p>
            <a:p>
              <a:pPr algn="ctr"/>
              <a:r>
                <a:rPr lang="en-US" sz="1600" dirty="0" smtClean="0"/>
                <a:t>Bonus</a:t>
              </a:r>
              <a:endParaRPr lang="en-US" sz="1600" dirty="0"/>
            </a:p>
          </p:txBody>
        </p:sp>
        <p:sp>
          <p:nvSpPr>
            <p:cNvPr id="12" name="Oval 11"/>
            <p:cNvSpPr/>
            <p:nvPr/>
          </p:nvSpPr>
          <p:spPr>
            <a:xfrm>
              <a:off x="618995" y="2052940"/>
              <a:ext cx="3527974" cy="3527974"/>
            </a:xfrm>
            <a:prstGeom prst="ellipse">
              <a:avLst/>
            </a:prstGeom>
            <a:noFill/>
            <a:ln cap="rnd">
              <a:solidFill>
                <a:schemeClr val="accent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13" name="Group 12"/>
          <p:cNvGrpSpPr/>
          <p:nvPr/>
        </p:nvGrpSpPr>
        <p:grpSpPr>
          <a:xfrm>
            <a:off x="4798141" y="1801592"/>
            <a:ext cx="2363889" cy="2043572"/>
            <a:chOff x="618995" y="2052940"/>
            <a:chExt cx="3527974" cy="3527974"/>
          </a:xfrm>
        </p:grpSpPr>
        <p:sp>
          <p:nvSpPr>
            <p:cNvPr id="14" name="Oval 13"/>
            <p:cNvSpPr/>
            <p:nvPr/>
          </p:nvSpPr>
          <p:spPr>
            <a:xfrm>
              <a:off x="1177637" y="2611582"/>
              <a:ext cx="2410690" cy="24106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t>Double</a:t>
              </a:r>
            </a:p>
            <a:p>
              <a:pPr algn="ctr"/>
              <a:r>
                <a:rPr lang="en-US" sz="1600" dirty="0" smtClean="0"/>
                <a:t>Bonus</a:t>
              </a:r>
              <a:endParaRPr lang="en-US" sz="1600" dirty="0"/>
            </a:p>
          </p:txBody>
        </p:sp>
        <p:sp>
          <p:nvSpPr>
            <p:cNvPr id="15" name="Oval 14"/>
            <p:cNvSpPr/>
            <p:nvPr/>
          </p:nvSpPr>
          <p:spPr>
            <a:xfrm>
              <a:off x="618995" y="2052940"/>
              <a:ext cx="3527974" cy="3527974"/>
            </a:xfrm>
            <a:prstGeom prst="ellipse">
              <a:avLst/>
            </a:prstGeom>
            <a:noFill/>
            <a:ln cap="rnd">
              <a:solidFill>
                <a:schemeClr val="accent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16" name="Group 15"/>
          <p:cNvGrpSpPr/>
          <p:nvPr/>
        </p:nvGrpSpPr>
        <p:grpSpPr>
          <a:xfrm>
            <a:off x="1688591" y="4102831"/>
            <a:ext cx="2363889" cy="2043572"/>
            <a:chOff x="618995" y="2052940"/>
            <a:chExt cx="3527974" cy="3527974"/>
          </a:xfrm>
        </p:grpSpPr>
        <p:sp>
          <p:nvSpPr>
            <p:cNvPr id="17" name="Oval 16"/>
            <p:cNvSpPr/>
            <p:nvPr/>
          </p:nvSpPr>
          <p:spPr>
            <a:xfrm>
              <a:off x="1177637" y="2611582"/>
              <a:ext cx="2410690" cy="24106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t>Key Advantage</a:t>
              </a:r>
            </a:p>
            <a:p>
              <a:pPr algn="ctr"/>
              <a:r>
                <a:rPr lang="en-US" sz="1600" dirty="0" smtClean="0"/>
                <a:t>Bonus</a:t>
              </a:r>
              <a:endParaRPr lang="en-US" sz="1600" dirty="0"/>
            </a:p>
          </p:txBody>
        </p:sp>
        <p:sp>
          <p:nvSpPr>
            <p:cNvPr id="18" name="Oval 17"/>
            <p:cNvSpPr/>
            <p:nvPr/>
          </p:nvSpPr>
          <p:spPr>
            <a:xfrm>
              <a:off x="618995" y="2052940"/>
              <a:ext cx="3527974" cy="3527974"/>
            </a:xfrm>
            <a:prstGeom prst="ellipse">
              <a:avLst/>
            </a:prstGeom>
            <a:noFill/>
            <a:ln cap="rnd">
              <a:solidFill>
                <a:schemeClr val="accent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19" name="Group 18"/>
          <p:cNvGrpSpPr/>
          <p:nvPr/>
        </p:nvGrpSpPr>
        <p:grpSpPr>
          <a:xfrm>
            <a:off x="4885943" y="4197542"/>
            <a:ext cx="2363889" cy="2043572"/>
            <a:chOff x="618995" y="2052940"/>
            <a:chExt cx="3527974" cy="3527974"/>
          </a:xfrm>
        </p:grpSpPr>
        <p:sp>
          <p:nvSpPr>
            <p:cNvPr id="20" name="Oval 19"/>
            <p:cNvSpPr/>
            <p:nvPr/>
          </p:nvSpPr>
          <p:spPr>
            <a:xfrm>
              <a:off x="1177637" y="2611582"/>
              <a:ext cx="2410690" cy="24106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t>Key Advantage</a:t>
              </a:r>
            </a:p>
            <a:p>
              <a:pPr algn="ctr"/>
              <a:r>
                <a:rPr lang="en-US" sz="1600" dirty="0" smtClean="0"/>
                <a:t>With Deferred </a:t>
              </a:r>
            </a:p>
            <a:p>
              <a:pPr algn="ctr"/>
              <a:r>
                <a:rPr lang="en-US" sz="1600" dirty="0" smtClean="0"/>
                <a:t>Bonus</a:t>
              </a:r>
              <a:endParaRPr lang="en-US" sz="1600" dirty="0"/>
            </a:p>
          </p:txBody>
        </p:sp>
        <p:sp>
          <p:nvSpPr>
            <p:cNvPr id="21" name="Oval 20"/>
            <p:cNvSpPr/>
            <p:nvPr/>
          </p:nvSpPr>
          <p:spPr>
            <a:xfrm>
              <a:off x="618995" y="2052940"/>
              <a:ext cx="3527974" cy="3527974"/>
            </a:xfrm>
            <a:prstGeom prst="ellipse">
              <a:avLst/>
            </a:prstGeom>
            <a:noFill/>
            <a:ln cap="rnd">
              <a:solidFill>
                <a:schemeClr val="accent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3" name="Title 2"/>
          <p:cNvSpPr>
            <a:spLocks noGrp="1"/>
          </p:cNvSpPr>
          <p:nvPr>
            <p:ph type="title"/>
          </p:nvPr>
        </p:nvSpPr>
        <p:spPr/>
        <p:txBody>
          <a:bodyPr>
            <a:normAutofit/>
          </a:bodyPr>
          <a:lstStyle/>
          <a:p>
            <a:r>
              <a:rPr lang="en-US" dirty="0" smtClean="0"/>
              <a:t>Add Restrictive Endorsement</a:t>
            </a:r>
            <a:endParaRPr lang="en-US" dirty="0"/>
          </a:p>
        </p:txBody>
      </p:sp>
      <p:sp>
        <p:nvSpPr>
          <p:cNvPr id="2" name="Slide Number Placeholder 1"/>
          <p:cNvSpPr>
            <a:spLocks noGrp="1"/>
          </p:cNvSpPr>
          <p:nvPr>
            <p:ph type="sldNum" sz="quarter" idx="12"/>
          </p:nvPr>
        </p:nvSpPr>
        <p:spPr/>
        <p:txBody>
          <a:bodyPr/>
          <a:lstStyle/>
          <a:p>
            <a:fld id="{9F495958-F516-439A-814A-D2DC1CC7FCCF}" type="slidenum">
              <a:rPr lang="en-US" smtClean="0"/>
              <a:t>19</a:t>
            </a:fld>
            <a:endParaRPr lang="en-US" dirty="0"/>
          </a:p>
        </p:txBody>
      </p:sp>
      <p:pic>
        <p:nvPicPr>
          <p:cNvPr id="3076" name="Picture 4" descr="http://m.c.lnkd.licdn.com/mpr/mpr/p/5/000/224/3e4/04660a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502" t="15410" r="11437" b="17489"/>
          <a:stretch/>
        </p:blipFill>
        <p:spPr bwMode="auto">
          <a:xfrm rot="333317">
            <a:off x="3229829" y="3194388"/>
            <a:ext cx="2473369" cy="15106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49877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Executive Bonus using Permanent Life Insurance</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t>2</a:t>
            </a:fld>
            <a:endParaRPr lang="en-US" dirty="0"/>
          </a:p>
        </p:txBody>
      </p:sp>
      <p:grpSp>
        <p:nvGrpSpPr>
          <p:cNvPr id="28" name="Group 27"/>
          <p:cNvGrpSpPr/>
          <p:nvPr/>
        </p:nvGrpSpPr>
        <p:grpSpPr>
          <a:xfrm>
            <a:off x="323637" y="1450546"/>
            <a:ext cx="7871762" cy="502920"/>
            <a:chOff x="323638" y="1738023"/>
            <a:chExt cx="7871762" cy="502920"/>
          </a:xfrm>
        </p:grpSpPr>
        <p:sp>
          <p:nvSpPr>
            <p:cNvPr id="8" name="Rectangle 7"/>
            <p:cNvSpPr/>
            <p:nvPr/>
          </p:nvSpPr>
          <p:spPr>
            <a:xfrm>
              <a:off x="851723" y="1738023"/>
              <a:ext cx="7343677" cy="400110"/>
            </a:xfrm>
            <a:prstGeom prst="rect">
              <a:avLst/>
            </a:prstGeom>
            <a:solidFill>
              <a:schemeClr val="accent1"/>
            </a:solidFill>
          </p:spPr>
          <p:txBody>
            <a:bodyPr wrap="square">
              <a:spAutoFit/>
            </a:bodyPr>
            <a:lstStyle/>
            <a:p>
              <a:r>
                <a:rPr lang="en-US" altLang="en-US" sz="2000" dirty="0" smtClean="0">
                  <a:solidFill>
                    <a:schemeClr val="bg1"/>
                  </a:solidFill>
                </a:rPr>
                <a:t>Income tax free death benefit</a:t>
              </a:r>
              <a:r>
                <a:rPr lang="en-US" altLang="en-US" sz="900" dirty="0" smtClean="0">
                  <a:solidFill>
                    <a:schemeClr val="bg1"/>
                  </a:solidFill>
                </a:rPr>
                <a:t>1</a:t>
              </a:r>
              <a:endParaRPr lang="en-US" altLang="en-US" sz="900" dirty="0">
                <a:solidFill>
                  <a:schemeClr val="bg1"/>
                </a:solidFill>
              </a:endParaRPr>
            </a:p>
          </p:txBody>
        </p:sp>
        <p:sp>
          <p:nvSpPr>
            <p:cNvPr id="9" name="Rectangle 8"/>
            <p:cNvSpPr/>
            <p:nvPr/>
          </p:nvSpPr>
          <p:spPr>
            <a:xfrm>
              <a:off x="323638" y="1738023"/>
              <a:ext cx="442741" cy="5029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1</a:t>
              </a:r>
            </a:p>
          </p:txBody>
        </p:sp>
      </p:grpSp>
      <p:grpSp>
        <p:nvGrpSpPr>
          <p:cNvPr id="29" name="Group 28"/>
          <p:cNvGrpSpPr/>
          <p:nvPr/>
        </p:nvGrpSpPr>
        <p:grpSpPr>
          <a:xfrm>
            <a:off x="323637" y="3956514"/>
            <a:ext cx="7871762" cy="430887"/>
            <a:chOff x="323638" y="4729476"/>
            <a:chExt cx="7871762" cy="430887"/>
          </a:xfrm>
        </p:grpSpPr>
        <p:sp>
          <p:nvSpPr>
            <p:cNvPr id="11" name="Rectangle 10"/>
            <p:cNvSpPr/>
            <p:nvPr/>
          </p:nvSpPr>
          <p:spPr>
            <a:xfrm>
              <a:off x="851723" y="4729476"/>
              <a:ext cx="7343677" cy="430887"/>
            </a:xfrm>
            <a:prstGeom prst="rect">
              <a:avLst/>
            </a:prstGeom>
            <a:solidFill>
              <a:schemeClr val="accent1"/>
            </a:solidFill>
          </p:spPr>
          <p:txBody>
            <a:bodyPr wrap="square">
              <a:spAutoFit/>
            </a:bodyPr>
            <a:lstStyle/>
            <a:p>
              <a:r>
                <a:rPr lang="en-US" altLang="en-US" sz="2200" dirty="0" smtClean="0">
                  <a:solidFill>
                    <a:schemeClr val="bg1"/>
                  </a:solidFill>
                </a:rPr>
                <a:t>Minimal personal </a:t>
              </a:r>
              <a:r>
                <a:rPr lang="en-US" altLang="en-US" sz="2200" dirty="0">
                  <a:solidFill>
                    <a:schemeClr val="bg1"/>
                  </a:solidFill>
                </a:rPr>
                <a:t>o</a:t>
              </a:r>
              <a:r>
                <a:rPr lang="en-US" altLang="en-US" sz="2200" dirty="0" smtClean="0">
                  <a:solidFill>
                    <a:schemeClr val="bg1"/>
                  </a:solidFill>
                </a:rPr>
                <a:t>ut of pocket cost</a:t>
              </a:r>
              <a:endParaRPr lang="en-US" altLang="en-US" sz="2200" dirty="0">
                <a:solidFill>
                  <a:schemeClr val="bg1"/>
                </a:solidFill>
              </a:endParaRPr>
            </a:p>
          </p:txBody>
        </p:sp>
        <p:sp>
          <p:nvSpPr>
            <p:cNvPr id="12" name="Rectangle 11"/>
            <p:cNvSpPr/>
            <p:nvPr/>
          </p:nvSpPr>
          <p:spPr>
            <a:xfrm>
              <a:off x="323638" y="4729476"/>
              <a:ext cx="442741" cy="430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4</a:t>
              </a:r>
              <a:endParaRPr lang="en-US" sz="2200" b="1" dirty="0"/>
            </a:p>
          </p:txBody>
        </p:sp>
      </p:grpSp>
      <p:grpSp>
        <p:nvGrpSpPr>
          <p:cNvPr id="22" name="Group 21"/>
          <p:cNvGrpSpPr/>
          <p:nvPr/>
        </p:nvGrpSpPr>
        <p:grpSpPr>
          <a:xfrm>
            <a:off x="323637" y="4480568"/>
            <a:ext cx="7871762" cy="430887"/>
            <a:chOff x="323638" y="5449801"/>
            <a:chExt cx="7871762" cy="430887"/>
          </a:xfrm>
        </p:grpSpPr>
        <p:sp>
          <p:nvSpPr>
            <p:cNvPr id="14" name="Rectangle 13"/>
            <p:cNvSpPr/>
            <p:nvPr/>
          </p:nvSpPr>
          <p:spPr>
            <a:xfrm>
              <a:off x="851723" y="5449801"/>
              <a:ext cx="7343677" cy="400110"/>
            </a:xfrm>
            <a:prstGeom prst="rect">
              <a:avLst/>
            </a:prstGeom>
            <a:solidFill>
              <a:schemeClr val="accent1"/>
            </a:solidFill>
          </p:spPr>
          <p:txBody>
            <a:bodyPr wrap="square">
              <a:spAutoFit/>
            </a:bodyPr>
            <a:lstStyle/>
            <a:p>
              <a:r>
                <a:rPr lang="en-US" altLang="en-US" sz="2000" dirty="0" smtClean="0">
                  <a:solidFill>
                    <a:schemeClr val="bg1"/>
                  </a:solidFill>
                </a:rPr>
                <a:t>Many variations possible</a:t>
              </a:r>
              <a:endParaRPr lang="en-US" altLang="en-US" sz="2000" dirty="0">
                <a:solidFill>
                  <a:schemeClr val="bg1"/>
                </a:solidFill>
              </a:endParaRPr>
            </a:p>
          </p:txBody>
        </p:sp>
        <p:sp>
          <p:nvSpPr>
            <p:cNvPr id="15" name="Rectangle 14"/>
            <p:cNvSpPr/>
            <p:nvPr/>
          </p:nvSpPr>
          <p:spPr>
            <a:xfrm>
              <a:off x="323638" y="5449801"/>
              <a:ext cx="442741" cy="430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5</a:t>
              </a:r>
              <a:endParaRPr lang="en-US" sz="2000" b="1" dirty="0"/>
            </a:p>
          </p:txBody>
        </p:sp>
      </p:grpSp>
      <p:grpSp>
        <p:nvGrpSpPr>
          <p:cNvPr id="26" name="Group 25"/>
          <p:cNvGrpSpPr/>
          <p:nvPr/>
        </p:nvGrpSpPr>
        <p:grpSpPr>
          <a:xfrm>
            <a:off x="323637" y="2046632"/>
            <a:ext cx="7871762" cy="707886"/>
            <a:chOff x="323638" y="2611722"/>
            <a:chExt cx="7871762" cy="707886"/>
          </a:xfrm>
        </p:grpSpPr>
        <p:sp>
          <p:nvSpPr>
            <p:cNvPr id="17" name="Rectangle 16"/>
            <p:cNvSpPr/>
            <p:nvPr/>
          </p:nvSpPr>
          <p:spPr>
            <a:xfrm>
              <a:off x="851723" y="2611722"/>
              <a:ext cx="7343677" cy="707886"/>
            </a:xfrm>
            <a:prstGeom prst="rect">
              <a:avLst/>
            </a:prstGeom>
            <a:solidFill>
              <a:schemeClr val="accent1"/>
            </a:solidFill>
          </p:spPr>
          <p:txBody>
            <a:bodyPr wrap="square">
              <a:spAutoFit/>
            </a:bodyPr>
            <a:lstStyle/>
            <a:p>
              <a:r>
                <a:rPr lang="en-US" altLang="en-US" sz="2000" dirty="0">
                  <a:solidFill>
                    <a:schemeClr val="bg1"/>
                  </a:solidFill>
                </a:rPr>
                <a:t>Potential for retirement income </a:t>
              </a:r>
              <a:r>
                <a:rPr lang="en-US" altLang="en-US" sz="2000" dirty="0" smtClean="0">
                  <a:solidFill>
                    <a:schemeClr val="bg1"/>
                  </a:solidFill>
                </a:rPr>
                <a:t>through tax free loans </a:t>
              </a:r>
              <a:endParaRPr lang="en-US" altLang="en-US" sz="2000" dirty="0">
                <a:solidFill>
                  <a:schemeClr val="bg1"/>
                </a:solidFill>
              </a:endParaRPr>
            </a:p>
            <a:p>
              <a:r>
                <a:rPr lang="en-US" altLang="en-US" sz="2000" dirty="0" smtClean="0">
                  <a:solidFill>
                    <a:schemeClr val="bg1"/>
                  </a:solidFill>
                </a:rPr>
                <a:t>and withdrawals</a:t>
              </a:r>
              <a:r>
                <a:rPr lang="en-US" altLang="en-US" sz="900" dirty="0" smtClean="0">
                  <a:solidFill>
                    <a:schemeClr val="bg1"/>
                  </a:solidFill>
                </a:rPr>
                <a:t>2</a:t>
              </a:r>
              <a:endParaRPr lang="en-US" altLang="en-US" sz="900" dirty="0">
                <a:solidFill>
                  <a:schemeClr val="bg1"/>
                </a:solidFill>
              </a:endParaRPr>
            </a:p>
          </p:txBody>
        </p:sp>
        <p:sp>
          <p:nvSpPr>
            <p:cNvPr id="18" name="Rectangle 17"/>
            <p:cNvSpPr/>
            <p:nvPr/>
          </p:nvSpPr>
          <p:spPr>
            <a:xfrm>
              <a:off x="323638" y="2611723"/>
              <a:ext cx="442741" cy="4943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2</a:t>
              </a:r>
              <a:endParaRPr lang="en-US" sz="2000" b="1" dirty="0"/>
            </a:p>
          </p:txBody>
        </p:sp>
      </p:grpSp>
      <p:grpSp>
        <p:nvGrpSpPr>
          <p:cNvPr id="27" name="Group 26"/>
          <p:cNvGrpSpPr/>
          <p:nvPr/>
        </p:nvGrpSpPr>
        <p:grpSpPr>
          <a:xfrm>
            <a:off x="323637" y="2847684"/>
            <a:ext cx="7871762" cy="1015664"/>
            <a:chOff x="323638" y="3670598"/>
            <a:chExt cx="7766220" cy="1015664"/>
          </a:xfrm>
        </p:grpSpPr>
        <p:sp>
          <p:nvSpPr>
            <p:cNvPr id="20" name="Rectangle 19"/>
            <p:cNvSpPr/>
            <p:nvPr/>
          </p:nvSpPr>
          <p:spPr>
            <a:xfrm>
              <a:off x="851723" y="3670599"/>
              <a:ext cx="7238135" cy="1015663"/>
            </a:xfrm>
            <a:prstGeom prst="rect">
              <a:avLst/>
            </a:prstGeom>
            <a:solidFill>
              <a:schemeClr val="accent1"/>
            </a:solidFill>
          </p:spPr>
          <p:txBody>
            <a:bodyPr wrap="none">
              <a:spAutoFit/>
            </a:bodyPr>
            <a:lstStyle/>
            <a:p>
              <a:r>
                <a:rPr lang="en-US" altLang="en-US" sz="2000" dirty="0" smtClean="0">
                  <a:solidFill>
                    <a:schemeClr val="bg1"/>
                  </a:solidFill>
                </a:rPr>
                <a:t>Optional Accelerated benefits riders available that allow you to</a:t>
              </a:r>
            </a:p>
            <a:p>
              <a:r>
                <a:rPr lang="en-US" altLang="en-US" sz="2000" dirty="0" smtClean="0">
                  <a:solidFill>
                    <a:schemeClr val="bg1"/>
                  </a:solidFill>
                </a:rPr>
                <a:t>Access the death benefit  in the event of a qualifying terminal, </a:t>
              </a:r>
            </a:p>
            <a:p>
              <a:r>
                <a:rPr lang="en-US" altLang="en-US" sz="2000" dirty="0" smtClean="0">
                  <a:solidFill>
                    <a:schemeClr val="bg1"/>
                  </a:solidFill>
                </a:rPr>
                <a:t>chronic, critical illness or critical injury</a:t>
              </a:r>
              <a:r>
                <a:rPr lang="en-US" altLang="en-US" sz="900" dirty="0" smtClean="0">
                  <a:solidFill>
                    <a:schemeClr val="bg1"/>
                  </a:solidFill>
                </a:rPr>
                <a:t>3</a:t>
              </a:r>
              <a:endParaRPr lang="en-US" altLang="en-US" sz="900" dirty="0">
                <a:solidFill>
                  <a:schemeClr val="bg1"/>
                </a:solidFill>
              </a:endParaRPr>
            </a:p>
          </p:txBody>
        </p:sp>
        <p:sp>
          <p:nvSpPr>
            <p:cNvPr id="21" name="Rectangle 20"/>
            <p:cNvSpPr/>
            <p:nvPr/>
          </p:nvSpPr>
          <p:spPr>
            <a:xfrm>
              <a:off x="323638" y="3670598"/>
              <a:ext cx="442741" cy="495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3</a:t>
              </a:r>
              <a:endParaRPr lang="en-US" sz="2000" b="1" dirty="0"/>
            </a:p>
          </p:txBody>
        </p:sp>
      </p:grpSp>
      <p:sp>
        <p:nvSpPr>
          <p:cNvPr id="30" name="TextBox 29"/>
          <p:cNvSpPr txBox="1"/>
          <p:nvPr/>
        </p:nvSpPr>
        <p:spPr>
          <a:xfrm>
            <a:off x="0" y="5226784"/>
            <a:ext cx="9144000" cy="1631216"/>
          </a:xfrm>
          <a:prstGeom prst="rect">
            <a:avLst/>
          </a:prstGeom>
          <a:solidFill>
            <a:schemeClr val="bg1"/>
          </a:solidFill>
        </p:spPr>
        <p:txBody>
          <a:bodyPr wrap="square" rtlCol="0">
            <a:spAutoFit/>
          </a:bodyPr>
          <a:lstStyle/>
          <a:p>
            <a:pPr marL="228600" indent="-228600">
              <a:buAutoNum type="arabicPeriod"/>
            </a:pPr>
            <a:r>
              <a:rPr lang="en-US" altLang="en-US" sz="1000" dirty="0" smtClean="0"/>
              <a:t>IRC Section 101(a)(1).  There are some exceptions to this rule.  Please consult a qualified tax professional for advice concerning your individual situation.</a:t>
            </a:r>
          </a:p>
          <a:p>
            <a:pPr marL="228600" indent="-228600">
              <a:buAutoNum type="arabicPeriod"/>
            </a:pPr>
            <a:r>
              <a:rPr lang="en-US" altLang="en-US" sz="1000" dirty="0" smtClean="0"/>
              <a:t>Policy </a:t>
            </a:r>
            <a:r>
              <a:rPr lang="en-US" altLang="en-US" sz="1000" dirty="0"/>
              <a:t>loans and withdrawals reduce the policy’s cash value and death benefit and may result in taxable event. </a:t>
            </a:r>
            <a:r>
              <a:rPr lang="en-US" altLang="en-US" sz="1000" dirty="0" smtClean="0"/>
              <a:t> Withdrawals up to the basis paid into the contract and loans thereafter will not create an immediate taxable event, but substantial tax ramifications could result upon contract lapse or surrender.  Surrender </a:t>
            </a:r>
            <a:r>
              <a:rPr lang="en-US" altLang="en-US" sz="1000" dirty="0"/>
              <a:t>changes may reduce the policy’s cash value in early years</a:t>
            </a:r>
            <a:r>
              <a:rPr lang="en-US" altLang="en-US" sz="1000" dirty="0" smtClean="0"/>
              <a:t>.</a:t>
            </a:r>
          </a:p>
          <a:p>
            <a:pPr marL="228600" indent="-228600">
              <a:buAutoNum type="arabicPeriod"/>
            </a:pPr>
            <a:r>
              <a:rPr lang="en-US" altLang="en-US" sz="1000" dirty="0" smtClean="0"/>
              <a:t>Payment of Accelerated Benefits will reduce the Cash Value and Death Benefit otherwise payable under the policy.  Receipt of Accelerated Benefits may be a taxable event and may affect your eligibility for public assistance programs.  Please consult your personal tax advisor to determine the tax status of any benefits paid under this rider and with social service agencies concerning how receipt of such a payment will affect you.  Riders are supplemental benefits that can be added to a life insurance policy and are not suitable unless you also have a need for life insurance.  Riders are optional, may require additional premium and may not be available in all states or on all products.  This is not a solicitation of any specific insurance policy.</a:t>
            </a:r>
            <a:endParaRPr lang="en-US" altLang="en-US" sz="1000" dirty="0"/>
          </a:p>
          <a:p>
            <a:endParaRPr lang="en-US" sz="1000" dirty="0"/>
          </a:p>
        </p:txBody>
      </p:sp>
    </p:spTree>
    <p:extLst>
      <p:ext uri="{BB962C8B-B14F-4D97-AF65-F5344CB8AC3E}">
        <p14:creationId xmlns:p14="http://schemas.microsoft.com/office/powerpoint/2010/main" val="492831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8"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par>
                                <p:cTn id="11" presetID="22" presetClass="entr" presetSubtype="8"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par>
                                <p:cTn id="14" presetID="22" presetClass="entr" presetSubtype="8"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par>
                                <p:cTn id="17" presetID="22" presetClass="entr" presetSubtype="8"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25714" y="2910998"/>
            <a:ext cx="8039411" cy="1670044"/>
          </a:xfrm>
        </p:spPr>
        <p:txBody>
          <a:bodyPr>
            <a:normAutofit/>
          </a:bodyPr>
          <a:lstStyle/>
          <a:p>
            <a:r>
              <a:rPr lang="en-US" dirty="0" smtClean="0"/>
              <a:t>Which is the Right Choice?</a:t>
            </a:r>
            <a:endParaRPr lang="en-US" dirty="0"/>
          </a:p>
        </p:txBody>
      </p:sp>
      <p:sp>
        <p:nvSpPr>
          <p:cNvPr id="3" name="Slide Number Placeholder 2"/>
          <p:cNvSpPr>
            <a:spLocks noGrp="1"/>
          </p:cNvSpPr>
          <p:nvPr>
            <p:ph type="sldNum" sz="quarter" idx="4294967295"/>
          </p:nvPr>
        </p:nvSpPr>
        <p:spPr>
          <a:xfrm>
            <a:off x="0" y="6329363"/>
            <a:ext cx="515938" cy="365125"/>
          </a:xfrm>
        </p:spPr>
        <p:txBody>
          <a:bodyPr/>
          <a:lstStyle/>
          <a:p>
            <a:fld id="{9F495958-F516-439A-814A-D2DC1CC7FCCF}" type="slidenum">
              <a:rPr lang="en-US" smtClean="0"/>
              <a:t>20</a:t>
            </a:fld>
            <a:endParaRPr lang="en-US" dirty="0"/>
          </a:p>
        </p:txBody>
      </p:sp>
    </p:spTree>
    <p:extLst>
      <p:ext uri="{BB962C8B-B14F-4D97-AF65-F5344CB8AC3E}">
        <p14:creationId xmlns:p14="http://schemas.microsoft.com/office/powerpoint/2010/main" val="1537928526"/>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the Owner Executive</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t>21</a:t>
            </a:fld>
            <a:endParaRPr lang="en-US" dirty="0"/>
          </a:p>
        </p:txBody>
      </p:sp>
      <p:grpSp>
        <p:nvGrpSpPr>
          <p:cNvPr id="7" name="Group 6"/>
          <p:cNvGrpSpPr/>
          <p:nvPr/>
        </p:nvGrpSpPr>
        <p:grpSpPr>
          <a:xfrm>
            <a:off x="323638" y="1738022"/>
            <a:ext cx="7874968" cy="430887"/>
            <a:chOff x="768620" y="2099907"/>
            <a:chExt cx="7874968" cy="567454"/>
          </a:xfrm>
        </p:grpSpPr>
        <p:sp>
          <p:nvSpPr>
            <p:cNvPr id="8" name="Rectangle 7"/>
            <p:cNvSpPr/>
            <p:nvPr/>
          </p:nvSpPr>
          <p:spPr>
            <a:xfrm>
              <a:off x="1296705" y="2099907"/>
              <a:ext cx="7346883" cy="567454"/>
            </a:xfrm>
            <a:prstGeom prst="rect">
              <a:avLst/>
            </a:prstGeom>
            <a:solidFill>
              <a:schemeClr val="accent1"/>
            </a:solidFill>
          </p:spPr>
          <p:txBody>
            <a:bodyPr wrap="none">
              <a:spAutoFit/>
            </a:bodyPr>
            <a:lstStyle/>
            <a:p>
              <a:r>
                <a:rPr lang="en-US" altLang="en-US" sz="2200" dirty="0" smtClean="0">
                  <a:solidFill>
                    <a:schemeClr val="bg1"/>
                  </a:solidFill>
                </a:rPr>
                <a:t>Where corporate tax rate is higher than personal tax rate.</a:t>
              </a:r>
              <a:endParaRPr lang="en-US" altLang="en-US" sz="2200" dirty="0">
                <a:solidFill>
                  <a:schemeClr val="bg1"/>
                </a:solidFill>
              </a:endParaRPr>
            </a:p>
          </p:txBody>
        </p:sp>
        <p:sp>
          <p:nvSpPr>
            <p:cNvPr id="9" name="Rectangle 8"/>
            <p:cNvSpPr/>
            <p:nvPr/>
          </p:nvSpPr>
          <p:spPr>
            <a:xfrm>
              <a:off x="768620" y="2099907"/>
              <a:ext cx="442741" cy="430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1</a:t>
              </a:r>
              <a:endParaRPr lang="en-US" sz="2200" b="1" dirty="0"/>
            </a:p>
          </p:txBody>
        </p:sp>
      </p:grpSp>
      <p:grpSp>
        <p:nvGrpSpPr>
          <p:cNvPr id="10" name="Group 9"/>
          <p:cNvGrpSpPr/>
          <p:nvPr/>
        </p:nvGrpSpPr>
        <p:grpSpPr>
          <a:xfrm>
            <a:off x="323638" y="2677912"/>
            <a:ext cx="8206790" cy="461665"/>
            <a:chOff x="768620" y="2748115"/>
            <a:chExt cx="8206790" cy="461665"/>
          </a:xfrm>
        </p:grpSpPr>
        <p:sp>
          <p:nvSpPr>
            <p:cNvPr id="11" name="Rectangle 10"/>
            <p:cNvSpPr/>
            <p:nvPr/>
          </p:nvSpPr>
          <p:spPr>
            <a:xfrm>
              <a:off x="1296705" y="2748115"/>
              <a:ext cx="7678705" cy="461665"/>
            </a:xfrm>
            <a:prstGeom prst="rect">
              <a:avLst/>
            </a:prstGeom>
            <a:solidFill>
              <a:schemeClr val="accent1"/>
            </a:solidFill>
          </p:spPr>
          <p:txBody>
            <a:bodyPr wrap="none">
              <a:spAutoFit/>
            </a:bodyPr>
            <a:lstStyle/>
            <a:p>
              <a:r>
                <a:rPr lang="en-US" sz="2200" dirty="0" smtClean="0">
                  <a:solidFill>
                    <a:schemeClr val="bg1"/>
                  </a:solidFill>
                </a:rPr>
                <a:t>Where business owner desires to use business check book</a:t>
              </a:r>
              <a:r>
                <a:rPr lang="en-US" sz="2400" dirty="0" smtClean="0">
                  <a:solidFill>
                    <a:schemeClr val="bg1"/>
                  </a:solidFill>
                </a:rPr>
                <a:t>.</a:t>
              </a:r>
              <a:endParaRPr lang="en-US" sz="2400" dirty="0">
                <a:solidFill>
                  <a:schemeClr val="bg1"/>
                </a:solidFill>
              </a:endParaRPr>
            </a:p>
          </p:txBody>
        </p:sp>
        <p:sp>
          <p:nvSpPr>
            <p:cNvPr id="12" name="Rectangle 11"/>
            <p:cNvSpPr/>
            <p:nvPr/>
          </p:nvSpPr>
          <p:spPr>
            <a:xfrm>
              <a:off x="768620" y="2748115"/>
              <a:ext cx="442741" cy="430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bg1"/>
                  </a:solidFill>
                </a:rPr>
                <a:t>2</a:t>
              </a:r>
              <a:endParaRPr lang="en-US" sz="2200" b="1" dirty="0">
                <a:solidFill>
                  <a:schemeClr val="bg1"/>
                </a:solidFill>
              </a:endParaRPr>
            </a:p>
          </p:txBody>
        </p:sp>
      </p:grpSp>
    </p:spTree>
    <p:extLst>
      <p:ext uri="{BB962C8B-B14F-4D97-AF65-F5344CB8AC3E}">
        <p14:creationId xmlns:p14="http://schemas.microsoft.com/office/powerpoint/2010/main" val="6662644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3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4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the Non Owner Executive</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t>22</a:t>
            </a:fld>
            <a:endParaRPr lang="en-US" dirty="0"/>
          </a:p>
        </p:txBody>
      </p:sp>
      <p:grpSp>
        <p:nvGrpSpPr>
          <p:cNvPr id="5" name="Group 4"/>
          <p:cNvGrpSpPr/>
          <p:nvPr/>
        </p:nvGrpSpPr>
        <p:grpSpPr>
          <a:xfrm>
            <a:off x="323638" y="1738022"/>
            <a:ext cx="7223892" cy="430887"/>
            <a:chOff x="768620" y="2099907"/>
            <a:chExt cx="7223892" cy="567454"/>
          </a:xfrm>
        </p:grpSpPr>
        <p:sp>
          <p:nvSpPr>
            <p:cNvPr id="6" name="Rectangle 5"/>
            <p:cNvSpPr/>
            <p:nvPr/>
          </p:nvSpPr>
          <p:spPr>
            <a:xfrm>
              <a:off x="1296705" y="2099907"/>
              <a:ext cx="6695807" cy="567454"/>
            </a:xfrm>
            <a:prstGeom prst="rect">
              <a:avLst/>
            </a:prstGeom>
            <a:solidFill>
              <a:schemeClr val="accent1"/>
            </a:solidFill>
          </p:spPr>
          <p:txBody>
            <a:bodyPr wrap="none">
              <a:spAutoFit/>
            </a:bodyPr>
            <a:lstStyle/>
            <a:p>
              <a:r>
                <a:rPr lang="en-US" altLang="en-US" sz="2200" dirty="0" smtClean="0">
                  <a:solidFill>
                    <a:schemeClr val="bg1"/>
                  </a:solidFill>
                </a:rPr>
                <a:t>Single – where no strong golden handcuff is needed</a:t>
              </a:r>
              <a:endParaRPr lang="en-US" altLang="en-US" sz="2200" dirty="0">
                <a:solidFill>
                  <a:schemeClr val="bg1"/>
                </a:solidFill>
              </a:endParaRPr>
            </a:p>
          </p:txBody>
        </p:sp>
        <p:sp>
          <p:nvSpPr>
            <p:cNvPr id="7" name="Rectangle 6"/>
            <p:cNvSpPr/>
            <p:nvPr/>
          </p:nvSpPr>
          <p:spPr>
            <a:xfrm>
              <a:off x="768620" y="2099907"/>
              <a:ext cx="442741" cy="430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1</a:t>
              </a:r>
              <a:endParaRPr lang="en-US" sz="2200" b="1" dirty="0"/>
            </a:p>
          </p:txBody>
        </p:sp>
      </p:grpSp>
      <p:grpSp>
        <p:nvGrpSpPr>
          <p:cNvPr id="8" name="Group 7"/>
          <p:cNvGrpSpPr/>
          <p:nvPr/>
        </p:nvGrpSpPr>
        <p:grpSpPr>
          <a:xfrm>
            <a:off x="323638" y="4988580"/>
            <a:ext cx="8244300" cy="830997"/>
            <a:chOff x="768620" y="2748115"/>
            <a:chExt cx="8244300" cy="830997"/>
          </a:xfrm>
        </p:grpSpPr>
        <p:sp>
          <p:nvSpPr>
            <p:cNvPr id="9" name="Rectangle 8"/>
            <p:cNvSpPr/>
            <p:nvPr/>
          </p:nvSpPr>
          <p:spPr>
            <a:xfrm>
              <a:off x="1296705" y="2748115"/>
              <a:ext cx="7716215" cy="830997"/>
            </a:xfrm>
            <a:prstGeom prst="rect">
              <a:avLst/>
            </a:prstGeom>
            <a:solidFill>
              <a:schemeClr val="accent1"/>
            </a:solidFill>
          </p:spPr>
          <p:txBody>
            <a:bodyPr wrap="none">
              <a:spAutoFit/>
            </a:bodyPr>
            <a:lstStyle/>
            <a:p>
              <a:r>
                <a:rPr lang="en-US" sz="2400" dirty="0">
                  <a:solidFill>
                    <a:schemeClr val="bg1"/>
                  </a:solidFill>
                </a:rPr>
                <a:t>Key </a:t>
              </a:r>
              <a:r>
                <a:rPr lang="en-US" sz="2400" dirty="0" smtClean="0">
                  <a:solidFill>
                    <a:schemeClr val="bg1"/>
                  </a:solidFill>
                </a:rPr>
                <a:t>Advantage </a:t>
              </a:r>
              <a:r>
                <a:rPr lang="en-US" sz="2400" dirty="0">
                  <a:solidFill>
                    <a:schemeClr val="bg1"/>
                  </a:solidFill>
                </a:rPr>
                <a:t>With Deferred Bonus – looking for long </a:t>
              </a:r>
              <a:endParaRPr lang="en-US" sz="2400" dirty="0" smtClean="0">
                <a:solidFill>
                  <a:schemeClr val="bg1"/>
                </a:solidFill>
              </a:endParaRPr>
            </a:p>
            <a:p>
              <a:r>
                <a:rPr lang="en-US" sz="2400" dirty="0" smtClean="0">
                  <a:solidFill>
                    <a:schemeClr val="bg1"/>
                  </a:solidFill>
                </a:rPr>
                <a:t>term commitment</a:t>
              </a:r>
              <a:endParaRPr lang="en-US" sz="2400" dirty="0">
                <a:solidFill>
                  <a:schemeClr val="bg1"/>
                </a:solidFill>
              </a:endParaRPr>
            </a:p>
          </p:txBody>
        </p:sp>
        <p:sp>
          <p:nvSpPr>
            <p:cNvPr id="10" name="Rectangle 9"/>
            <p:cNvSpPr/>
            <p:nvPr/>
          </p:nvSpPr>
          <p:spPr>
            <a:xfrm>
              <a:off x="768620" y="2748115"/>
              <a:ext cx="442741" cy="430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bg1"/>
                  </a:solidFill>
                </a:rPr>
                <a:t>4</a:t>
              </a:r>
              <a:endParaRPr lang="en-US" sz="2200" b="1" dirty="0">
                <a:solidFill>
                  <a:schemeClr val="bg1"/>
                </a:solidFill>
              </a:endParaRPr>
            </a:p>
          </p:txBody>
        </p:sp>
      </p:grpSp>
      <p:grpSp>
        <p:nvGrpSpPr>
          <p:cNvPr id="14" name="Group 13"/>
          <p:cNvGrpSpPr/>
          <p:nvPr/>
        </p:nvGrpSpPr>
        <p:grpSpPr>
          <a:xfrm>
            <a:off x="323638" y="2677912"/>
            <a:ext cx="5730150" cy="461665"/>
            <a:chOff x="768620" y="2748115"/>
            <a:chExt cx="5730150" cy="461665"/>
          </a:xfrm>
        </p:grpSpPr>
        <p:sp>
          <p:nvSpPr>
            <p:cNvPr id="15" name="Rectangle 14"/>
            <p:cNvSpPr/>
            <p:nvPr/>
          </p:nvSpPr>
          <p:spPr>
            <a:xfrm>
              <a:off x="1296705" y="2748115"/>
              <a:ext cx="5202065" cy="461665"/>
            </a:xfrm>
            <a:prstGeom prst="rect">
              <a:avLst/>
            </a:prstGeom>
            <a:solidFill>
              <a:schemeClr val="accent1"/>
            </a:solidFill>
          </p:spPr>
          <p:txBody>
            <a:bodyPr wrap="none">
              <a:spAutoFit/>
            </a:bodyPr>
            <a:lstStyle/>
            <a:p>
              <a:r>
                <a:rPr lang="en-US" sz="2400" dirty="0">
                  <a:solidFill>
                    <a:schemeClr val="bg1"/>
                  </a:solidFill>
                </a:rPr>
                <a:t>Double – for a very valued employee</a:t>
              </a:r>
            </a:p>
          </p:txBody>
        </p:sp>
        <p:sp>
          <p:nvSpPr>
            <p:cNvPr id="16" name="Rectangle 15"/>
            <p:cNvSpPr/>
            <p:nvPr/>
          </p:nvSpPr>
          <p:spPr>
            <a:xfrm>
              <a:off x="768620" y="2748115"/>
              <a:ext cx="442741" cy="430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bg1"/>
                  </a:solidFill>
                </a:rPr>
                <a:t>2</a:t>
              </a:r>
              <a:endParaRPr lang="en-US" sz="2200" b="1" dirty="0">
                <a:solidFill>
                  <a:schemeClr val="bg1"/>
                </a:solidFill>
              </a:endParaRPr>
            </a:p>
          </p:txBody>
        </p:sp>
      </p:grpSp>
      <p:grpSp>
        <p:nvGrpSpPr>
          <p:cNvPr id="17" name="Group 16"/>
          <p:cNvGrpSpPr/>
          <p:nvPr/>
        </p:nvGrpSpPr>
        <p:grpSpPr>
          <a:xfrm>
            <a:off x="323638" y="3648580"/>
            <a:ext cx="8214761" cy="830997"/>
            <a:chOff x="768620" y="3396323"/>
            <a:chExt cx="8404248" cy="830997"/>
          </a:xfrm>
        </p:grpSpPr>
        <p:sp>
          <p:nvSpPr>
            <p:cNvPr id="18" name="Rectangle 17"/>
            <p:cNvSpPr/>
            <p:nvPr/>
          </p:nvSpPr>
          <p:spPr>
            <a:xfrm>
              <a:off x="1296705" y="3396323"/>
              <a:ext cx="7876163" cy="830997"/>
            </a:xfrm>
            <a:prstGeom prst="rect">
              <a:avLst/>
            </a:prstGeom>
            <a:solidFill>
              <a:schemeClr val="accent1"/>
            </a:solidFill>
          </p:spPr>
          <p:txBody>
            <a:bodyPr wrap="none">
              <a:spAutoFit/>
            </a:bodyPr>
            <a:lstStyle/>
            <a:p>
              <a:r>
                <a:rPr lang="en-US" sz="2400" dirty="0">
                  <a:solidFill>
                    <a:schemeClr val="bg1"/>
                  </a:solidFill>
                </a:rPr>
                <a:t>Key Advantage - where single bonus is used and </a:t>
              </a:r>
              <a:r>
                <a:rPr lang="en-US" sz="2400" dirty="0" smtClean="0">
                  <a:solidFill>
                    <a:schemeClr val="bg1"/>
                  </a:solidFill>
                </a:rPr>
                <a:t>key</a:t>
              </a:r>
            </a:p>
            <a:p>
              <a:r>
                <a:rPr lang="en-US" sz="2400" dirty="0" smtClean="0">
                  <a:solidFill>
                    <a:schemeClr val="bg1"/>
                  </a:solidFill>
                </a:rPr>
                <a:t> </a:t>
              </a:r>
              <a:r>
                <a:rPr lang="en-US" sz="2400" dirty="0">
                  <a:solidFill>
                    <a:schemeClr val="bg1"/>
                  </a:solidFill>
                </a:rPr>
                <a:t>executive is a decision maker</a:t>
              </a:r>
            </a:p>
          </p:txBody>
        </p:sp>
        <p:sp>
          <p:nvSpPr>
            <p:cNvPr id="19" name="Rectangle 18"/>
            <p:cNvSpPr/>
            <p:nvPr/>
          </p:nvSpPr>
          <p:spPr>
            <a:xfrm>
              <a:off x="768620" y="3396323"/>
              <a:ext cx="442741" cy="430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bg1"/>
                  </a:solidFill>
                </a:rPr>
                <a:t>3</a:t>
              </a:r>
              <a:endParaRPr lang="en-US" sz="2200" b="1" dirty="0">
                <a:solidFill>
                  <a:schemeClr val="bg1"/>
                </a:solidFill>
              </a:endParaRPr>
            </a:p>
          </p:txBody>
        </p:sp>
      </p:grpSp>
    </p:spTree>
    <p:extLst>
      <p:ext uri="{BB962C8B-B14F-4D97-AF65-F5344CB8AC3E}">
        <p14:creationId xmlns:p14="http://schemas.microsoft.com/office/powerpoint/2010/main" val="247710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3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4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4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5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needed</a:t>
            </a:r>
            <a:endParaRPr lang="en-US" dirty="0"/>
          </a:p>
        </p:txBody>
      </p:sp>
      <p:sp>
        <p:nvSpPr>
          <p:cNvPr id="4" name="Slide Number Placeholder 3"/>
          <p:cNvSpPr>
            <a:spLocks noGrp="1"/>
          </p:cNvSpPr>
          <p:nvPr>
            <p:ph type="sldNum" sz="quarter" idx="12"/>
          </p:nvPr>
        </p:nvSpPr>
        <p:spPr/>
        <p:txBody>
          <a:bodyPr/>
          <a:lstStyle/>
          <a:p>
            <a:fld id="{9F495958-F516-439A-814A-D2DC1CC7FCCF}" type="slidenum">
              <a:rPr lang="en-US" smtClean="0"/>
              <a:t>23</a:t>
            </a:fld>
            <a:endParaRPr lang="en-US" dirty="0"/>
          </a:p>
        </p:txBody>
      </p:sp>
      <p:grpSp>
        <p:nvGrpSpPr>
          <p:cNvPr id="5" name="Group 4"/>
          <p:cNvGrpSpPr/>
          <p:nvPr/>
        </p:nvGrpSpPr>
        <p:grpSpPr>
          <a:xfrm>
            <a:off x="445376" y="1678370"/>
            <a:ext cx="7506470" cy="430887"/>
            <a:chOff x="768620" y="2099907"/>
            <a:chExt cx="7506470" cy="430887"/>
          </a:xfrm>
        </p:grpSpPr>
        <p:sp>
          <p:nvSpPr>
            <p:cNvPr id="6" name="Rectangle 5"/>
            <p:cNvSpPr/>
            <p:nvPr/>
          </p:nvSpPr>
          <p:spPr>
            <a:xfrm>
              <a:off x="1296705" y="2099907"/>
              <a:ext cx="6978385" cy="430887"/>
            </a:xfrm>
            <a:prstGeom prst="rect">
              <a:avLst/>
            </a:prstGeom>
            <a:solidFill>
              <a:schemeClr val="accent1"/>
            </a:solidFill>
          </p:spPr>
          <p:txBody>
            <a:bodyPr wrap="none">
              <a:spAutoFit/>
            </a:bodyPr>
            <a:lstStyle/>
            <a:p>
              <a:r>
                <a:rPr lang="en-US" altLang="en-US" sz="2200" dirty="0" smtClean="0">
                  <a:solidFill>
                    <a:schemeClr val="bg1"/>
                  </a:solidFill>
                </a:rPr>
                <a:t>Type of business entity – C Corporation or Pass Thru?</a:t>
              </a:r>
              <a:endParaRPr lang="en-US" altLang="en-US" sz="2200" dirty="0">
                <a:solidFill>
                  <a:schemeClr val="bg1"/>
                </a:solidFill>
              </a:endParaRPr>
            </a:p>
          </p:txBody>
        </p:sp>
        <p:sp>
          <p:nvSpPr>
            <p:cNvPr id="7" name="Rectangle 6"/>
            <p:cNvSpPr/>
            <p:nvPr/>
          </p:nvSpPr>
          <p:spPr>
            <a:xfrm>
              <a:off x="768620" y="2099907"/>
              <a:ext cx="442741" cy="430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1</a:t>
              </a:r>
              <a:endParaRPr lang="en-US" sz="2200" b="1" dirty="0"/>
            </a:p>
          </p:txBody>
        </p:sp>
      </p:grpSp>
      <p:grpSp>
        <p:nvGrpSpPr>
          <p:cNvPr id="8" name="Group 7"/>
          <p:cNvGrpSpPr/>
          <p:nvPr/>
        </p:nvGrpSpPr>
        <p:grpSpPr>
          <a:xfrm>
            <a:off x="445376" y="2330236"/>
            <a:ext cx="4338744" cy="430887"/>
            <a:chOff x="768620" y="2748115"/>
            <a:chExt cx="4338744" cy="430887"/>
          </a:xfrm>
        </p:grpSpPr>
        <p:sp>
          <p:nvSpPr>
            <p:cNvPr id="9" name="Rectangle 8"/>
            <p:cNvSpPr/>
            <p:nvPr/>
          </p:nvSpPr>
          <p:spPr>
            <a:xfrm>
              <a:off x="1296705" y="2748115"/>
              <a:ext cx="3810659" cy="430887"/>
            </a:xfrm>
            <a:prstGeom prst="rect">
              <a:avLst/>
            </a:prstGeom>
            <a:solidFill>
              <a:schemeClr val="accent1"/>
            </a:solidFill>
          </p:spPr>
          <p:txBody>
            <a:bodyPr wrap="none">
              <a:spAutoFit/>
            </a:bodyPr>
            <a:lstStyle/>
            <a:p>
              <a:r>
                <a:rPr lang="en-US" altLang="en-US" sz="2200" dirty="0" smtClean="0">
                  <a:solidFill>
                    <a:schemeClr val="bg1"/>
                  </a:solidFill>
                </a:rPr>
                <a:t>Who is receiving the benefit?</a:t>
              </a:r>
            </a:p>
          </p:txBody>
        </p:sp>
        <p:sp>
          <p:nvSpPr>
            <p:cNvPr id="10" name="Rectangle 9"/>
            <p:cNvSpPr/>
            <p:nvPr/>
          </p:nvSpPr>
          <p:spPr>
            <a:xfrm>
              <a:off x="768620" y="2748115"/>
              <a:ext cx="442741" cy="430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2</a:t>
              </a:r>
              <a:endParaRPr lang="en-US" sz="2200" b="1" dirty="0"/>
            </a:p>
          </p:txBody>
        </p:sp>
      </p:grpSp>
      <p:grpSp>
        <p:nvGrpSpPr>
          <p:cNvPr id="11" name="Group 10"/>
          <p:cNvGrpSpPr/>
          <p:nvPr/>
        </p:nvGrpSpPr>
        <p:grpSpPr>
          <a:xfrm>
            <a:off x="445376" y="2982102"/>
            <a:ext cx="6818590" cy="430887"/>
            <a:chOff x="768620" y="3396323"/>
            <a:chExt cx="6818590" cy="430887"/>
          </a:xfrm>
        </p:grpSpPr>
        <p:sp>
          <p:nvSpPr>
            <p:cNvPr id="12" name="Rectangle 11"/>
            <p:cNvSpPr/>
            <p:nvPr/>
          </p:nvSpPr>
          <p:spPr>
            <a:xfrm>
              <a:off x="1296705" y="3396323"/>
              <a:ext cx="6290505" cy="430887"/>
            </a:xfrm>
            <a:prstGeom prst="rect">
              <a:avLst/>
            </a:prstGeom>
            <a:solidFill>
              <a:schemeClr val="accent1"/>
            </a:solidFill>
          </p:spPr>
          <p:txBody>
            <a:bodyPr wrap="none">
              <a:spAutoFit/>
            </a:bodyPr>
            <a:lstStyle/>
            <a:p>
              <a:r>
                <a:rPr lang="en-US" altLang="en-US" sz="2200" dirty="0" smtClean="0">
                  <a:solidFill>
                    <a:schemeClr val="bg1"/>
                  </a:solidFill>
                </a:rPr>
                <a:t>Business tax bracket and Participant tax bracket.</a:t>
              </a:r>
              <a:endParaRPr lang="en-US" altLang="en-US" sz="2200" dirty="0">
                <a:solidFill>
                  <a:schemeClr val="bg1"/>
                </a:solidFill>
              </a:endParaRPr>
            </a:p>
          </p:txBody>
        </p:sp>
        <p:sp>
          <p:nvSpPr>
            <p:cNvPr id="13" name="Rectangle 12"/>
            <p:cNvSpPr/>
            <p:nvPr/>
          </p:nvSpPr>
          <p:spPr>
            <a:xfrm>
              <a:off x="768620" y="3396323"/>
              <a:ext cx="442741" cy="430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3</a:t>
              </a:r>
              <a:endParaRPr lang="en-US" sz="2200" b="1" dirty="0"/>
            </a:p>
          </p:txBody>
        </p:sp>
      </p:grpSp>
      <p:grpSp>
        <p:nvGrpSpPr>
          <p:cNvPr id="14" name="Group 13"/>
          <p:cNvGrpSpPr/>
          <p:nvPr/>
        </p:nvGrpSpPr>
        <p:grpSpPr>
          <a:xfrm>
            <a:off x="445376" y="3633968"/>
            <a:ext cx="6005867" cy="430887"/>
            <a:chOff x="768620" y="3396323"/>
            <a:chExt cx="6005867" cy="430887"/>
          </a:xfrm>
        </p:grpSpPr>
        <p:sp>
          <p:nvSpPr>
            <p:cNvPr id="15" name="Rectangle 14"/>
            <p:cNvSpPr/>
            <p:nvPr/>
          </p:nvSpPr>
          <p:spPr>
            <a:xfrm>
              <a:off x="1296705" y="3396323"/>
              <a:ext cx="5477782" cy="430887"/>
            </a:xfrm>
            <a:prstGeom prst="rect">
              <a:avLst/>
            </a:prstGeom>
            <a:solidFill>
              <a:schemeClr val="accent1"/>
            </a:solidFill>
          </p:spPr>
          <p:txBody>
            <a:bodyPr wrap="none">
              <a:spAutoFit/>
            </a:bodyPr>
            <a:lstStyle/>
            <a:p>
              <a:r>
                <a:rPr lang="en-US" altLang="en-US" sz="2200" dirty="0" smtClean="0">
                  <a:solidFill>
                    <a:schemeClr val="bg1"/>
                  </a:solidFill>
                </a:rPr>
                <a:t>When should the arrangement terminate?</a:t>
              </a:r>
              <a:endParaRPr lang="en-US" altLang="en-US" sz="2200" dirty="0">
                <a:solidFill>
                  <a:schemeClr val="bg1"/>
                </a:solidFill>
              </a:endParaRPr>
            </a:p>
          </p:txBody>
        </p:sp>
        <p:sp>
          <p:nvSpPr>
            <p:cNvPr id="16" name="Rectangle 15"/>
            <p:cNvSpPr/>
            <p:nvPr/>
          </p:nvSpPr>
          <p:spPr>
            <a:xfrm>
              <a:off x="768620" y="3396323"/>
              <a:ext cx="442741" cy="430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4</a:t>
              </a:r>
              <a:endParaRPr lang="en-US" sz="2200" b="1" dirty="0"/>
            </a:p>
          </p:txBody>
        </p:sp>
      </p:grpSp>
      <p:grpSp>
        <p:nvGrpSpPr>
          <p:cNvPr id="17" name="Group 16"/>
          <p:cNvGrpSpPr/>
          <p:nvPr/>
        </p:nvGrpSpPr>
        <p:grpSpPr>
          <a:xfrm>
            <a:off x="445376" y="4285834"/>
            <a:ext cx="7089497" cy="430887"/>
            <a:chOff x="768620" y="3396323"/>
            <a:chExt cx="7089497" cy="430887"/>
          </a:xfrm>
        </p:grpSpPr>
        <p:sp>
          <p:nvSpPr>
            <p:cNvPr id="18" name="Rectangle 17"/>
            <p:cNvSpPr/>
            <p:nvPr/>
          </p:nvSpPr>
          <p:spPr>
            <a:xfrm>
              <a:off x="1296705" y="3396323"/>
              <a:ext cx="6561412" cy="430887"/>
            </a:xfrm>
            <a:prstGeom prst="rect">
              <a:avLst/>
            </a:prstGeom>
            <a:solidFill>
              <a:schemeClr val="accent1"/>
            </a:solidFill>
          </p:spPr>
          <p:txBody>
            <a:bodyPr wrap="none">
              <a:spAutoFit/>
            </a:bodyPr>
            <a:lstStyle/>
            <a:p>
              <a:r>
                <a:rPr lang="en-US" altLang="en-US" sz="2200" dirty="0" smtClean="0">
                  <a:solidFill>
                    <a:schemeClr val="bg1"/>
                  </a:solidFill>
                </a:rPr>
                <a:t>What is desired after the arrangement terminates?</a:t>
              </a:r>
              <a:endParaRPr lang="en-US" altLang="en-US" sz="2200" dirty="0">
                <a:solidFill>
                  <a:schemeClr val="bg1"/>
                </a:solidFill>
              </a:endParaRPr>
            </a:p>
          </p:txBody>
        </p:sp>
        <p:sp>
          <p:nvSpPr>
            <p:cNvPr id="19" name="Rectangle 18"/>
            <p:cNvSpPr/>
            <p:nvPr/>
          </p:nvSpPr>
          <p:spPr>
            <a:xfrm>
              <a:off x="768620" y="3396323"/>
              <a:ext cx="442741" cy="430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5</a:t>
              </a:r>
              <a:endParaRPr lang="en-US" sz="2200" b="1" dirty="0"/>
            </a:p>
          </p:txBody>
        </p:sp>
      </p:grpSp>
      <p:grpSp>
        <p:nvGrpSpPr>
          <p:cNvPr id="20" name="Group 19"/>
          <p:cNvGrpSpPr/>
          <p:nvPr/>
        </p:nvGrpSpPr>
        <p:grpSpPr>
          <a:xfrm>
            <a:off x="445376" y="4937698"/>
            <a:ext cx="5624352" cy="430887"/>
            <a:chOff x="768620" y="3396323"/>
            <a:chExt cx="5624352" cy="430887"/>
          </a:xfrm>
        </p:grpSpPr>
        <p:sp>
          <p:nvSpPr>
            <p:cNvPr id="21" name="Rectangle 20"/>
            <p:cNvSpPr/>
            <p:nvPr/>
          </p:nvSpPr>
          <p:spPr>
            <a:xfrm>
              <a:off x="1296705" y="3396323"/>
              <a:ext cx="5096267" cy="430887"/>
            </a:xfrm>
            <a:prstGeom prst="rect">
              <a:avLst/>
            </a:prstGeom>
            <a:solidFill>
              <a:schemeClr val="accent1"/>
            </a:solidFill>
          </p:spPr>
          <p:txBody>
            <a:bodyPr wrap="none">
              <a:spAutoFit/>
            </a:bodyPr>
            <a:lstStyle/>
            <a:p>
              <a:r>
                <a:rPr lang="en-US" altLang="en-US" sz="2200" dirty="0" smtClean="0">
                  <a:solidFill>
                    <a:schemeClr val="bg1"/>
                  </a:solidFill>
                </a:rPr>
                <a:t>How will the executive pay their costs?</a:t>
              </a:r>
              <a:endParaRPr lang="en-US" altLang="en-US" sz="2200" dirty="0">
                <a:solidFill>
                  <a:schemeClr val="bg1"/>
                </a:solidFill>
              </a:endParaRPr>
            </a:p>
          </p:txBody>
        </p:sp>
        <p:sp>
          <p:nvSpPr>
            <p:cNvPr id="22" name="Rectangle 21"/>
            <p:cNvSpPr/>
            <p:nvPr/>
          </p:nvSpPr>
          <p:spPr>
            <a:xfrm>
              <a:off x="768620" y="3396323"/>
              <a:ext cx="442741" cy="430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6</a:t>
              </a:r>
              <a:endParaRPr lang="en-US" sz="2200" b="1" dirty="0"/>
            </a:p>
          </p:txBody>
        </p:sp>
      </p:grpSp>
    </p:spTree>
    <p:extLst>
      <p:ext uri="{BB962C8B-B14F-4D97-AF65-F5344CB8AC3E}">
        <p14:creationId xmlns:p14="http://schemas.microsoft.com/office/powerpoint/2010/main" val="263172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3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4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5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5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50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4 ½  Ways</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t>3</a:t>
            </a:fld>
            <a:endParaRPr lang="en-US" dirty="0"/>
          </a:p>
        </p:txBody>
      </p:sp>
      <p:grpSp>
        <p:nvGrpSpPr>
          <p:cNvPr id="4" name="Group 3"/>
          <p:cNvGrpSpPr/>
          <p:nvPr/>
        </p:nvGrpSpPr>
        <p:grpSpPr>
          <a:xfrm>
            <a:off x="1783079" y="1801591"/>
            <a:ext cx="2363889" cy="2043572"/>
            <a:chOff x="618995" y="2052940"/>
            <a:chExt cx="3527974" cy="3527974"/>
          </a:xfrm>
        </p:grpSpPr>
        <p:sp>
          <p:nvSpPr>
            <p:cNvPr id="5" name="Oval 4"/>
            <p:cNvSpPr/>
            <p:nvPr/>
          </p:nvSpPr>
          <p:spPr>
            <a:xfrm>
              <a:off x="1177637" y="2611582"/>
              <a:ext cx="2410690" cy="24106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t>Single </a:t>
              </a:r>
            </a:p>
            <a:p>
              <a:pPr algn="ctr"/>
              <a:r>
                <a:rPr lang="en-US" sz="1600" dirty="0" smtClean="0"/>
                <a:t>Bonus</a:t>
              </a:r>
              <a:endParaRPr lang="en-US" sz="1600" dirty="0"/>
            </a:p>
          </p:txBody>
        </p:sp>
        <p:sp>
          <p:nvSpPr>
            <p:cNvPr id="6" name="Oval 5"/>
            <p:cNvSpPr/>
            <p:nvPr/>
          </p:nvSpPr>
          <p:spPr>
            <a:xfrm>
              <a:off x="618995" y="2052940"/>
              <a:ext cx="3527974" cy="3527974"/>
            </a:xfrm>
            <a:prstGeom prst="ellipse">
              <a:avLst/>
            </a:prstGeom>
            <a:noFill/>
            <a:ln cap="rnd">
              <a:solidFill>
                <a:schemeClr val="accent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10" name="Group 9"/>
          <p:cNvGrpSpPr/>
          <p:nvPr/>
        </p:nvGrpSpPr>
        <p:grpSpPr>
          <a:xfrm>
            <a:off x="4798141" y="1801592"/>
            <a:ext cx="2363889" cy="2043572"/>
            <a:chOff x="618995" y="2052940"/>
            <a:chExt cx="3527974" cy="3527974"/>
          </a:xfrm>
        </p:grpSpPr>
        <p:sp>
          <p:nvSpPr>
            <p:cNvPr id="11" name="Oval 10"/>
            <p:cNvSpPr/>
            <p:nvPr/>
          </p:nvSpPr>
          <p:spPr>
            <a:xfrm>
              <a:off x="1177637" y="2611582"/>
              <a:ext cx="2410690" cy="24106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t>Double</a:t>
              </a:r>
            </a:p>
            <a:p>
              <a:pPr algn="ctr"/>
              <a:r>
                <a:rPr lang="en-US" sz="1600" dirty="0" smtClean="0"/>
                <a:t>Bonus</a:t>
              </a:r>
              <a:endParaRPr lang="en-US" sz="1600" dirty="0"/>
            </a:p>
          </p:txBody>
        </p:sp>
        <p:sp>
          <p:nvSpPr>
            <p:cNvPr id="12" name="Oval 11"/>
            <p:cNvSpPr/>
            <p:nvPr/>
          </p:nvSpPr>
          <p:spPr>
            <a:xfrm>
              <a:off x="618995" y="2052940"/>
              <a:ext cx="3527974" cy="3527974"/>
            </a:xfrm>
            <a:prstGeom prst="ellipse">
              <a:avLst/>
            </a:prstGeom>
            <a:noFill/>
            <a:ln cap="rnd">
              <a:solidFill>
                <a:schemeClr val="accent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13" name="Group 12"/>
          <p:cNvGrpSpPr/>
          <p:nvPr/>
        </p:nvGrpSpPr>
        <p:grpSpPr>
          <a:xfrm>
            <a:off x="1688591" y="4102831"/>
            <a:ext cx="2363889" cy="2043572"/>
            <a:chOff x="618995" y="2052940"/>
            <a:chExt cx="3527974" cy="3527974"/>
          </a:xfrm>
        </p:grpSpPr>
        <p:sp>
          <p:nvSpPr>
            <p:cNvPr id="14" name="Oval 13"/>
            <p:cNvSpPr/>
            <p:nvPr/>
          </p:nvSpPr>
          <p:spPr>
            <a:xfrm>
              <a:off x="1177637" y="2611582"/>
              <a:ext cx="2410690" cy="24106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t>Key Advantage</a:t>
              </a:r>
            </a:p>
            <a:p>
              <a:pPr algn="ctr"/>
              <a:r>
                <a:rPr lang="en-US" sz="1600" dirty="0" smtClean="0"/>
                <a:t>Bonus</a:t>
              </a:r>
              <a:endParaRPr lang="en-US" sz="1600" dirty="0"/>
            </a:p>
          </p:txBody>
        </p:sp>
        <p:sp>
          <p:nvSpPr>
            <p:cNvPr id="15" name="Oval 14"/>
            <p:cNvSpPr/>
            <p:nvPr/>
          </p:nvSpPr>
          <p:spPr>
            <a:xfrm>
              <a:off x="618995" y="2052940"/>
              <a:ext cx="3527974" cy="3527974"/>
            </a:xfrm>
            <a:prstGeom prst="ellipse">
              <a:avLst/>
            </a:prstGeom>
            <a:noFill/>
            <a:ln cap="rnd">
              <a:solidFill>
                <a:schemeClr val="accent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16" name="Group 15"/>
          <p:cNvGrpSpPr/>
          <p:nvPr/>
        </p:nvGrpSpPr>
        <p:grpSpPr>
          <a:xfrm>
            <a:off x="4885943" y="4197542"/>
            <a:ext cx="2363889" cy="2043572"/>
            <a:chOff x="618995" y="2052940"/>
            <a:chExt cx="3527974" cy="3527974"/>
          </a:xfrm>
        </p:grpSpPr>
        <p:sp>
          <p:nvSpPr>
            <p:cNvPr id="17" name="Oval 16"/>
            <p:cNvSpPr/>
            <p:nvPr/>
          </p:nvSpPr>
          <p:spPr>
            <a:xfrm>
              <a:off x="1177637" y="2611582"/>
              <a:ext cx="2410690" cy="24106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t>Key Advantage</a:t>
              </a:r>
            </a:p>
            <a:p>
              <a:pPr algn="ctr"/>
              <a:r>
                <a:rPr lang="en-US" sz="1600" dirty="0" smtClean="0"/>
                <a:t>With Deferred </a:t>
              </a:r>
            </a:p>
            <a:p>
              <a:pPr algn="ctr"/>
              <a:r>
                <a:rPr lang="en-US" sz="1600" dirty="0" smtClean="0"/>
                <a:t>Bonus</a:t>
              </a:r>
              <a:endParaRPr lang="en-US" sz="1600" dirty="0"/>
            </a:p>
          </p:txBody>
        </p:sp>
        <p:sp>
          <p:nvSpPr>
            <p:cNvPr id="18" name="Oval 17"/>
            <p:cNvSpPr/>
            <p:nvPr/>
          </p:nvSpPr>
          <p:spPr>
            <a:xfrm>
              <a:off x="618995" y="2052940"/>
              <a:ext cx="3527974" cy="3527974"/>
            </a:xfrm>
            <a:prstGeom prst="ellipse">
              <a:avLst/>
            </a:prstGeom>
            <a:noFill/>
            <a:ln cap="rnd">
              <a:solidFill>
                <a:schemeClr val="accent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0" name="Oval 19"/>
          <p:cNvSpPr/>
          <p:nvPr/>
        </p:nvSpPr>
        <p:spPr>
          <a:xfrm>
            <a:off x="3361604" y="2986295"/>
            <a:ext cx="2159540" cy="21595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dirty="0" smtClean="0"/>
              <a:t>?</a:t>
            </a:r>
            <a:endParaRPr lang="en-US" sz="11500" dirty="0"/>
          </a:p>
        </p:txBody>
      </p:sp>
    </p:spTree>
    <p:extLst>
      <p:ext uri="{BB962C8B-B14F-4D97-AF65-F5344CB8AC3E}">
        <p14:creationId xmlns:p14="http://schemas.microsoft.com/office/powerpoint/2010/main" val="347241521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decel="10000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decel="10000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decel="10000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outVertical)">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Single Bonus</a:t>
            </a:r>
            <a:endParaRPr lang="en-US" dirty="0"/>
          </a:p>
        </p:txBody>
      </p:sp>
      <p:sp>
        <p:nvSpPr>
          <p:cNvPr id="3" name="Slide Number Placeholder 2"/>
          <p:cNvSpPr>
            <a:spLocks noGrp="1"/>
          </p:cNvSpPr>
          <p:nvPr>
            <p:ph type="sldNum" sz="quarter" idx="4294967295"/>
          </p:nvPr>
        </p:nvSpPr>
        <p:spPr>
          <a:xfrm>
            <a:off x="0" y="6329363"/>
            <a:ext cx="515938" cy="365125"/>
          </a:xfrm>
        </p:spPr>
        <p:txBody>
          <a:bodyPr/>
          <a:lstStyle/>
          <a:p>
            <a:fld id="{9F495958-F516-439A-814A-D2DC1CC7FCCF}" type="slidenum">
              <a:rPr lang="en-US" smtClean="0"/>
              <a:t>4</a:t>
            </a:fld>
            <a:endParaRPr lang="en-US" dirty="0"/>
          </a:p>
        </p:txBody>
      </p:sp>
    </p:spTree>
    <p:extLst>
      <p:ext uri="{BB962C8B-B14F-4D97-AF65-F5344CB8AC3E}">
        <p14:creationId xmlns:p14="http://schemas.microsoft.com/office/powerpoint/2010/main" val="1353512242"/>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Bonus</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t>5</a:t>
            </a:fld>
            <a:endParaRPr lang="en-US" dirty="0"/>
          </a:p>
        </p:txBody>
      </p:sp>
      <p:sp>
        <p:nvSpPr>
          <p:cNvPr id="5" name="Rectangle 4"/>
          <p:cNvSpPr/>
          <p:nvPr/>
        </p:nvSpPr>
        <p:spPr>
          <a:xfrm>
            <a:off x="595086" y="1442045"/>
            <a:ext cx="8113485" cy="29558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733585" y="3520241"/>
            <a:ext cx="774571" cy="276999"/>
          </a:xfrm>
          <a:prstGeom prst="rect">
            <a:avLst/>
          </a:prstGeom>
          <a:noFill/>
        </p:spPr>
        <p:txBody>
          <a:bodyPr wrap="none" rtlCol="0">
            <a:spAutoFit/>
          </a:bodyPr>
          <a:lstStyle/>
          <a:p>
            <a:pPr algn="ctr"/>
            <a:r>
              <a:rPr lang="en-US" sz="1200" b="1" dirty="0" smtClean="0">
                <a:solidFill>
                  <a:schemeClr val="accent2"/>
                </a:solidFill>
              </a:rPr>
              <a:t>OWNER</a:t>
            </a:r>
            <a:endParaRPr lang="en-US" sz="1200" b="1" dirty="0">
              <a:solidFill>
                <a:schemeClr val="accent2"/>
              </a:solidFill>
            </a:endParaRPr>
          </a:p>
        </p:txBody>
      </p:sp>
      <p:sp>
        <p:nvSpPr>
          <p:cNvPr id="12" name="TextBox 11"/>
          <p:cNvSpPr txBox="1"/>
          <p:nvPr/>
        </p:nvSpPr>
        <p:spPr>
          <a:xfrm>
            <a:off x="1651386" y="3648378"/>
            <a:ext cx="970137" cy="276999"/>
          </a:xfrm>
          <a:prstGeom prst="rect">
            <a:avLst/>
          </a:prstGeom>
          <a:noFill/>
        </p:spPr>
        <p:txBody>
          <a:bodyPr wrap="none" rtlCol="0">
            <a:spAutoFit/>
          </a:bodyPr>
          <a:lstStyle/>
          <a:p>
            <a:pPr algn="ctr"/>
            <a:r>
              <a:rPr lang="en-US" sz="1200" b="1" dirty="0" smtClean="0">
                <a:solidFill>
                  <a:schemeClr val="accent1"/>
                </a:solidFill>
              </a:rPr>
              <a:t>BUSINESS</a:t>
            </a:r>
            <a:endParaRPr lang="en-US" sz="1200" b="1" dirty="0">
              <a:solidFill>
                <a:schemeClr val="accent1"/>
              </a:solidFill>
            </a:endParaRPr>
          </a:p>
        </p:txBody>
      </p:sp>
      <p:cxnSp>
        <p:nvCxnSpPr>
          <p:cNvPr id="26" name="Straight Arrow Connector 25"/>
          <p:cNvCxnSpPr/>
          <p:nvPr/>
        </p:nvCxnSpPr>
        <p:spPr>
          <a:xfrm>
            <a:off x="5779702" y="2653442"/>
            <a:ext cx="99846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6943612" y="2193919"/>
            <a:ext cx="1126322" cy="1050982"/>
            <a:chOff x="6624304" y="3109550"/>
            <a:chExt cx="1706892" cy="1182918"/>
          </a:xfrm>
        </p:grpSpPr>
        <p:sp>
          <p:nvSpPr>
            <p:cNvPr id="28" name="Oval 27"/>
            <p:cNvSpPr/>
            <p:nvPr/>
          </p:nvSpPr>
          <p:spPr>
            <a:xfrm>
              <a:off x="6624304" y="3109550"/>
              <a:ext cx="1706892" cy="106630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6950595" y="3406696"/>
              <a:ext cx="1054305" cy="885772"/>
            </a:xfrm>
            <a:prstGeom prst="rect">
              <a:avLst/>
            </a:prstGeom>
          </p:spPr>
          <p:txBody>
            <a:bodyPr wrap="none">
              <a:spAutoFit/>
            </a:bodyPr>
            <a:lstStyle/>
            <a:p>
              <a:pPr algn="ctr"/>
              <a:r>
                <a:rPr lang="en-US" sz="2000" b="1" dirty="0" smtClean="0">
                  <a:solidFill>
                    <a:schemeClr val="bg1"/>
                  </a:solidFill>
                  <a:latin typeface="Arial Narrow" panose="020B0606020202030204" pitchFamily="34" charset="0"/>
                </a:rPr>
                <a:t>IRS</a:t>
              </a:r>
              <a:endParaRPr lang="en-US" sz="2000" b="1" dirty="0">
                <a:solidFill>
                  <a:schemeClr val="bg1"/>
                </a:solidFill>
                <a:latin typeface="Arial Narrow" panose="020B0606020202030204" pitchFamily="34" charset="0"/>
              </a:endParaRPr>
            </a:p>
          </p:txBody>
        </p:sp>
      </p:grpSp>
      <p:grpSp>
        <p:nvGrpSpPr>
          <p:cNvPr id="7" name="Group 6"/>
          <p:cNvGrpSpPr/>
          <p:nvPr/>
        </p:nvGrpSpPr>
        <p:grpSpPr>
          <a:xfrm>
            <a:off x="1289140" y="1766522"/>
            <a:ext cx="1694629" cy="1773841"/>
            <a:chOff x="545566" y="2272998"/>
            <a:chExt cx="1121869" cy="1121869"/>
          </a:xfrm>
        </p:grpSpPr>
        <p:sp>
          <p:nvSpPr>
            <p:cNvPr id="18" name="Oval 17"/>
            <p:cNvSpPr/>
            <p:nvPr/>
          </p:nvSpPr>
          <p:spPr>
            <a:xfrm>
              <a:off x="545566" y="2272998"/>
              <a:ext cx="1121869" cy="11218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9"/>
            <p:cNvSpPr>
              <a:spLocks noEditPoints="1"/>
            </p:cNvSpPr>
            <p:nvPr/>
          </p:nvSpPr>
          <p:spPr bwMode="auto">
            <a:xfrm>
              <a:off x="778070" y="2577434"/>
              <a:ext cx="656861" cy="512997"/>
            </a:xfrm>
            <a:custGeom>
              <a:avLst/>
              <a:gdLst>
                <a:gd name="T0" fmla="*/ 432 w 589"/>
                <a:gd name="T1" fmla="*/ 378 h 460"/>
                <a:gd name="T2" fmla="*/ 550 w 589"/>
                <a:gd name="T3" fmla="*/ 310 h 460"/>
                <a:gd name="T4" fmla="*/ 350 w 589"/>
                <a:gd name="T5" fmla="*/ 310 h 460"/>
                <a:gd name="T6" fmla="*/ 408 w 589"/>
                <a:gd name="T7" fmla="*/ 378 h 460"/>
                <a:gd name="T8" fmla="*/ 350 w 589"/>
                <a:gd name="T9" fmla="*/ 310 h 460"/>
                <a:gd name="T10" fmla="*/ 263 w 589"/>
                <a:gd name="T11" fmla="*/ 405 h 460"/>
                <a:gd name="T12" fmla="*/ 326 w 589"/>
                <a:gd name="T13" fmla="*/ 310 h 460"/>
                <a:gd name="T14" fmla="*/ 182 w 589"/>
                <a:gd name="T15" fmla="*/ 310 h 460"/>
                <a:gd name="T16" fmla="*/ 240 w 589"/>
                <a:gd name="T17" fmla="*/ 378 h 460"/>
                <a:gd name="T18" fmla="*/ 182 w 589"/>
                <a:gd name="T19" fmla="*/ 310 h 460"/>
                <a:gd name="T20" fmla="*/ 40 w 589"/>
                <a:gd name="T21" fmla="*/ 378 h 460"/>
                <a:gd name="T22" fmla="*/ 158 w 589"/>
                <a:gd name="T23" fmla="*/ 310 h 460"/>
                <a:gd name="T24" fmla="*/ 432 w 589"/>
                <a:gd name="T25" fmla="*/ 219 h 460"/>
                <a:gd name="T26" fmla="*/ 550 w 589"/>
                <a:gd name="T27" fmla="*/ 286 h 460"/>
                <a:gd name="T28" fmla="*/ 432 w 589"/>
                <a:gd name="T29" fmla="*/ 219 h 460"/>
                <a:gd name="T30" fmla="*/ 350 w 589"/>
                <a:gd name="T31" fmla="*/ 286 h 460"/>
                <a:gd name="T32" fmla="*/ 408 w 589"/>
                <a:gd name="T33" fmla="*/ 219 h 460"/>
                <a:gd name="T34" fmla="*/ 263 w 589"/>
                <a:gd name="T35" fmla="*/ 219 h 460"/>
                <a:gd name="T36" fmla="*/ 326 w 589"/>
                <a:gd name="T37" fmla="*/ 286 h 460"/>
                <a:gd name="T38" fmla="*/ 263 w 589"/>
                <a:gd name="T39" fmla="*/ 219 h 460"/>
                <a:gd name="T40" fmla="*/ 182 w 589"/>
                <a:gd name="T41" fmla="*/ 286 h 460"/>
                <a:gd name="T42" fmla="*/ 240 w 589"/>
                <a:gd name="T43" fmla="*/ 219 h 460"/>
                <a:gd name="T44" fmla="*/ 40 w 589"/>
                <a:gd name="T45" fmla="*/ 219 h 460"/>
                <a:gd name="T46" fmla="*/ 158 w 589"/>
                <a:gd name="T47" fmla="*/ 286 h 460"/>
                <a:gd name="T48" fmla="*/ 40 w 589"/>
                <a:gd name="T49" fmla="*/ 219 h 460"/>
                <a:gd name="T50" fmla="*/ 432 w 589"/>
                <a:gd name="T51" fmla="*/ 196 h 460"/>
                <a:gd name="T52" fmla="*/ 550 w 589"/>
                <a:gd name="T53" fmla="*/ 127 h 460"/>
                <a:gd name="T54" fmla="*/ 350 w 589"/>
                <a:gd name="T55" fmla="*/ 127 h 460"/>
                <a:gd name="T56" fmla="*/ 408 w 589"/>
                <a:gd name="T57" fmla="*/ 196 h 460"/>
                <a:gd name="T58" fmla="*/ 350 w 589"/>
                <a:gd name="T59" fmla="*/ 127 h 460"/>
                <a:gd name="T60" fmla="*/ 263 w 589"/>
                <a:gd name="T61" fmla="*/ 196 h 460"/>
                <a:gd name="T62" fmla="*/ 326 w 589"/>
                <a:gd name="T63" fmla="*/ 127 h 460"/>
                <a:gd name="T64" fmla="*/ 182 w 589"/>
                <a:gd name="T65" fmla="*/ 127 h 460"/>
                <a:gd name="T66" fmla="*/ 240 w 589"/>
                <a:gd name="T67" fmla="*/ 196 h 460"/>
                <a:gd name="T68" fmla="*/ 182 w 589"/>
                <a:gd name="T69" fmla="*/ 127 h 460"/>
                <a:gd name="T70" fmla="*/ 40 w 589"/>
                <a:gd name="T71" fmla="*/ 196 h 460"/>
                <a:gd name="T72" fmla="*/ 158 w 589"/>
                <a:gd name="T73" fmla="*/ 127 h 460"/>
                <a:gd name="T74" fmla="*/ 178 w 589"/>
                <a:gd name="T75" fmla="*/ 0 h 460"/>
                <a:gd name="T76" fmla="*/ 412 w 589"/>
                <a:gd name="T77" fmla="*/ 55 h 460"/>
                <a:gd name="T78" fmla="*/ 589 w 589"/>
                <a:gd name="T79" fmla="*/ 80 h 460"/>
                <a:gd name="T80" fmla="*/ 572 w 589"/>
                <a:gd name="T81" fmla="*/ 402 h 460"/>
                <a:gd name="T82" fmla="*/ 589 w 589"/>
                <a:gd name="T83" fmla="*/ 460 h 460"/>
                <a:gd name="T84" fmla="*/ 0 w 589"/>
                <a:gd name="T85" fmla="*/ 402 h 460"/>
                <a:gd name="T86" fmla="*/ 17 w 589"/>
                <a:gd name="T87" fmla="*/ 80 h 460"/>
                <a:gd name="T88" fmla="*/ 0 w 589"/>
                <a:gd name="T89" fmla="*/ 55 h 460"/>
                <a:gd name="T90" fmla="*/ 178 w 589"/>
                <a:gd name="T91"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9" h="460">
                  <a:moveTo>
                    <a:pt x="432" y="310"/>
                  </a:moveTo>
                  <a:lnTo>
                    <a:pt x="432" y="378"/>
                  </a:lnTo>
                  <a:lnTo>
                    <a:pt x="550" y="378"/>
                  </a:lnTo>
                  <a:lnTo>
                    <a:pt x="550" y="310"/>
                  </a:lnTo>
                  <a:lnTo>
                    <a:pt x="432" y="310"/>
                  </a:lnTo>
                  <a:close/>
                  <a:moveTo>
                    <a:pt x="350" y="310"/>
                  </a:moveTo>
                  <a:lnTo>
                    <a:pt x="350" y="378"/>
                  </a:lnTo>
                  <a:lnTo>
                    <a:pt x="408" y="378"/>
                  </a:lnTo>
                  <a:lnTo>
                    <a:pt x="408" y="310"/>
                  </a:lnTo>
                  <a:lnTo>
                    <a:pt x="350" y="310"/>
                  </a:lnTo>
                  <a:close/>
                  <a:moveTo>
                    <a:pt x="263" y="310"/>
                  </a:moveTo>
                  <a:lnTo>
                    <a:pt x="263" y="405"/>
                  </a:lnTo>
                  <a:lnTo>
                    <a:pt x="326" y="405"/>
                  </a:lnTo>
                  <a:lnTo>
                    <a:pt x="326" y="310"/>
                  </a:lnTo>
                  <a:lnTo>
                    <a:pt x="263" y="310"/>
                  </a:lnTo>
                  <a:close/>
                  <a:moveTo>
                    <a:pt x="182" y="310"/>
                  </a:moveTo>
                  <a:lnTo>
                    <a:pt x="182" y="378"/>
                  </a:lnTo>
                  <a:lnTo>
                    <a:pt x="240" y="378"/>
                  </a:lnTo>
                  <a:lnTo>
                    <a:pt x="240" y="310"/>
                  </a:lnTo>
                  <a:lnTo>
                    <a:pt x="182" y="310"/>
                  </a:lnTo>
                  <a:close/>
                  <a:moveTo>
                    <a:pt x="40" y="310"/>
                  </a:moveTo>
                  <a:lnTo>
                    <a:pt x="40" y="378"/>
                  </a:lnTo>
                  <a:lnTo>
                    <a:pt x="158" y="378"/>
                  </a:lnTo>
                  <a:lnTo>
                    <a:pt x="158" y="310"/>
                  </a:lnTo>
                  <a:lnTo>
                    <a:pt x="40" y="310"/>
                  </a:lnTo>
                  <a:close/>
                  <a:moveTo>
                    <a:pt x="432" y="219"/>
                  </a:moveTo>
                  <a:lnTo>
                    <a:pt x="432" y="286"/>
                  </a:lnTo>
                  <a:lnTo>
                    <a:pt x="550" y="286"/>
                  </a:lnTo>
                  <a:lnTo>
                    <a:pt x="550" y="219"/>
                  </a:lnTo>
                  <a:lnTo>
                    <a:pt x="432" y="219"/>
                  </a:lnTo>
                  <a:close/>
                  <a:moveTo>
                    <a:pt x="350" y="219"/>
                  </a:moveTo>
                  <a:lnTo>
                    <a:pt x="350" y="286"/>
                  </a:lnTo>
                  <a:lnTo>
                    <a:pt x="408" y="286"/>
                  </a:lnTo>
                  <a:lnTo>
                    <a:pt x="408" y="219"/>
                  </a:lnTo>
                  <a:lnTo>
                    <a:pt x="350" y="219"/>
                  </a:lnTo>
                  <a:close/>
                  <a:moveTo>
                    <a:pt x="263" y="219"/>
                  </a:moveTo>
                  <a:lnTo>
                    <a:pt x="263" y="286"/>
                  </a:lnTo>
                  <a:lnTo>
                    <a:pt x="326" y="286"/>
                  </a:lnTo>
                  <a:lnTo>
                    <a:pt x="326" y="219"/>
                  </a:lnTo>
                  <a:lnTo>
                    <a:pt x="263" y="219"/>
                  </a:lnTo>
                  <a:close/>
                  <a:moveTo>
                    <a:pt x="182" y="219"/>
                  </a:moveTo>
                  <a:lnTo>
                    <a:pt x="182" y="286"/>
                  </a:lnTo>
                  <a:lnTo>
                    <a:pt x="240" y="286"/>
                  </a:lnTo>
                  <a:lnTo>
                    <a:pt x="240" y="219"/>
                  </a:lnTo>
                  <a:lnTo>
                    <a:pt x="182" y="219"/>
                  </a:lnTo>
                  <a:close/>
                  <a:moveTo>
                    <a:pt x="40" y="219"/>
                  </a:moveTo>
                  <a:lnTo>
                    <a:pt x="40" y="286"/>
                  </a:lnTo>
                  <a:lnTo>
                    <a:pt x="158" y="286"/>
                  </a:lnTo>
                  <a:lnTo>
                    <a:pt x="158" y="219"/>
                  </a:lnTo>
                  <a:lnTo>
                    <a:pt x="40" y="219"/>
                  </a:lnTo>
                  <a:close/>
                  <a:moveTo>
                    <a:pt x="432" y="127"/>
                  </a:moveTo>
                  <a:lnTo>
                    <a:pt x="432" y="196"/>
                  </a:lnTo>
                  <a:lnTo>
                    <a:pt x="550" y="196"/>
                  </a:lnTo>
                  <a:lnTo>
                    <a:pt x="550" y="127"/>
                  </a:lnTo>
                  <a:lnTo>
                    <a:pt x="432" y="127"/>
                  </a:lnTo>
                  <a:close/>
                  <a:moveTo>
                    <a:pt x="350" y="127"/>
                  </a:moveTo>
                  <a:lnTo>
                    <a:pt x="350" y="196"/>
                  </a:lnTo>
                  <a:lnTo>
                    <a:pt x="408" y="196"/>
                  </a:lnTo>
                  <a:lnTo>
                    <a:pt x="408" y="127"/>
                  </a:lnTo>
                  <a:lnTo>
                    <a:pt x="350" y="127"/>
                  </a:lnTo>
                  <a:close/>
                  <a:moveTo>
                    <a:pt x="263" y="127"/>
                  </a:moveTo>
                  <a:lnTo>
                    <a:pt x="263" y="196"/>
                  </a:lnTo>
                  <a:lnTo>
                    <a:pt x="326" y="196"/>
                  </a:lnTo>
                  <a:lnTo>
                    <a:pt x="326" y="127"/>
                  </a:lnTo>
                  <a:lnTo>
                    <a:pt x="263" y="127"/>
                  </a:lnTo>
                  <a:close/>
                  <a:moveTo>
                    <a:pt x="182" y="127"/>
                  </a:moveTo>
                  <a:lnTo>
                    <a:pt x="182" y="196"/>
                  </a:lnTo>
                  <a:lnTo>
                    <a:pt x="240" y="196"/>
                  </a:lnTo>
                  <a:lnTo>
                    <a:pt x="240" y="127"/>
                  </a:lnTo>
                  <a:lnTo>
                    <a:pt x="182" y="127"/>
                  </a:lnTo>
                  <a:close/>
                  <a:moveTo>
                    <a:pt x="40" y="127"/>
                  </a:moveTo>
                  <a:lnTo>
                    <a:pt x="40" y="196"/>
                  </a:lnTo>
                  <a:lnTo>
                    <a:pt x="158" y="196"/>
                  </a:lnTo>
                  <a:lnTo>
                    <a:pt x="158" y="127"/>
                  </a:lnTo>
                  <a:lnTo>
                    <a:pt x="40" y="127"/>
                  </a:lnTo>
                  <a:close/>
                  <a:moveTo>
                    <a:pt x="178" y="0"/>
                  </a:moveTo>
                  <a:lnTo>
                    <a:pt x="412" y="0"/>
                  </a:lnTo>
                  <a:lnTo>
                    <a:pt x="412" y="55"/>
                  </a:lnTo>
                  <a:lnTo>
                    <a:pt x="589" y="55"/>
                  </a:lnTo>
                  <a:lnTo>
                    <a:pt x="589" y="80"/>
                  </a:lnTo>
                  <a:lnTo>
                    <a:pt x="572" y="80"/>
                  </a:lnTo>
                  <a:lnTo>
                    <a:pt x="572" y="402"/>
                  </a:lnTo>
                  <a:lnTo>
                    <a:pt x="589" y="402"/>
                  </a:lnTo>
                  <a:lnTo>
                    <a:pt x="589" y="460"/>
                  </a:lnTo>
                  <a:lnTo>
                    <a:pt x="0" y="460"/>
                  </a:lnTo>
                  <a:lnTo>
                    <a:pt x="0" y="402"/>
                  </a:lnTo>
                  <a:lnTo>
                    <a:pt x="17" y="402"/>
                  </a:lnTo>
                  <a:lnTo>
                    <a:pt x="17" y="80"/>
                  </a:lnTo>
                  <a:lnTo>
                    <a:pt x="0" y="80"/>
                  </a:lnTo>
                  <a:lnTo>
                    <a:pt x="0" y="55"/>
                  </a:lnTo>
                  <a:lnTo>
                    <a:pt x="178" y="55"/>
                  </a:lnTo>
                  <a:lnTo>
                    <a:pt x="1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 name="Group 9"/>
          <p:cNvGrpSpPr/>
          <p:nvPr/>
        </p:nvGrpSpPr>
        <p:grpSpPr>
          <a:xfrm>
            <a:off x="1624041" y="4684732"/>
            <a:ext cx="6520651" cy="1529084"/>
            <a:chOff x="1624041" y="4465316"/>
            <a:chExt cx="6520651" cy="1529084"/>
          </a:xfrm>
        </p:grpSpPr>
        <p:grpSp>
          <p:nvGrpSpPr>
            <p:cNvPr id="6" name="Group 5"/>
            <p:cNvGrpSpPr/>
            <p:nvPr/>
          </p:nvGrpSpPr>
          <p:grpSpPr>
            <a:xfrm>
              <a:off x="1624041" y="4465316"/>
              <a:ext cx="6491326" cy="983958"/>
              <a:chOff x="884616" y="4397875"/>
              <a:chExt cx="2209936" cy="1123512"/>
            </a:xfrm>
          </p:grpSpPr>
          <p:sp>
            <p:nvSpPr>
              <p:cNvPr id="31" name="Rectangle 30"/>
              <p:cNvSpPr/>
              <p:nvPr/>
            </p:nvSpPr>
            <p:spPr>
              <a:xfrm>
                <a:off x="884616" y="4397875"/>
                <a:ext cx="2207058" cy="285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Business</a:t>
                </a:r>
                <a:endParaRPr lang="en-US" dirty="0"/>
              </a:p>
            </p:txBody>
          </p:sp>
          <p:sp>
            <p:nvSpPr>
              <p:cNvPr id="29" name="Rectangle 28"/>
              <p:cNvSpPr/>
              <p:nvPr/>
            </p:nvSpPr>
            <p:spPr>
              <a:xfrm>
                <a:off x="887494" y="4685071"/>
                <a:ext cx="2207058" cy="8363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spcAft>
                    <a:spcPts val="600"/>
                  </a:spcAft>
                  <a:buClr>
                    <a:schemeClr val="accent1"/>
                  </a:buClr>
                </a:pPr>
                <a:r>
                  <a:rPr lang="en-US" dirty="0" smtClean="0">
                    <a:solidFill>
                      <a:schemeClr val="accent2"/>
                    </a:solidFill>
                  </a:rPr>
                  <a:t>Tax Deductible</a:t>
                </a:r>
              </a:p>
            </p:txBody>
          </p:sp>
        </p:grpSp>
        <p:sp>
          <p:nvSpPr>
            <p:cNvPr id="38" name="Rectangle 37"/>
            <p:cNvSpPr/>
            <p:nvPr/>
          </p:nvSpPr>
          <p:spPr>
            <a:xfrm>
              <a:off x="1624041" y="5162272"/>
              <a:ext cx="6512902" cy="287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Executive</a:t>
              </a:r>
              <a:endParaRPr lang="en-US" dirty="0"/>
            </a:p>
          </p:txBody>
        </p:sp>
        <p:sp>
          <p:nvSpPr>
            <p:cNvPr id="35" name="Rectangle 34"/>
            <p:cNvSpPr/>
            <p:nvPr/>
          </p:nvSpPr>
          <p:spPr>
            <a:xfrm>
              <a:off x="1624041" y="5436832"/>
              <a:ext cx="6520651" cy="5575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spcAft>
                  <a:spcPts val="600"/>
                </a:spcAft>
                <a:buClr>
                  <a:schemeClr val="accent1"/>
                </a:buClr>
              </a:pPr>
              <a:r>
                <a:rPr lang="en-US" dirty="0" smtClean="0">
                  <a:solidFill>
                    <a:schemeClr val="accent2"/>
                  </a:solidFill>
                </a:rPr>
                <a:t>Pay the tax out of pocket</a:t>
              </a:r>
              <a:endParaRPr lang="en-US" dirty="0">
                <a:solidFill>
                  <a:schemeClr val="accent2"/>
                </a:solidFill>
              </a:endParaRPr>
            </a:p>
          </p:txBody>
        </p:sp>
      </p:grpSp>
      <p:sp>
        <p:nvSpPr>
          <p:cNvPr id="33" name="Oval 32"/>
          <p:cNvSpPr/>
          <p:nvPr/>
        </p:nvSpPr>
        <p:spPr>
          <a:xfrm>
            <a:off x="3749599" y="2851412"/>
            <a:ext cx="1124332" cy="1102141"/>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4477801" y="1930047"/>
            <a:ext cx="1286139" cy="1446790"/>
            <a:chOff x="2796604" y="2932397"/>
            <a:chExt cx="755729" cy="755729"/>
          </a:xfrm>
        </p:grpSpPr>
        <p:sp>
          <p:nvSpPr>
            <p:cNvPr id="14" name="Oval 13"/>
            <p:cNvSpPr/>
            <p:nvPr/>
          </p:nvSpPr>
          <p:spPr>
            <a:xfrm>
              <a:off x="2796604" y="2932397"/>
              <a:ext cx="755729" cy="7557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46"/>
            <p:cNvSpPr>
              <a:spLocks noEditPoints="1"/>
            </p:cNvSpPr>
            <p:nvPr/>
          </p:nvSpPr>
          <p:spPr bwMode="auto">
            <a:xfrm>
              <a:off x="3083564" y="3070230"/>
              <a:ext cx="181807" cy="480061"/>
            </a:xfrm>
            <a:custGeom>
              <a:avLst/>
              <a:gdLst>
                <a:gd name="T0" fmla="*/ 159 w 242"/>
                <a:gd name="T1" fmla="*/ 173 h 639"/>
                <a:gd name="T2" fmla="*/ 202 w 242"/>
                <a:gd name="T3" fmla="*/ 185 h 639"/>
                <a:gd name="T4" fmla="*/ 232 w 242"/>
                <a:gd name="T5" fmla="*/ 207 h 639"/>
                <a:gd name="T6" fmla="*/ 242 w 242"/>
                <a:gd name="T7" fmla="*/ 238 h 639"/>
                <a:gd name="T8" fmla="*/ 233 w 242"/>
                <a:gd name="T9" fmla="*/ 412 h 639"/>
                <a:gd name="T10" fmla="*/ 221 w 242"/>
                <a:gd name="T11" fmla="*/ 429 h 639"/>
                <a:gd name="T12" fmla="*/ 199 w 242"/>
                <a:gd name="T13" fmla="*/ 437 h 639"/>
                <a:gd name="T14" fmla="*/ 185 w 242"/>
                <a:gd name="T15" fmla="*/ 631 h 639"/>
                <a:gd name="T16" fmla="*/ 179 w 242"/>
                <a:gd name="T17" fmla="*/ 638 h 639"/>
                <a:gd name="T18" fmla="*/ 172 w 242"/>
                <a:gd name="T19" fmla="*/ 639 h 639"/>
                <a:gd name="T20" fmla="*/ 67 w 242"/>
                <a:gd name="T21" fmla="*/ 639 h 639"/>
                <a:gd name="T22" fmla="*/ 60 w 242"/>
                <a:gd name="T23" fmla="*/ 635 h 639"/>
                <a:gd name="T24" fmla="*/ 58 w 242"/>
                <a:gd name="T25" fmla="*/ 627 h 639"/>
                <a:gd name="T26" fmla="*/ 32 w 242"/>
                <a:gd name="T27" fmla="*/ 433 h 639"/>
                <a:gd name="T28" fmla="*/ 15 w 242"/>
                <a:gd name="T29" fmla="*/ 422 h 639"/>
                <a:gd name="T30" fmla="*/ 8 w 242"/>
                <a:gd name="T31" fmla="*/ 399 h 639"/>
                <a:gd name="T32" fmla="*/ 3 w 242"/>
                <a:gd name="T33" fmla="*/ 221 h 639"/>
                <a:gd name="T34" fmla="*/ 24 w 242"/>
                <a:gd name="T35" fmla="*/ 195 h 639"/>
                <a:gd name="T36" fmla="*/ 62 w 242"/>
                <a:gd name="T37" fmla="*/ 178 h 639"/>
                <a:gd name="T38" fmla="*/ 109 w 242"/>
                <a:gd name="T39" fmla="*/ 170 h 639"/>
                <a:gd name="T40" fmla="*/ 122 w 242"/>
                <a:gd name="T41" fmla="*/ 0 h 639"/>
                <a:gd name="T42" fmla="*/ 157 w 242"/>
                <a:gd name="T43" fmla="*/ 8 h 639"/>
                <a:gd name="T44" fmla="*/ 182 w 242"/>
                <a:gd name="T45" fmla="*/ 31 h 639"/>
                <a:gd name="T46" fmla="*/ 187 w 242"/>
                <a:gd name="T47" fmla="*/ 62 h 639"/>
                <a:gd name="T48" fmla="*/ 183 w 242"/>
                <a:gd name="T49" fmla="*/ 96 h 639"/>
                <a:gd name="T50" fmla="*/ 176 w 242"/>
                <a:gd name="T51" fmla="*/ 122 h 639"/>
                <a:gd name="T52" fmla="*/ 151 w 242"/>
                <a:gd name="T53" fmla="*/ 147 h 639"/>
                <a:gd name="T54" fmla="*/ 127 w 242"/>
                <a:gd name="T55" fmla="*/ 153 h 639"/>
                <a:gd name="T56" fmla="*/ 119 w 242"/>
                <a:gd name="T57" fmla="*/ 154 h 639"/>
                <a:gd name="T58" fmla="*/ 111 w 242"/>
                <a:gd name="T59" fmla="*/ 153 h 639"/>
                <a:gd name="T60" fmla="*/ 77 w 242"/>
                <a:gd name="T61" fmla="*/ 135 h 639"/>
                <a:gd name="T62" fmla="*/ 63 w 242"/>
                <a:gd name="T63" fmla="*/ 110 h 639"/>
                <a:gd name="T64" fmla="*/ 56 w 242"/>
                <a:gd name="T65" fmla="*/ 79 h 639"/>
                <a:gd name="T66" fmla="*/ 56 w 242"/>
                <a:gd name="T67" fmla="*/ 50 h 639"/>
                <a:gd name="T68" fmla="*/ 71 w 242"/>
                <a:gd name="T69" fmla="*/ 18 h 639"/>
                <a:gd name="T70" fmla="*/ 102 w 242"/>
                <a:gd name="T71" fmla="*/ 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2" h="639">
                  <a:moveTo>
                    <a:pt x="134" y="170"/>
                  </a:moveTo>
                  <a:lnTo>
                    <a:pt x="159" y="173"/>
                  </a:lnTo>
                  <a:lnTo>
                    <a:pt x="181" y="178"/>
                  </a:lnTo>
                  <a:lnTo>
                    <a:pt x="202" y="185"/>
                  </a:lnTo>
                  <a:lnTo>
                    <a:pt x="219" y="195"/>
                  </a:lnTo>
                  <a:lnTo>
                    <a:pt x="232" y="207"/>
                  </a:lnTo>
                  <a:lnTo>
                    <a:pt x="241" y="221"/>
                  </a:lnTo>
                  <a:lnTo>
                    <a:pt x="242" y="238"/>
                  </a:lnTo>
                  <a:lnTo>
                    <a:pt x="234" y="399"/>
                  </a:lnTo>
                  <a:lnTo>
                    <a:pt x="233" y="412"/>
                  </a:lnTo>
                  <a:lnTo>
                    <a:pt x="229" y="422"/>
                  </a:lnTo>
                  <a:lnTo>
                    <a:pt x="221" y="429"/>
                  </a:lnTo>
                  <a:lnTo>
                    <a:pt x="212" y="433"/>
                  </a:lnTo>
                  <a:lnTo>
                    <a:pt x="199" y="437"/>
                  </a:lnTo>
                  <a:lnTo>
                    <a:pt x="186" y="627"/>
                  </a:lnTo>
                  <a:lnTo>
                    <a:pt x="185" y="631"/>
                  </a:lnTo>
                  <a:lnTo>
                    <a:pt x="182" y="635"/>
                  </a:lnTo>
                  <a:lnTo>
                    <a:pt x="179" y="638"/>
                  </a:lnTo>
                  <a:lnTo>
                    <a:pt x="177" y="639"/>
                  </a:lnTo>
                  <a:lnTo>
                    <a:pt x="172" y="639"/>
                  </a:lnTo>
                  <a:lnTo>
                    <a:pt x="71" y="639"/>
                  </a:lnTo>
                  <a:lnTo>
                    <a:pt x="67" y="639"/>
                  </a:lnTo>
                  <a:lnTo>
                    <a:pt x="63" y="638"/>
                  </a:lnTo>
                  <a:lnTo>
                    <a:pt x="60" y="635"/>
                  </a:lnTo>
                  <a:lnTo>
                    <a:pt x="58" y="631"/>
                  </a:lnTo>
                  <a:lnTo>
                    <a:pt x="58" y="627"/>
                  </a:lnTo>
                  <a:lnTo>
                    <a:pt x="45" y="437"/>
                  </a:lnTo>
                  <a:lnTo>
                    <a:pt x="32" y="433"/>
                  </a:lnTo>
                  <a:lnTo>
                    <a:pt x="21" y="429"/>
                  </a:lnTo>
                  <a:lnTo>
                    <a:pt x="15" y="422"/>
                  </a:lnTo>
                  <a:lnTo>
                    <a:pt x="11" y="412"/>
                  </a:lnTo>
                  <a:lnTo>
                    <a:pt x="8" y="399"/>
                  </a:lnTo>
                  <a:lnTo>
                    <a:pt x="0" y="238"/>
                  </a:lnTo>
                  <a:lnTo>
                    <a:pt x="3" y="221"/>
                  </a:lnTo>
                  <a:lnTo>
                    <a:pt x="11" y="207"/>
                  </a:lnTo>
                  <a:lnTo>
                    <a:pt x="24" y="195"/>
                  </a:lnTo>
                  <a:lnTo>
                    <a:pt x="41" y="185"/>
                  </a:lnTo>
                  <a:lnTo>
                    <a:pt x="62" y="178"/>
                  </a:lnTo>
                  <a:lnTo>
                    <a:pt x="85" y="173"/>
                  </a:lnTo>
                  <a:lnTo>
                    <a:pt x="109" y="170"/>
                  </a:lnTo>
                  <a:lnTo>
                    <a:pt x="134" y="170"/>
                  </a:lnTo>
                  <a:close/>
                  <a:moveTo>
                    <a:pt x="122" y="0"/>
                  </a:moveTo>
                  <a:lnTo>
                    <a:pt x="140" y="3"/>
                  </a:lnTo>
                  <a:lnTo>
                    <a:pt x="157" y="8"/>
                  </a:lnTo>
                  <a:lnTo>
                    <a:pt x="172" y="18"/>
                  </a:lnTo>
                  <a:lnTo>
                    <a:pt x="182" y="31"/>
                  </a:lnTo>
                  <a:lnTo>
                    <a:pt x="186" y="50"/>
                  </a:lnTo>
                  <a:lnTo>
                    <a:pt x="187" y="62"/>
                  </a:lnTo>
                  <a:lnTo>
                    <a:pt x="186" y="79"/>
                  </a:lnTo>
                  <a:lnTo>
                    <a:pt x="183" y="96"/>
                  </a:lnTo>
                  <a:lnTo>
                    <a:pt x="181" y="110"/>
                  </a:lnTo>
                  <a:lnTo>
                    <a:pt x="176" y="122"/>
                  </a:lnTo>
                  <a:lnTo>
                    <a:pt x="165" y="135"/>
                  </a:lnTo>
                  <a:lnTo>
                    <a:pt x="151" y="147"/>
                  </a:lnTo>
                  <a:lnTo>
                    <a:pt x="132" y="153"/>
                  </a:lnTo>
                  <a:lnTo>
                    <a:pt x="127" y="153"/>
                  </a:lnTo>
                  <a:lnTo>
                    <a:pt x="123" y="154"/>
                  </a:lnTo>
                  <a:lnTo>
                    <a:pt x="119" y="154"/>
                  </a:lnTo>
                  <a:lnTo>
                    <a:pt x="115" y="153"/>
                  </a:lnTo>
                  <a:lnTo>
                    <a:pt x="111" y="153"/>
                  </a:lnTo>
                  <a:lnTo>
                    <a:pt x="93" y="147"/>
                  </a:lnTo>
                  <a:lnTo>
                    <a:pt x="77" y="135"/>
                  </a:lnTo>
                  <a:lnTo>
                    <a:pt x="67" y="122"/>
                  </a:lnTo>
                  <a:lnTo>
                    <a:pt x="63" y="110"/>
                  </a:lnTo>
                  <a:lnTo>
                    <a:pt x="59" y="96"/>
                  </a:lnTo>
                  <a:lnTo>
                    <a:pt x="56" y="79"/>
                  </a:lnTo>
                  <a:lnTo>
                    <a:pt x="56" y="62"/>
                  </a:lnTo>
                  <a:lnTo>
                    <a:pt x="56" y="50"/>
                  </a:lnTo>
                  <a:lnTo>
                    <a:pt x="62" y="31"/>
                  </a:lnTo>
                  <a:lnTo>
                    <a:pt x="71" y="18"/>
                  </a:lnTo>
                  <a:lnTo>
                    <a:pt x="85" y="8"/>
                  </a:lnTo>
                  <a:lnTo>
                    <a:pt x="102" y="3"/>
                  </a:lnTo>
                  <a:lnTo>
                    <a:pt x="12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2" name="Right Arrow 31"/>
          <p:cNvSpPr/>
          <p:nvPr/>
        </p:nvSpPr>
        <p:spPr>
          <a:xfrm>
            <a:off x="2983769" y="2516486"/>
            <a:ext cx="1494032" cy="596475"/>
          </a:xfrm>
          <a:prstGeom prst="rightArrow">
            <a:avLst>
              <a:gd name="adj1" fmla="val 50000"/>
              <a:gd name="adj2" fmla="val 5192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accent2"/>
                </a:solidFill>
                <a:latin typeface="Arial Narrow" panose="020B0606020202030204" pitchFamily="34" charset="0"/>
              </a:rPr>
              <a:t>BONUS THE PREMIUM</a:t>
            </a:r>
            <a:endParaRPr lang="en-US" sz="1100" b="1" dirty="0">
              <a:solidFill>
                <a:schemeClr val="accent2"/>
              </a:solidFill>
              <a:latin typeface="Arial Narrow" panose="020B0606020202030204" pitchFamily="34" charset="0"/>
            </a:endParaRPr>
          </a:p>
        </p:txBody>
      </p:sp>
    </p:spTree>
    <p:extLst>
      <p:ext uri="{BB962C8B-B14F-4D97-AF65-F5344CB8AC3E}">
        <p14:creationId xmlns:p14="http://schemas.microsoft.com/office/powerpoint/2010/main" val="3556739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par>
                                <p:cTn id="16" presetID="22" presetClass="entr" presetSubtype="8" fill="hold"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left)">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t>6</a:t>
            </a:fld>
            <a:endParaRPr lang="en-US" dirty="0"/>
          </a:p>
        </p:txBody>
      </p:sp>
      <p:grpSp>
        <p:nvGrpSpPr>
          <p:cNvPr id="4" name="Group 3"/>
          <p:cNvGrpSpPr/>
          <p:nvPr/>
        </p:nvGrpSpPr>
        <p:grpSpPr>
          <a:xfrm>
            <a:off x="913645" y="1667437"/>
            <a:ext cx="3220749" cy="4663134"/>
            <a:chOff x="391131" y="1682801"/>
            <a:chExt cx="2608734" cy="4663134"/>
          </a:xfrm>
        </p:grpSpPr>
        <p:grpSp>
          <p:nvGrpSpPr>
            <p:cNvPr id="5" name="Group 4"/>
            <p:cNvGrpSpPr/>
            <p:nvPr/>
          </p:nvGrpSpPr>
          <p:grpSpPr>
            <a:xfrm>
              <a:off x="404813" y="1682801"/>
              <a:ext cx="2595052" cy="2488634"/>
              <a:chOff x="3274475" y="1682801"/>
              <a:chExt cx="2595052" cy="2488634"/>
            </a:xfrm>
          </p:grpSpPr>
          <p:sp>
            <p:nvSpPr>
              <p:cNvPr id="7" name="Rectangle 6"/>
              <p:cNvSpPr/>
              <p:nvPr/>
            </p:nvSpPr>
            <p:spPr>
              <a:xfrm>
                <a:off x="3274475" y="1682801"/>
                <a:ext cx="2595052" cy="7453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Business</a:t>
                </a:r>
                <a:endParaRPr lang="en-US" dirty="0"/>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3274475" y="2428155"/>
                <a:ext cx="2595052" cy="1743280"/>
              </a:xfrm>
              <a:prstGeom prst="rect">
                <a:avLst/>
              </a:prstGeom>
            </p:spPr>
          </p:pic>
        </p:grpSp>
        <p:sp>
          <p:nvSpPr>
            <p:cNvPr id="6" name="Rectangle 5"/>
            <p:cNvSpPr/>
            <p:nvPr/>
          </p:nvSpPr>
          <p:spPr>
            <a:xfrm>
              <a:off x="391131" y="4165357"/>
              <a:ext cx="2595052" cy="21805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30188" indent="-230188">
                <a:spcAft>
                  <a:spcPts val="600"/>
                </a:spcAft>
                <a:buClr>
                  <a:schemeClr val="accent1"/>
                </a:buClr>
                <a:buFont typeface="Arial" pitchFamily="34" charset="0"/>
                <a:buChar char="•"/>
              </a:pPr>
              <a:r>
                <a:rPr lang="en-US" dirty="0" smtClean="0">
                  <a:solidFill>
                    <a:schemeClr val="accent2"/>
                  </a:solidFill>
                </a:rPr>
                <a:t>Deductible</a:t>
              </a:r>
            </a:p>
            <a:p>
              <a:pPr marL="230188" indent="-230188">
                <a:spcAft>
                  <a:spcPts val="600"/>
                </a:spcAft>
                <a:buClr>
                  <a:schemeClr val="accent1"/>
                </a:buClr>
                <a:buFont typeface="Arial" pitchFamily="34" charset="0"/>
                <a:buChar char="•"/>
              </a:pPr>
              <a:r>
                <a:rPr lang="en-US" dirty="0" smtClean="0">
                  <a:solidFill>
                    <a:schemeClr val="accent2"/>
                  </a:solidFill>
                </a:rPr>
                <a:t>Selective participation</a:t>
              </a:r>
            </a:p>
            <a:p>
              <a:pPr marL="230188" indent="-230188">
                <a:spcAft>
                  <a:spcPts val="600"/>
                </a:spcAft>
                <a:buClr>
                  <a:schemeClr val="accent1"/>
                </a:buClr>
                <a:buFont typeface="Arial" pitchFamily="34" charset="0"/>
                <a:buChar char="•"/>
              </a:pPr>
              <a:r>
                <a:rPr lang="en-US" dirty="0" smtClean="0">
                  <a:solidFill>
                    <a:schemeClr val="accent2"/>
                  </a:solidFill>
                </a:rPr>
                <a:t>Simple, no IRS filings</a:t>
              </a:r>
            </a:p>
            <a:p>
              <a:pPr marL="230188" indent="-230188">
                <a:spcAft>
                  <a:spcPts val="600"/>
                </a:spcAft>
                <a:buClr>
                  <a:schemeClr val="accent1"/>
                </a:buClr>
                <a:buFont typeface="Arial" pitchFamily="34" charset="0"/>
                <a:buChar char="•"/>
              </a:pPr>
              <a:r>
                <a:rPr lang="en-US" dirty="0" smtClean="0">
                  <a:solidFill>
                    <a:schemeClr val="accent2"/>
                  </a:solidFill>
                </a:rPr>
                <a:t>No set up costs</a:t>
              </a:r>
            </a:p>
          </p:txBody>
        </p:sp>
      </p:grpSp>
      <p:grpSp>
        <p:nvGrpSpPr>
          <p:cNvPr id="9" name="Group 8"/>
          <p:cNvGrpSpPr/>
          <p:nvPr/>
        </p:nvGrpSpPr>
        <p:grpSpPr>
          <a:xfrm>
            <a:off x="4986963" y="1667440"/>
            <a:ext cx="3311432" cy="4663131"/>
            <a:chOff x="6130324" y="1682804"/>
            <a:chExt cx="2603500" cy="4663131"/>
          </a:xfrm>
        </p:grpSpPr>
        <p:grpSp>
          <p:nvGrpSpPr>
            <p:cNvPr id="10" name="Group 9"/>
            <p:cNvGrpSpPr/>
            <p:nvPr/>
          </p:nvGrpSpPr>
          <p:grpSpPr>
            <a:xfrm>
              <a:off x="6130324" y="1682804"/>
              <a:ext cx="2603500" cy="2488631"/>
              <a:chOff x="6130324" y="1682804"/>
              <a:chExt cx="2603500" cy="2488631"/>
            </a:xfrm>
          </p:grpSpPr>
          <p:sp>
            <p:nvSpPr>
              <p:cNvPr id="12" name="Rectangle 11"/>
              <p:cNvSpPr/>
              <p:nvPr/>
            </p:nvSpPr>
            <p:spPr>
              <a:xfrm>
                <a:off x="6130324" y="1682804"/>
                <a:ext cx="2603500" cy="7395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Executive</a:t>
                </a:r>
                <a:endParaRPr lang="en-US" dirty="0"/>
              </a:p>
            </p:txBody>
          </p:sp>
          <p:pic>
            <p:nvPicPr>
              <p:cNvPr id="13" name="Picture 12" descr="shutterstock_129411536.jpg"/>
              <p:cNvPicPr>
                <a:picLocks noChangeAspect="1"/>
              </p:cNvPicPr>
              <p:nvPr/>
            </p:nvPicPr>
            <p:blipFill rotWithShape="1">
              <a:blip r:embed="rId5" cstate="print">
                <a:extLst>
                  <a:ext uri="{28A0092B-C50C-407E-A947-70E740481C1C}">
                    <a14:useLocalDpi xmlns:a14="http://schemas.microsoft.com/office/drawing/2010/main" val="0"/>
                  </a:ext>
                </a:extLst>
              </a:blip>
              <a:srcRect l="12167" t="16600" r="25475" b="25584"/>
              <a:stretch/>
            </p:blipFill>
            <p:spPr>
              <a:xfrm>
                <a:off x="6130324" y="2419011"/>
                <a:ext cx="2603500" cy="1752424"/>
              </a:xfrm>
              <a:prstGeom prst="rect">
                <a:avLst/>
              </a:prstGeom>
            </p:spPr>
          </p:pic>
        </p:grpSp>
        <p:sp>
          <p:nvSpPr>
            <p:cNvPr id="11" name="Rectangle 10"/>
            <p:cNvSpPr/>
            <p:nvPr/>
          </p:nvSpPr>
          <p:spPr>
            <a:xfrm>
              <a:off x="6130324" y="4171434"/>
              <a:ext cx="2595052" cy="21745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85750" indent="-285750">
                <a:spcAft>
                  <a:spcPts val="600"/>
                </a:spcAft>
                <a:buClr>
                  <a:schemeClr val="accent1"/>
                </a:buClr>
                <a:buFont typeface="Arial" pitchFamily="34" charset="0"/>
                <a:buChar char="•"/>
              </a:pPr>
              <a:r>
                <a:rPr lang="en-US" dirty="0" smtClean="0">
                  <a:solidFill>
                    <a:schemeClr val="accent2"/>
                  </a:solidFill>
                </a:rPr>
                <a:t>Income tax free death benefit</a:t>
              </a:r>
            </a:p>
            <a:p>
              <a:pPr marL="285750" indent="-285750">
                <a:spcAft>
                  <a:spcPts val="600"/>
                </a:spcAft>
                <a:buClr>
                  <a:schemeClr val="accent1"/>
                </a:buClr>
                <a:buFont typeface="Arial" pitchFamily="34" charset="0"/>
                <a:buChar char="•"/>
              </a:pPr>
              <a:r>
                <a:rPr lang="en-US" dirty="0" smtClean="0">
                  <a:solidFill>
                    <a:schemeClr val="accent2"/>
                  </a:solidFill>
                </a:rPr>
                <a:t>Access to all policy benefits</a:t>
              </a:r>
            </a:p>
            <a:p>
              <a:pPr marL="285750" indent="-285750">
                <a:spcAft>
                  <a:spcPts val="600"/>
                </a:spcAft>
                <a:buClr>
                  <a:schemeClr val="accent1"/>
                </a:buClr>
                <a:buFont typeface="Arial" pitchFamily="34" charset="0"/>
                <a:buChar char="•"/>
              </a:pPr>
              <a:r>
                <a:rPr lang="en-US" dirty="0" smtClean="0">
                  <a:solidFill>
                    <a:schemeClr val="accent2"/>
                  </a:solidFill>
                </a:rPr>
                <a:t>Personal cost equals tax due on the bonus</a:t>
              </a:r>
              <a:endParaRPr lang="en-US" dirty="0">
                <a:solidFill>
                  <a:schemeClr val="accent2"/>
                </a:solidFill>
              </a:endParaRPr>
            </a:p>
          </p:txBody>
        </p:sp>
      </p:grpSp>
    </p:spTree>
    <p:extLst>
      <p:ext uri="{BB962C8B-B14F-4D97-AF65-F5344CB8AC3E}">
        <p14:creationId xmlns:p14="http://schemas.microsoft.com/office/powerpoint/2010/main" val="175524725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Double Bonus</a:t>
            </a:r>
            <a:endParaRPr lang="en-US" dirty="0"/>
          </a:p>
        </p:txBody>
      </p:sp>
      <p:sp>
        <p:nvSpPr>
          <p:cNvPr id="3" name="Slide Number Placeholder 2"/>
          <p:cNvSpPr>
            <a:spLocks noGrp="1"/>
          </p:cNvSpPr>
          <p:nvPr>
            <p:ph type="sldNum" sz="quarter" idx="4294967295"/>
          </p:nvPr>
        </p:nvSpPr>
        <p:spPr>
          <a:xfrm>
            <a:off x="0" y="6329363"/>
            <a:ext cx="515938" cy="365125"/>
          </a:xfrm>
        </p:spPr>
        <p:txBody>
          <a:bodyPr/>
          <a:lstStyle/>
          <a:p>
            <a:fld id="{9F495958-F516-439A-814A-D2DC1CC7FCCF}" type="slidenum">
              <a:rPr lang="en-US" smtClean="0"/>
              <a:t>7</a:t>
            </a:fld>
            <a:endParaRPr lang="en-US" dirty="0"/>
          </a:p>
        </p:txBody>
      </p:sp>
    </p:spTree>
    <p:extLst>
      <p:ext uri="{BB962C8B-B14F-4D97-AF65-F5344CB8AC3E}">
        <p14:creationId xmlns:p14="http://schemas.microsoft.com/office/powerpoint/2010/main" val="452140243"/>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4098" y="1442679"/>
            <a:ext cx="8113485" cy="29558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a:off x="5507167" y="2430146"/>
            <a:ext cx="99846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9F495958-F516-439A-814A-D2DC1CC7FCCF}" type="slidenum">
              <a:rPr lang="en-US" smtClean="0"/>
              <a:t>8</a:t>
            </a:fld>
            <a:endParaRPr lang="en-US" dirty="0"/>
          </a:p>
        </p:txBody>
      </p:sp>
      <p:sp>
        <p:nvSpPr>
          <p:cNvPr id="4" name="Title 1"/>
          <p:cNvSpPr txBox="1">
            <a:spLocks/>
          </p:cNvSpPr>
          <p:nvPr/>
        </p:nvSpPr>
        <p:spPr>
          <a:xfrm>
            <a:off x="228600" y="142635"/>
            <a:ext cx="8686800" cy="10668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r>
              <a:rPr lang="en-US" dirty="0" smtClean="0"/>
              <a:t>Double Bonus</a:t>
            </a:r>
            <a:endParaRPr lang="en-US" dirty="0"/>
          </a:p>
        </p:txBody>
      </p:sp>
      <p:grpSp>
        <p:nvGrpSpPr>
          <p:cNvPr id="6" name="Group 5"/>
          <p:cNvGrpSpPr/>
          <p:nvPr/>
        </p:nvGrpSpPr>
        <p:grpSpPr>
          <a:xfrm>
            <a:off x="4476813" y="1930681"/>
            <a:ext cx="1286139" cy="1446790"/>
            <a:chOff x="2796604" y="2932397"/>
            <a:chExt cx="755729" cy="755729"/>
          </a:xfrm>
        </p:grpSpPr>
        <p:sp>
          <p:nvSpPr>
            <p:cNvPr id="7" name="Oval 6"/>
            <p:cNvSpPr/>
            <p:nvPr/>
          </p:nvSpPr>
          <p:spPr>
            <a:xfrm>
              <a:off x="2796604" y="2932397"/>
              <a:ext cx="755729" cy="7557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46"/>
            <p:cNvSpPr>
              <a:spLocks noEditPoints="1"/>
            </p:cNvSpPr>
            <p:nvPr/>
          </p:nvSpPr>
          <p:spPr bwMode="auto">
            <a:xfrm>
              <a:off x="3083564" y="3070230"/>
              <a:ext cx="181807" cy="480061"/>
            </a:xfrm>
            <a:custGeom>
              <a:avLst/>
              <a:gdLst>
                <a:gd name="T0" fmla="*/ 159 w 242"/>
                <a:gd name="T1" fmla="*/ 173 h 639"/>
                <a:gd name="T2" fmla="*/ 202 w 242"/>
                <a:gd name="T3" fmla="*/ 185 h 639"/>
                <a:gd name="T4" fmla="*/ 232 w 242"/>
                <a:gd name="T5" fmla="*/ 207 h 639"/>
                <a:gd name="T6" fmla="*/ 242 w 242"/>
                <a:gd name="T7" fmla="*/ 238 h 639"/>
                <a:gd name="T8" fmla="*/ 233 w 242"/>
                <a:gd name="T9" fmla="*/ 412 h 639"/>
                <a:gd name="T10" fmla="*/ 221 w 242"/>
                <a:gd name="T11" fmla="*/ 429 h 639"/>
                <a:gd name="T12" fmla="*/ 199 w 242"/>
                <a:gd name="T13" fmla="*/ 437 h 639"/>
                <a:gd name="T14" fmla="*/ 185 w 242"/>
                <a:gd name="T15" fmla="*/ 631 h 639"/>
                <a:gd name="T16" fmla="*/ 179 w 242"/>
                <a:gd name="T17" fmla="*/ 638 h 639"/>
                <a:gd name="T18" fmla="*/ 172 w 242"/>
                <a:gd name="T19" fmla="*/ 639 h 639"/>
                <a:gd name="T20" fmla="*/ 67 w 242"/>
                <a:gd name="T21" fmla="*/ 639 h 639"/>
                <a:gd name="T22" fmla="*/ 60 w 242"/>
                <a:gd name="T23" fmla="*/ 635 h 639"/>
                <a:gd name="T24" fmla="*/ 58 w 242"/>
                <a:gd name="T25" fmla="*/ 627 h 639"/>
                <a:gd name="T26" fmla="*/ 32 w 242"/>
                <a:gd name="T27" fmla="*/ 433 h 639"/>
                <a:gd name="T28" fmla="*/ 15 w 242"/>
                <a:gd name="T29" fmla="*/ 422 h 639"/>
                <a:gd name="T30" fmla="*/ 8 w 242"/>
                <a:gd name="T31" fmla="*/ 399 h 639"/>
                <a:gd name="T32" fmla="*/ 3 w 242"/>
                <a:gd name="T33" fmla="*/ 221 h 639"/>
                <a:gd name="T34" fmla="*/ 24 w 242"/>
                <a:gd name="T35" fmla="*/ 195 h 639"/>
                <a:gd name="T36" fmla="*/ 62 w 242"/>
                <a:gd name="T37" fmla="*/ 178 h 639"/>
                <a:gd name="T38" fmla="*/ 109 w 242"/>
                <a:gd name="T39" fmla="*/ 170 h 639"/>
                <a:gd name="T40" fmla="*/ 122 w 242"/>
                <a:gd name="T41" fmla="*/ 0 h 639"/>
                <a:gd name="T42" fmla="*/ 157 w 242"/>
                <a:gd name="T43" fmla="*/ 8 h 639"/>
                <a:gd name="T44" fmla="*/ 182 w 242"/>
                <a:gd name="T45" fmla="*/ 31 h 639"/>
                <a:gd name="T46" fmla="*/ 187 w 242"/>
                <a:gd name="T47" fmla="*/ 62 h 639"/>
                <a:gd name="T48" fmla="*/ 183 w 242"/>
                <a:gd name="T49" fmla="*/ 96 h 639"/>
                <a:gd name="T50" fmla="*/ 176 w 242"/>
                <a:gd name="T51" fmla="*/ 122 h 639"/>
                <a:gd name="T52" fmla="*/ 151 w 242"/>
                <a:gd name="T53" fmla="*/ 147 h 639"/>
                <a:gd name="T54" fmla="*/ 127 w 242"/>
                <a:gd name="T55" fmla="*/ 153 h 639"/>
                <a:gd name="T56" fmla="*/ 119 w 242"/>
                <a:gd name="T57" fmla="*/ 154 h 639"/>
                <a:gd name="T58" fmla="*/ 111 w 242"/>
                <a:gd name="T59" fmla="*/ 153 h 639"/>
                <a:gd name="T60" fmla="*/ 77 w 242"/>
                <a:gd name="T61" fmla="*/ 135 h 639"/>
                <a:gd name="T62" fmla="*/ 63 w 242"/>
                <a:gd name="T63" fmla="*/ 110 h 639"/>
                <a:gd name="T64" fmla="*/ 56 w 242"/>
                <a:gd name="T65" fmla="*/ 79 h 639"/>
                <a:gd name="T66" fmla="*/ 56 w 242"/>
                <a:gd name="T67" fmla="*/ 50 h 639"/>
                <a:gd name="T68" fmla="*/ 71 w 242"/>
                <a:gd name="T69" fmla="*/ 18 h 639"/>
                <a:gd name="T70" fmla="*/ 102 w 242"/>
                <a:gd name="T71" fmla="*/ 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2" h="639">
                  <a:moveTo>
                    <a:pt x="134" y="170"/>
                  </a:moveTo>
                  <a:lnTo>
                    <a:pt x="159" y="173"/>
                  </a:lnTo>
                  <a:lnTo>
                    <a:pt x="181" y="178"/>
                  </a:lnTo>
                  <a:lnTo>
                    <a:pt x="202" y="185"/>
                  </a:lnTo>
                  <a:lnTo>
                    <a:pt x="219" y="195"/>
                  </a:lnTo>
                  <a:lnTo>
                    <a:pt x="232" y="207"/>
                  </a:lnTo>
                  <a:lnTo>
                    <a:pt x="241" y="221"/>
                  </a:lnTo>
                  <a:lnTo>
                    <a:pt x="242" y="238"/>
                  </a:lnTo>
                  <a:lnTo>
                    <a:pt x="234" y="399"/>
                  </a:lnTo>
                  <a:lnTo>
                    <a:pt x="233" y="412"/>
                  </a:lnTo>
                  <a:lnTo>
                    <a:pt x="229" y="422"/>
                  </a:lnTo>
                  <a:lnTo>
                    <a:pt x="221" y="429"/>
                  </a:lnTo>
                  <a:lnTo>
                    <a:pt x="212" y="433"/>
                  </a:lnTo>
                  <a:lnTo>
                    <a:pt x="199" y="437"/>
                  </a:lnTo>
                  <a:lnTo>
                    <a:pt x="186" y="627"/>
                  </a:lnTo>
                  <a:lnTo>
                    <a:pt x="185" y="631"/>
                  </a:lnTo>
                  <a:lnTo>
                    <a:pt x="182" y="635"/>
                  </a:lnTo>
                  <a:lnTo>
                    <a:pt x="179" y="638"/>
                  </a:lnTo>
                  <a:lnTo>
                    <a:pt x="177" y="639"/>
                  </a:lnTo>
                  <a:lnTo>
                    <a:pt x="172" y="639"/>
                  </a:lnTo>
                  <a:lnTo>
                    <a:pt x="71" y="639"/>
                  </a:lnTo>
                  <a:lnTo>
                    <a:pt x="67" y="639"/>
                  </a:lnTo>
                  <a:lnTo>
                    <a:pt x="63" y="638"/>
                  </a:lnTo>
                  <a:lnTo>
                    <a:pt x="60" y="635"/>
                  </a:lnTo>
                  <a:lnTo>
                    <a:pt x="58" y="631"/>
                  </a:lnTo>
                  <a:lnTo>
                    <a:pt x="58" y="627"/>
                  </a:lnTo>
                  <a:lnTo>
                    <a:pt x="45" y="437"/>
                  </a:lnTo>
                  <a:lnTo>
                    <a:pt x="32" y="433"/>
                  </a:lnTo>
                  <a:lnTo>
                    <a:pt x="21" y="429"/>
                  </a:lnTo>
                  <a:lnTo>
                    <a:pt x="15" y="422"/>
                  </a:lnTo>
                  <a:lnTo>
                    <a:pt x="11" y="412"/>
                  </a:lnTo>
                  <a:lnTo>
                    <a:pt x="8" y="399"/>
                  </a:lnTo>
                  <a:lnTo>
                    <a:pt x="0" y="238"/>
                  </a:lnTo>
                  <a:lnTo>
                    <a:pt x="3" y="221"/>
                  </a:lnTo>
                  <a:lnTo>
                    <a:pt x="11" y="207"/>
                  </a:lnTo>
                  <a:lnTo>
                    <a:pt x="24" y="195"/>
                  </a:lnTo>
                  <a:lnTo>
                    <a:pt x="41" y="185"/>
                  </a:lnTo>
                  <a:lnTo>
                    <a:pt x="62" y="178"/>
                  </a:lnTo>
                  <a:lnTo>
                    <a:pt x="85" y="173"/>
                  </a:lnTo>
                  <a:lnTo>
                    <a:pt x="109" y="170"/>
                  </a:lnTo>
                  <a:lnTo>
                    <a:pt x="134" y="170"/>
                  </a:lnTo>
                  <a:close/>
                  <a:moveTo>
                    <a:pt x="122" y="0"/>
                  </a:moveTo>
                  <a:lnTo>
                    <a:pt x="140" y="3"/>
                  </a:lnTo>
                  <a:lnTo>
                    <a:pt x="157" y="8"/>
                  </a:lnTo>
                  <a:lnTo>
                    <a:pt x="172" y="18"/>
                  </a:lnTo>
                  <a:lnTo>
                    <a:pt x="182" y="31"/>
                  </a:lnTo>
                  <a:lnTo>
                    <a:pt x="186" y="50"/>
                  </a:lnTo>
                  <a:lnTo>
                    <a:pt x="187" y="62"/>
                  </a:lnTo>
                  <a:lnTo>
                    <a:pt x="186" y="79"/>
                  </a:lnTo>
                  <a:lnTo>
                    <a:pt x="183" y="96"/>
                  </a:lnTo>
                  <a:lnTo>
                    <a:pt x="181" y="110"/>
                  </a:lnTo>
                  <a:lnTo>
                    <a:pt x="176" y="122"/>
                  </a:lnTo>
                  <a:lnTo>
                    <a:pt x="165" y="135"/>
                  </a:lnTo>
                  <a:lnTo>
                    <a:pt x="151" y="147"/>
                  </a:lnTo>
                  <a:lnTo>
                    <a:pt x="132" y="153"/>
                  </a:lnTo>
                  <a:lnTo>
                    <a:pt x="127" y="153"/>
                  </a:lnTo>
                  <a:lnTo>
                    <a:pt x="123" y="154"/>
                  </a:lnTo>
                  <a:lnTo>
                    <a:pt x="119" y="154"/>
                  </a:lnTo>
                  <a:lnTo>
                    <a:pt x="115" y="153"/>
                  </a:lnTo>
                  <a:lnTo>
                    <a:pt x="111" y="153"/>
                  </a:lnTo>
                  <a:lnTo>
                    <a:pt x="93" y="147"/>
                  </a:lnTo>
                  <a:lnTo>
                    <a:pt x="77" y="135"/>
                  </a:lnTo>
                  <a:lnTo>
                    <a:pt x="67" y="122"/>
                  </a:lnTo>
                  <a:lnTo>
                    <a:pt x="63" y="110"/>
                  </a:lnTo>
                  <a:lnTo>
                    <a:pt x="59" y="96"/>
                  </a:lnTo>
                  <a:lnTo>
                    <a:pt x="56" y="79"/>
                  </a:lnTo>
                  <a:lnTo>
                    <a:pt x="56" y="62"/>
                  </a:lnTo>
                  <a:lnTo>
                    <a:pt x="56" y="50"/>
                  </a:lnTo>
                  <a:lnTo>
                    <a:pt x="62" y="31"/>
                  </a:lnTo>
                  <a:lnTo>
                    <a:pt x="71" y="18"/>
                  </a:lnTo>
                  <a:lnTo>
                    <a:pt x="85" y="8"/>
                  </a:lnTo>
                  <a:lnTo>
                    <a:pt x="102" y="3"/>
                  </a:lnTo>
                  <a:lnTo>
                    <a:pt x="12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9" name="TextBox 8"/>
          <p:cNvSpPr txBox="1"/>
          <p:nvPr/>
        </p:nvSpPr>
        <p:spPr>
          <a:xfrm>
            <a:off x="4732597" y="3520875"/>
            <a:ext cx="774571" cy="276999"/>
          </a:xfrm>
          <a:prstGeom prst="rect">
            <a:avLst/>
          </a:prstGeom>
          <a:noFill/>
        </p:spPr>
        <p:txBody>
          <a:bodyPr wrap="none" rtlCol="0">
            <a:spAutoFit/>
          </a:bodyPr>
          <a:lstStyle/>
          <a:p>
            <a:pPr algn="ctr"/>
            <a:r>
              <a:rPr lang="en-US" sz="1200" b="1" dirty="0" smtClean="0">
                <a:solidFill>
                  <a:schemeClr val="accent2"/>
                </a:solidFill>
              </a:rPr>
              <a:t>OWNER</a:t>
            </a:r>
            <a:endParaRPr lang="en-US" sz="1200" b="1" dirty="0">
              <a:solidFill>
                <a:schemeClr val="accent2"/>
              </a:solidFill>
            </a:endParaRPr>
          </a:p>
        </p:txBody>
      </p:sp>
      <p:sp>
        <p:nvSpPr>
          <p:cNvPr id="10" name="TextBox 9"/>
          <p:cNvSpPr txBox="1"/>
          <p:nvPr/>
        </p:nvSpPr>
        <p:spPr>
          <a:xfrm>
            <a:off x="1650398" y="3649012"/>
            <a:ext cx="970137" cy="276999"/>
          </a:xfrm>
          <a:prstGeom prst="rect">
            <a:avLst/>
          </a:prstGeom>
          <a:noFill/>
        </p:spPr>
        <p:txBody>
          <a:bodyPr wrap="none" rtlCol="0">
            <a:spAutoFit/>
          </a:bodyPr>
          <a:lstStyle/>
          <a:p>
            <a:pPr algn="ctr"/>
            <a:r>
              <a:rPr lang="en-US" sz="1200" b="1" dirty="0" smtClean="0">
                <a:solidFill>
                  <a:schemeClr val="accent1"/>
                </a:solidFill>
              </a:rPr>
              <a:t>BUSINESS</a:t>
            </a:r>
            <a:endParaRPr lang="en-US" sz="1200" b="1" dirty="0">
              <a:solidFill>
                <a:schemeClr val="accent1"/>
              </a:solidFill>
            </a:endParaRPr>
          </a:p>
        </p:txBody>
      </p:sp>
      <p:grpSp>
        <p:nvGrpSpPr>
          <p:cNvPr id="13" name="Group 12"/>
          <p:cNvGrpSpPr/>
          <p:nvPr/>
        </p:nvGrpSpPr>
        <p:grpSpPr>
          <a:xfrm>
            <a:off x="6689553" y="2194553"/>
            <a:ext cx="1126322" cy="1050982"/>
            <a:chOff x="6624304" y="3109550"/>
            <a:chExt cx="1706892" cy="1182918"/>
          </a:xfrm>
        </p:grpSpPr>
        <p:sp>
          <p:nvSpPr>
            <p:cNvPr id="14" name="Oval 13"/>
            <p:cNvSpPr/>
            <p:nvPr/>
          </p:nvSpPr>
          <p:spPr>
            <a:xfrm>
              <a:off x="6624304" y="3109550"/>
              <a:ext cx="1706892" cy="106630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6950595" y="3406696"/>
              <a:ext cx="1054305" cy="885772"/>
            </a:xfrm>
            <a:prstGeom prst="rect">
              <a:avLst/>
            </a:prstGeom>
          </p:spPr>
          <p:txBody>
            <a:bodyPr wrap="none">
              <a:spAutoFit/>
            </a:bodyPr>
            <a:lstStyle/>
            <a:p>
              <a:pPr algn="ctr"/>
              <a:r>
                <a:rPr lang="en-US" sz="2000" b="1" dirty="0" smtClean="0">
                  <a:solidFill>
                    <a:schemeClr val="bg1"/>
                  </a:solidFill>
                  <a:latin typeface="Arial Narrow" panose="020B0606020202030204" pitchFamily="34" charset="0"/>
                </a:rPr>
                <a:t>IRS</a:t>
              </a:r>
              <a:endParaRPr lang="en-US" sz="2000" b="1" dirty="0">
                <a:solidFill>
                  <a:schemeClr val="bg1"/>
                </a:solidFill>
                <a:latin typeface="Arial Narrow" panose="020B0606020202030204" pitchFamily="34" charset="0"/>
              </a:endParaRPr>
            </a:p>
          </p:txBody>
        </p:sp>
      </p:grpSp>
      <p:grpSp>
        <p:nvGrpSpPr>
          <p:cNvPr id="16" name="Group 15"/>
          <p:cNvGrpSpPr/>
          <p:nvPr/>
        </p:nvGrpSpPr>
        <p:grpSpPr>
          <a:xfrm>
            <a:off x="1288152" y="1767156"/>
            <a:ext cx="1694629" cy="1773841"/>
            <a:chOff x="545566" y="2272998"/>
            <a:chExt cx="1121869" cy="1121869"/>
          </a:xfrm>
        </p:grpSpPr>
        <p:sp>
          <p:nvSpPr>
            <p:cNvPr id="17" name="Oval 16"/>
            <p:cNvSpPr/>
            <p:nvPr/>
          </p:nvSpPr>
          <p:spPr>
            <a:xfrm>
              <a:off x="545566" y="2272998"/>
              <a:ext cx="1121869" cy="11218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9"/>
            <p:cNvSpPr>
              <a:spLocks noEditPoints="1"/>
            </p:cNvSpPr>
            <p:nvPr/>
          </p:nvSpPr>
          <p:spPr bwMode="auto">
            <a:xfrm>
              <a:off x="778070" y="2577434"/>
              <a:ext cx="656861" cy="512997"/>
            </a:xfrm>
            <a:custGeom>
              <a:avLst/>
              <a:gdLst>
                <a:gd name="T0" fmla="*/ 432 w 589"/>
                <a:gd name="T1" fmla="*/ 378 h 460"/>
                <a:gd name="T2" fmla="*/ 550 w 589"/>
                <a:gd name="T3" fmla="*/ 310 h 460"/>
                <a:gd name="T4" fmla="*/ 350 w 589"/>
                <a:gd name="T5" fmla="*/ 310 h 460"/>
                <a:gd name="T6" fmla="*/ 408 w 589"/>
                <a:gd name="T7" fmla="*/ 378 h 460"/>
                <a:gd name="T8" fmla="*/ 350 w 589"/>
                <a:gd name="T9" fmla="*/ 310 h 460"/>
                <a:gd name="T10" fmla="*/ 263 w 589"/>
                <a:gd name="T11" fmla="*/ 405 h 460"/>
                <a:gd name="T12" fmla="*/ 326 w 589"/>
                <a:gd name="T13" fmla="*/ 310 h 460"/>
                <a:gd name="T14" fmla="*/ 182 w 589"/>
                <a:gd name="T15" fmla="*/ 310 h 460"/>
                <a:gd name="T16" fmla="*/ 240 w 589"/>
                <a:gd name="T17" fmla="*/ 378 h 460"/>
                <a:gd name="T18" fmla="*/ 182 w 589"/>
                <a:gd name="T19" fmla="*/ 310 h 460"/>
                <a:gd name="T20" fmla="*/ 40 w 589"/>
                <a:gd name="T21" fmla="*/ 378 h 460"/>
                <a:gd name="T22" fmla="*/ 158 w 589"/>
                <a:gd name="T23" fmla="*/ 310 h 460"/>
                <a:gd name="T24" fmla="*/ 432 w 589"/>
                <a:gd name="T25" fmla="*/ 219 h 460"/>
                <a:gd name="T26" fmla="*/ 550 w 589"/>
                <a:gd name="T27" fmla="*/ 286 h 460"/>
                <a:gd name="T28" fmla="*/ 432 w 589"/>
                <a:gd name="T29" fmla="*/ 219 h 460"/>
                <a:gd name="T30" fmla="*/ 350 w 589"/>
                <a:gd name="T31" fmla="*/ 286 h 460"/>
                <a:gd name="T32" fmla="*/ 408 w 589"/>
                <a:gd name="T33" fmla="*/ 219 h 460"/>
                <a:gd name="T34" fmla="*/ 263 w 589"/>
                <a:gd name="T35" fmla="*/ 219 h 460"/>
                <a:gd name="T36" fmla="*/ 326 w 589"/>
                <a:gd name="T37" fmla="*/ 286 h 460"/>
                <a:gd name="T38" fmla="*/ 263 w 589"/>
                <a:gd name="T39" fmla="*/ 219 h 460"/>
                <a:gd name="T40" fmla="*/ 182 w 589"/>
                <a:gd name="T41" fmla="*/ 286 h 460"/>
                <a:gd name="T42" fmla="*/ 240 w 589"/>
                <a:gd name="T43" fmla="*/ 219 h 460"/>
                <a:gd name="T44" fmla="*/ 40 w 589"/>
                <a:gd name="T45" fmla="*/ 219 h 460"/>
                <a:gd name="T46" fmla="*/ 158 w 589"/>
                <a:gd name="T47" fmla="*/ 286 h 460"/>
                <a:gd name="T48" fmla="*/ 40 w 589"/>
                <a:gd name="T49" fmla="*/ 219 h 460"/>
                <a:gd name="T50" fmla="*/ 432 w 589"/>
                <a:gd name="T51" fmla="*/ 196 h 460"/>
                <a:gd name="T52" fmla="*/ 550 w 589"/>
                <a:gd name="T53" fmla="*/ 127 h 460"/>
                <a:gd name="T54" fmla="*/ 350 w 589"/>
                <a:gd name="T55" fmla="*/ 127 h 460"/>
                <a:gd name="T56" fmla="*/ 408 w 589"/>
                <a:gd name="T57" fmla="*/ 196 h 460"/>
                <a:gd name="T58" fmla="*/ 350 w 589"/>
                <a:gd name="T59" fmla="*/ 127 h 460"/>
                <a:gd name="T60" fmla="*/ 263 w 589"/>
                <a:gd name="T61" fmla="*/ 196 h 460"/>
                <a:gd name="T62" fmla="*/ 326 w 589"/>
                <a:gd name="T63" fmla="*/ 127 h 460"/>
                <a:gd name="T64" fmla="*/ 182 w 589"/>
                <a:gd name="T65" fmla="*/ 127 h 460"/>
                <a:gd name="T66" fmla="*/ 240 w 589"/>
                <a:gd name="T67" fmla="*/ 196 h 460"/>
                <a:gd name="T68" fmla="*/ 182 w 589"/>
                <a:gd name="T69" fmla="*/ 127 h 460"/>
                <a:gd name="T70" fmla="*/ 40 w 589"/>
                <a:gd name="T71" fmla="*/ 196 h 460"/>
                <a:gd name="T72" fmla="*/ 158 w 589"/>
                <a:gd name="T73" fmla="*/ 127 h 460"/>
                <a:gd name="T74" fmla="*/ 178 w 589"/>
                <a:gd name="T75" fmla="*/ 0 h 460"/>
                <a:gd name="T76" fmla="*/ 412 w 589"/>
                <a:gd name="T77" fmla="*/ 55 h 460"/>
                <a:gd name="T78" fmla="*/ 589 w 589"/>
                <a:gd name="T79" fmla="*/ 80 h 460"/>
                <a:gd name="T80" fmla="*/ 572 w 589"/>
                <a:gd name="T81" fmla="*/ 402 h 460"/>
                <a:gd name="T82" fmla="*/ 589 w 589"/>
                <a:gd name="T83" fmla="*/ 460 h 460"/>
                <a:gd name="T84" fmla="*/ 0 w 589"/>
                <a:gd name="T85" fmla="*/ 402 h 460"/>
                <a:gd name="T86" fmla="*/ 17 w 589"/>
                <a:gd name="T87" fmla="*/ 80 h 460"/>
                <a:gd name="T88" fmla="*/ 0 w 589"/>
                <a:gd name="T89" fmla="*/ 55 h 460"/>
                <a:gd name="T90" fmla="*/ 178 w 589"/>
                <a:gd name="T91"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9" h="460">
                  <a:moveTo>
                    <a:pt x="432" y="310"/>
                  </a:moveTo>
                  <a:lnTo>
                    <a:pt x="432" y="378"/>
                  </a:lnTo>
                  <a:lnTo>
                    <a:pt x="550" y="378"/>
                  </a:lnTo>
                  <a:lnTo>
                    <a:pt x="550" y="310"/>
                  </a:lnTo>
                  <a:lnTo>
                    <a:pt x="432" y="310"/>
                  </a:lnTo>
                  <a:close/>
                  <a:moveTo>
                    <a:pt x="350" y="310"/>
                  </a:moveTo>
                  <a:lnTo>
                    <a:pt x="350" y="378"/>
                  </a:lnTo>
                  <a:lnTo>
                    <a:pt x="408" y="378"/>
                  </a:lnTo>
                  <a:lnTo>
                    <a:pt x="408" y="310"/>
                  </a:lnTo>
                  <a:lnTo>
                    <a:pt x="350" y="310"/>
                  </a:lnTo>
                  <a:close/>
                  <a:moveTo>
                    <a:pt x="263" y="310"/>
                  </a:moveTo>
                  <a:lnTo>
                    <a:pt x="263" y="405"/>
                  </a:lnTo>
                  <a:lnTo>
                    <a:pt x="326" y="405"/>
                  </a:lnTo>
                  <a:lnTo>
                    <a:pt x="326" y="310"/>
                  </a:lnTo>
                  <a:lnTo>
                    <a:pt x="263" y="310"/>
                  </a:lnTo>
                  <a:close/>
                  <a:moveTo>
                    <a:pt x="182" y="310"/>
                  </a:moveTo>
                  <a:lnTo>
                    <a:pt x="182" y="378"/>
                  </a:lnTo>
                  <a:lnTo>
                    <a:pt x="240" y="378"/>
                  </a:lnTo>
                  <a:lnTo>
                    <a:pt x="240" y="310"/>
                  </a:lnTo>
                  <a:lnTo>
                    <a:pt x="182" y="310"/>
                  </a:lnTo>
                  <a:close/>
                  <a:moveTo>
                    <a:pt x="40" y="310"/>
                  </a:moveTo>
                  <a:lnTo>
                    <a:pt x="40" y="378"/>
                  </a:lnTo>
                  <a:lnTo>
                    <a:pt x="158" y="378"/>
                  </a:lnTo>
                  <a:lnTo>
                    <a:pt x="158" y="310"/>
                  </a:lnTo>
                  <a:lnTo>
                    <a:pt x="40" y="310"/>
                  </a:lnTo>
                  <a:close/>
                  <a:moveTo>
                    <a:pt x="432" y="219"/>
                  </a:moveTo>
                  <a:lnTo>
                    <a:pt x="432" y="286"/>
                  </a:lnTo>
                  <a:lnTo>
                    <a:pt x="550" y="286"/>
                  </a:lnTo>
                  <a:lnTo>
                    <a:pt x="550" y="219"/>
                  </a:lnTo>
                  <a:lnTo>
                    <a:pt x="432" y="219"/>
                  </a:lnTo>
                  <a:close/>
                  <a:moveTo>
                    <a:pt x="350" y="219"/>
                  </a:moveTo>
                  <a:lnTo>
                    <a:pt x="350" y="286"/>
                  </a:lnTo>
                  <a:lnTo>
                    <a:pt x="408" y="286"/>
                  </a:lnTo>
                  <a:lnTo>
                    <a:pt x="408" y="219"/>
                  </a:lnTo>
                  <a:lnTo>
                    <a:pt x="350" y="219"/>
                  </a:lnTo>
                  <a:close/>
                  <a:moveTo>
                    <a:pt x="263" y="219"/>
                  </a:moveTo>
                  <a:lnTo>
                    <a:pt x="263" y="286"/>
                  </a:lnTo>
                  <a:lnTo>
                    <a:pt x="326" y="286"/>
                  </a:lnTo>
                  <a:lnTo>
                    <a:pt x="326" y="219"/>
                  </a:lnTo>
                  <a:lnTo>
                    <a:pt x="263" y="219"/>
                  </a:lnTo>
                  <a:close/>
                  <a:moveTo>
                    <a:pt x="182" y="219"/>
                  </a:moveTo>
                  <a:lnTo>
                    <a:pt x="182" y="286"/>
                  </a:lnTo>
                  <a:lnTo>
                    <a:pt x="240" y="286"/>
                  </a:lnTo>
                  <a:lnTo>
                    <a:pt x="240" y="219"/>
                  </a:lnTo>
                  <a:lnTo>
                    <a:pt x="182" y="219"/>
                  </a:lnTo>
                  <a:close/>
                  <a:moveTo>
                    <a:pt x="40" y="219"/>
                  </a:moveTo>
                  <a:lnTo>
                    <a:pt x="40" y="286"/>
                  </a:lnTo>
                  <a:lnTo>
                    <a:pt x="158" y="286"/>
                  </a:lnTo>
                  <a:lnTo>
                    <a:pt x="158" y="219"/>
                  </a:lnTo>
                  <a:lnTo>
                    <a:pt x="40" y="219"/>
                  </a:lnTo>
                  <a:close/>
                  <a:moveTo>
                    <a:pt x="432" y="127"/>
                  </a:moveTo>
                  <a:lnTo>
                    <a:pt x="432" y="196"/>
                  </a:lnTo>
                  <a:lnTo>
                    <a:pt x="550" y="196"/>
                  </a:lnTo>
                  <a:lnTo>
                    <a:pt x="550" y="127"/>
                  </a:lnTo>
                  <a:lnTo>
                    <a:pt x="432" y="127"/>
                  </a:lnTo>
                  <a:close/>
                  <a:moveTo>
                    <a:pt x="350" y="127"/>
                  </a:moveTo>
                  <a:lnTo>
                    <a:pt x="350" y="196"/>
                  </a:lnTo>
                  <a:lnTo>
                    <a:pt x="408" y="196"/>
                  </a:lnTo>
                  <a:lnTo>
                    <a:pt x="408" y="127"/>
                  </a:lnTo>
                  <a:lnTo>
                    <a:pt x="350" y="127"/>
                  </a:lnTo>
                  <a:close/>
                  <a:moveTo>
                    <a:pt x="263" y="127"/>
                  </a:moveTo>
                  <a:lnTo>
                    <a:pt x="263" y="196"/>
                  </a:lnTo>
                  <a:lnTo>
                    <a:pt x="326" y="196"/>
                  </a:lnTo>
                  <a:lnTo>
                    <a:pt x="326" y="127"/>
                  </a:lnTo>
                  <a:lnTo>
                    <a:pt x="263" y="127"/>
                  </a:lnTo>
                  <a:close/>
                  <a:moveTo>
                    <a:pt x="182" y="127"/>
                  </a:moveTo>
                  <a:lnTo>
                    <a:pt x="182" y="196"/>
                  </a:lnTo>
                  <a:lnTo>
                    <a:pt x="240" y="196"/>
                  </a:lnTo>
                  <a:lnTo>
                    <a:pt x="240" y="127"/>
                  </a:lnTo>
                  <a:lnTo>
                    <a:pt x="182" y="127"/>
                  </a:lnTo>
                  <a:close/>
                  <a:moveTo>
                    <a:pt x="40" y="127"/>
                  </a:moveTo>
                  <a:lnTo>
                    <a:pt x="40" y="196"/>
                  </a:lnTo>
                  <a:lnTo>
                    <a:pt x="158" y="196"/>
                  </a:lnTo>
                  <a:lnTo>
                    <a:pt x="158" y="127"/>
                  </a:lnTo>
                  <a:lnTo>
                    <a:pt x="40" y="127"/>
                  </a:lnTo>
                  <a:close/>
                  <a:moveTo>
                    <a:pt x="178" y="0"/>
                  </a:moveTo>
                  <a:lnTo>
                    <a:pt x="412" y="0"/>
                  </a:lnTo>
                  <a:lnTo>
                    <a:pt x="412" y="55"/>
                  </a:lnTo>
                  <a:lnTo>
                    <a:pt x="589" y="55"/>
                  </a:lnTo>
                  <a:lnTo>
                    <a:pt x="589" y="80"/>
                  </a:lnTo>
                  <a:lnTo>
                    <a:pt x="572" y="80"/>
                  </a:lnTo>
                  <a:lnTo>
                    <a:pt x="572" y="402"/>
                  </a:lnTo>
                  <a:lnTo>
                    <a:pt x="589" y="402"/>
                  </a:lnTo>
                  <a:lnTo>
                    <a:pt x="589" y="460"/>
                  </a:lnTo>
                  <a:lnTo>
                    <a:pt x="0" y="460"/>
                  </a:lnTo>
                  <a:lnTo>
                    <a:pt x="0" y="402"/>
                  </a:lnTo>
                  <a:lnTo>
                    <a:pt x="17" y="402"/>
                  </a:lnTo>
                  <a:lnTo>
                    <a:pt x="17" y="80"/>
                  </a:lnTo>
                  <a:lnTo>
                    <a:pt x="0" y="80"/>
                  </a:lnTo>
                  <a:lnTo>
                    <a:pt x="0" y="55"/>
                  </a:lnTo>
                  <a:lnTo>
                    <a:pt x="178" y="55"/>
                  </a:lnTo>
                  <a:lnTo>
                    <a:pt x="1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8" name="TextBox 27"/>
          <p:cNvSpPr txBox="1"/>
          <p:nvPr/>
        </p:nvSpPr>
        <p:spPr>
          <a:xfrm>
            <a:off x="3322648" y="2181558"/>
            <a:ext cx="619080" cy="276999"/>
          </a:xfrm>
          <a:prstGeom prst="rect">
            <a:avLst/>
          </a:prstGeom>
          <a:noFill/>
        </p:spPr>
        <p:txBody>
          <a:bodyPr wrap="none" rtlCol="0">
            <a:spAutoFit/>
          </a:bodyPr>
          <a:lstStyle/>
          <a:p>
            <a:r>
              <a:rPr lang="en-US" sz="1200" b="1" dirty="0">
                <a:solidFill>
                  <a:schemeClr val="accent1"/>
                </a:solidFill>
              </a:rPr>
              <a:t>CASH</a:t>
            </a:r>
          </a:p>
        </p:txBody>
      </p:sp>
      <p:grpSp>
        <p:nvGrpSpPr>
          <p:cNvPr id="2" name="Group 1"/>
          <p:cNvGrpSpPr/>
          <p:nvPr/>
        </p:nvGrpSpPr>
        <p:grpSpPr>
          <a:xfrm>
            <a:off x="594098" y="4580899"/>
            <a:ext cx="8195241" cy="1997062"/>
            <a:chOff x="594098" y="4186876"/>
            <a:chExt cx="8195241" cy="1997062"/>
          </a:xfrm>
        </p:grpSpPr>
        <p:grpSp>
          <p:nvGrpSpPr>
            <p:cNvPr id="25" name="Group 24"/>
            <p:cNvGrpSpPr/>
            <p:nvPr/>
          </p:nvGrpSpPr>
          <p:grpSpPr>
            <a:xfrm>
              <a:off x="594098" y="4186876"/>
              <a:ext cx="8195241" cy="1067295"/>
              <a:chOff x="390299" y="1682801"/>
              <a:chExt cx="2595884" cy="1563768"/>
            </a:xfrm>
          </p:grpSpPr>
          <p:sp>
            <p:nvSpPr>
              <p:cNvPr id="26" name="Rectangle 25"/>
              <p:cNvSpPr/>
              <p:nvPr/>
            </p:nvSpPr>
            <p:spPr>
              <a:xfrm>
                <a:off x="390299" y="1682801"/>
                <a:ext cx="2595052" cy="7453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Business</a:t>
                </a:r>
                <a:endParaRPr lang="en-US" dirty="0"/>
              </a:p>
            </p:txBody>
          </p:sp>
          <p:sp>
            <p:nvSpPr>
              <p:cNvPr id="27" name="Rectangle 26"/>
              <p:cNvSpPr/>
              <p:nvPr/>
            </p:nvSpPr>
            <p:spPr>
              <a:xfrm>
                <a:off x="391131" y="2419011"/>
                <a:ext cx="2595052" cy="827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spcAft>
                    <a:spcPts val="600"/>
                  </a:spcAft>
                  <a:buClr>
                    <a:schemeClr val="accent1"/>
                  </a:buClr>
                </a:pPr>
                <a:r>
                  <a:rPr lang="en-US" dirty="0" smtClean="0">
                    <a:solidFill>
                      <a:schemeClr val="accent2"/>
                    </a:solidFill>
                  </a:rPr>
                  <a:t>Makes cash bonus to cover all the personal tax due</a:t>
                </a:r>
              </a:p>
            </p:txBody>
          </p:sp>
        </p:grpSp>
        <p:grpSp>
          <p:nvGrpSpPr>
            <p:cNvPr id="29" name="Group 28"/>
            <p:cNvGrpSpPr/>
            <p:nvPr/>
          </p:nvGrpSpPr>
          <p:grpSpPr>
            <a:xfrm>
              <a:off x="600445" y="5254171"/>
              <a:ext cx="8110035" cy="929767"/>
              <a:chOff x="6130324" y="1682804"/>
              <a:chExt cx="2603500" cy="1563764"/>
            </a:xfrm>
          </p:grpSpPr>
          <p:sp>
            <p:nvSpPr>
              <p:cNvPr id="30" name="Rectangle 29"/>
              <p:cNvSpPr/>
              <p:nvPr/>
            </p:nvSpPr>
            <p:spPr>
              <a:xfrm>
                <a:off x="6130324" y="1682804"/>
                <a:ext cx="2603500" cy="7395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Executive</a:t>
                </a:r>
                <a:endParaRPr lang="en-US" dirty="0"/>
              </a:p>
            </p:txBody>
          </p:sp>
          <p:sp>
            <p:nvSpPr>
              <p:cNvPr id="31" name="Rectangle 30"/>
              <p:cNvSpPr/>
              <p:nvPr/>
            </p:nvSpPr>
            <p:spPr>
              <a:xfrm>
                <a:off x="6130324" y="2428155"/>
                <a:ext cx="2595052" cy="8184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spcAft>
                    <a:spcPts val="600"/>
                  </a:spcAft>
                  <a:buClr>
                    <a:schemeClr val="accent1"/>
                  </a:buClr>
                </a:pPr>
                <a:r>
                  <a:rPr lang="en-US" dirty="0" smtClean="0">
                    <a:solidFill>
                      <a:schemeClr val="accent2"/>
                    </a:solidFill>
                  </a:rPr>
                  <a:t>No additional out of pocket cost</a:t>
                </a:r>
                <a:endParaRPr lang="en-US" dirty="0">
                  <a:solidFill>
                    <a:schemeClr val="accent2"/>
                  </a:solidFill>
                </a:endParaRPr>
              </a:p>
            </p:txBody>
          </p:sp>
        </p:grpSp>
      </p:grpSp>
      <p:cxnSp>
        <p:nvCxnSpPr>
          <p:cNvPr id="24" name="Straight Arrow Connector 23"/>
          <p:cNvCxnSpPr/>
          <p:nvPr/>
        </p:nvCxnSpPr>
        <p:spPr>
          <a:xfrm>
            <a:off x="2943267" y="2430146"/>
            <a:ext cx="144191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3749599" y="2851412"/>
            <a:ext cx="1124332" cy="1102141"/>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ight Arrow 35"/>
          <p:cNvSpPr/>
          <p:nvPr/>
        </p:nvSpPr>
        <p:spPr>
          <a:xfrm>
            <a:off x="2983769" y="2516486"/>
            <a:ext cx="1494032" cy="596475"/>
          </a:xfrm>
          <a:prstGeom prst="rightArrow">
            <a:avLst>
              <a:gd name="adj1" fmla="val 50000"/>
              <a:gd name="adj2" fmla="val 5192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accent2"/>
                </a:solidFill>
                <a:latin typeface="Arial Narrow" panose="020B0606020202030204" pitchFamily="34" charset="0"/>
              </a:rPr>
              <a:t>BONUS THE PREMIUM</a:t>
            </a:r>
            <a:endParaRPr lang="en-US" sz="1100" b="1" dirty="0">
              <a:solidFill>
                <a:schemeClr val="accent2"/>
              </a:solidFill>
              <a:latin typeface="Arial Narrow" panose="020B0606020202030204" pitchFamily="34" charset="0"/>
            </a:endParaRPr>
          </a:p>
        </p:txBody>
      </p:sp>
    </p:spTree>
    <p:extLst>
      <p:ext uri="{BB962C8B-B14F-4D97-AF65-F5344CB8AC3E}">
        <p14:creationId xmlns:p14="http://schemas.microsoft.com/office/powerpoint/2010/main" val="538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8"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par>
                                <p:cTn id="11" presetID="2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t>9</a:t>
            </a:fld>
            <a:endParaRPr lang="en-US" dirty="0"/>
          </a:p>
        </p:txBody>
      </p:sp>
      <p:grpSp>
        <p:nvGrpSpPr>
          <p:cNvPr id="4" name="Group 3"/>
          <p:cNvGrpSpPr/>
          <p:nvPr/>
        </p:nvGrpSpPr>
        <p:grpSpPr>
          <a:xfrm>
            <a:off x="391130" y="1682801"/>
            <a:ext cx="3220749" cy="4663134"/>
            <a:chOff x="391131" y="1682801"/>
            <a:chExt cx="2608734" cy="4663134"/>
          </a:xfrm>
        </p:grpSpPr>
        <p:grpSp>
          <p:nvGrpSpPr>
            <p:cNvPr id="5" name="Group 4"/>
            <p:cNvGrpSpPr/>
            <p:nvPr/>
          </p:nvGrpSpPr>
          <p:grpSpPr>
            <a:xfrm>
              <a:off x="404813" y="1682801"/>
              <a:ext cx="2595052" cy="2488634"/>
              <a:chOff x="3274475" y="1682801"/>
              <a:chExt cx="2595052" cy="2488634"/>
            </a:xfrm>
          </p:grpSpPr>
          <p:sp>
            <p:nvSpPr>
              <p:cNvPr id="7" name="Rectangle 6"/>
              <p:cNvSpPr/>
              <p:nvPr/>
            </p:nvSpPr>
            <p:spPr>
              <a:xfrm>
                <a:off x="3274475" y="1682801"/>
                <a:ext cx="2595052" cy="7453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Business</a:t>
                </a:r>
                <a:endParaRPr lang="en-US" dirty="0"/>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3274475" y="2428155"/>
                <a:ext cx="2595052" cy="1743280"/>
              </a:xfrm>
              <a:prstGeom prst="rect">
                <a:avLst/>
              </a:prstGeom>
            </p:spPr>
          </p:pic>
        </p:grpSp>
        <p:sp>
          <p:nvSpPr>
            <p:cNvPr id="6" name="Rectangle 5"/>
            <p:cNvSpPr/>
            <p:nvPr/>
          </p:nvSpPr>
          <p:spPr>
            <a:xfrm>
              <a:off x="391131" y="4165357"/>
              <a:ext cx="2595052" cy="21805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30188" indent="-230188">
                <a:spcAft>
                  <a:spcPts val="600"/>
                </a:spcAft>
                <a:buClr>
                  <a:schemeClr val="accent1"/>
                </a:buClr>
                <a:buFont typeface="Arial" pitchFamily="34" charset="0"/>
                <a:buChar char="•"/>
              </a:pPr>
              <a:r>
                <a:rPr lang="en-US" dirty="0" smtClean="0">
                  <a:solidFill>
                    <a:schemeClr val="accent2"/>
                  </a:solidFill>
                </a:rPr>
                <a:t>Deductible</a:t>
              </a:r>
            </a:p>
            <a:p>
              <a:pPr marL="230188" indent="-230188">
                <a:spcAft>
                  <a:spcPts val="600"/>
                </a:spcAft>
                <a:buClr>
                  <a:schemeClr val="accent1"/>
                </a:buClr>
                <a:buFont typeface="Arial" pitchFamily="34" charset="0"/>
                <a:buChar char="•"/>
              </a:pPr>
              <a:r>
                <a:rPr lang="en-US" dirty="0" smtClean="0">
                  <a:solidFill>
                    <a:schemeClr val="accent2"/>
                  </a:solidFill>
                </a:rPr>
                <a:t>Selective participation</a:t>
              </a:r>
            </a:p>
            <a:p>
              <a:pPr marL="230188" indent="-230188">
                <a:spcAft>
                  <a:spcPts val="600"/>
                </a:spcAft>
                <a:buClr>
                  <a:schemeClr val="accent1"/>
                </a:buClr>
                <a:buFont typeface="Arial" pitchFamily="34" charset="0"/>
                <a:buChar char="•"/>
              </a:pPr>
              <a:r>
                <a:rPr lang="en-US" dirty="0" smtClean="0">
                  <a:solidFill>
                    <a:schemeClr val="accent2"/>
                  </a:solidFill>
                </a:rPr>
                <a:t>Simple, no IRS filings</a:t>
              </a:r>
            </a:p>
            <a:p>
              <a:pPr marL="230188" indent="-230188">
                <a:spcAft>
                  <a:spcPts val="600"/>
                </a:spcAft>
                <a:buClr>
                  <a:schemeClr val="accent1"/>
                </a:buClr>
                <a:buFont typeface="Arial" pitchFamily="34" charset="0"/>
                <a:buChar char="•"/>
              </a:pPr>
              <a:r>
                <a:rPr lang="en-US" dirty="0" smtClean="0">
                  <a:solidFill>
                    <a:schemeClr val="accent2"/>
                  </a:solidFill>
                </a:rPr>
                <a:t>No set up costs</a:t>
              </a:r>
            </a:p>
          </p:txBody>
        </p:sp>
      </p:grpSp>
      <p:grpSp>
        <p:nvGrpSpPr>
          <p:cNvPr id="9" name="Group 8"/>
          <p:cNvGrpSpPr/>
          <p:nvPr/>
        </p:nvGrpSpPr>
        <p:grpSpPr>
          <a:xfrm>
            <a:off x="5422392" y="1682804"/>
            <a:ext cx="3311432" cy="4663131"/>
            <a:chOff x="6130324" y="1682804"/>
            <a:chExt cx="2603500" cy="4663131"/>
          </a:xfrm>
        </p:grpSpPr>
        <p:grpSp>
          <p:nvGrpSpPr>
            <p:cNvPr id="10" name="Group 9"/>
            <p:cNvGrpSpPr/>
            <p:nvPr/>
          </p:nvGrpSpPr>
          <p:grpSpPr>
            <a:xfrm>
              <a:off x="6130324" y="1682804"/>
              <a:ext cx="2603500" cy="2488631"/>
              <a:chOff x="6130324" y="1682804"/>
              <a:chExt cx="2603500" cy="2488631"/>
            </a:xfrm>
          </p:grpSpPr>
          <p:sp>
            <p:nvSpPr>
              <p:cNvPr id="12" name="Rectangle 11"/>
              <p:cNvSpPr/>
              <p:nvPr/>
            </p:nvSpPr>
            <p:spPr>
              <a:xfrm>
                <a:off x="6130324" y="1682804"/>
                <a:ext cx="2603500" cy="7395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Executive</a:t>
                </a:r>
                <a:endParaRPr lang="en-US" dirty="0"/>
              </a:p>
            </p:txBody>
          </p:sp>
          <p:pic>
            <p:nvPicPr>
              <p:cNvPr id="13" name="Picture 12" descr="shutterstock_129411536.jpg"/>
              <p:cNvPicPr>
                <a:picLocks noChangeAspect="1"/>
              </p:cNvPicPr>
              <p:nvPr/>
            </p:nvPicPr>
            <p:blipFill rotWithShape="1">
              <a:blip r:embed="rId5" cstate="print">
                <a:extLst>
                  <a:ext uri="{28A0092B-C50C-407E-A947-70E740481C1C}">
                    <a14:useLocalDpi xmlns:a14="http://schemas.microsoft.com/office/drawing/2010/main" val="0"/>
                  </a:ext>
                </a:extLst>
              </a:blip>
              <a:srcRect l="12167" t="16600" r="25475" b="25584"/>
              <a:stretch/>
            </p:blipFill>
            <p:spPr>
              <a:xfrm>
                <a:off x="6130324" y="2419011"/>
                <a:ext cx="2603500" cy="1752424"/>
              </a:xfrm>
              <a:prstGeom prst="rect">
                <a:avLst/>
              </a:prstGeom>
            </p:spPr>
          </p:pic>
        </p:grpSp>
        <p:sp>
          <p:nvSpPr>
            <p:cNvPr id="11" name="Rectangle 10"/>
            <p:cNvSpPr/>
            <p:nvPr/>
          </p:nvSpPr>
          <p:spPr>
            <a:xfrm>
              <a:off x="6130324" y="4171434"/>
              <a:ext cx="2595052" cy="21745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85750" indent="-285750">
                <a:spcAft>
                  <a:spcPts val="600"/>
                </a:spcAft>
                <a:buClr>
                  <a:schemeClr val="accent1"/>
                </a:buClr>
                <a:buFont typeface="Arial" pitchFamily="34" charset="0"/>
                <a:buChar char="•"/>
              </a:pPr>
              <a:r>
                <a:rPr lang="en-US" dirty="0" smtClean="0">
                  <a:solidFill>
                    <a:schemeClr val="accent2"/>
                  </a:solidFill>
                </a:rPr>
                <a:t>Income tax free death benefit</a:t>
              </a:r>
            </a:p>
            <a:p>
              <a:pPr marL="285750" indent="-285750">
                <a:spcAft>
                  <a:spcPts val="600"/>
                </a:spcAft>
                <a:buClr>
                  <a:schemeClr val="accent1"/>
                </a:buClr>
                <a:buFont typeface="Arial" pitchFamily="34" charset="0"/>
                <a:buChar char="•"/>
              </a:pPr>
              <a:r>
                <a:rPr lang="en-US" dirty="0" smtClean="0">
                  <a:solidFill>
                    <a:schemeClr val="accent2"/>
                  </a:solidFill>
                </a:rPr>
                <a:t>Access to all policy benefits</a:t>
              </a:r>
            </a:p>
            <a:p>
              <a:pPr marL="285750" indent="-285750">
                <a:spcAft>
                  <a:spcPts val="600"/>
                </a:spcAft>
                <a:buClr>
                  <a:schemeClr val="accent1"/>
                </a:buClr>
                <a:buFont typeface="Arial" pitchFamily="34" charset="0"/>
                <a:buChar char="•"/>
              </a:pPr>
              <a:r>
                <a:rPr lang="en-US" dirty="0" smtClean="0">
                  <a:solidFill>
                    <a:srgbClr val="FF0000"/>
                  </a:solidFill>
                </a:rPr>
                <a:t>No additional out of pocket   costs</a:t>
              </a:r>
              <a:endParaRPr lang="en-US" dirty="0">
                <a:solidFill>
                  <a:srgbClr val="FF0000"/>
                </a:solidFill>
              </a:endParaRPr>
            </a:p>
          </p:txBody>
        </p:sp>
      </p:grpSp>
    </p:spTree>
    <p:extLst>
      <p:ext uri="{BB962C8B-B14F-4D97-AF65-F5344CB8AC3E}">
        <p14:creationId xmlns:p14="http://schemas.microsoft.com/office/powerpoint/2010/main" val="21973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National Life">
      <a:dk1>
        <a:sysClr val="windowText" lastClr="000000"/>
      </a:dk1>
      <a:lt1>
        <a:sysClr val="window" lastClr="FFFFFF"/>
      </a:lt1>
      <a:dk2>
        <a:srgbClr val="263F6A"/>
      </a:dk2>
      <a:lt2>
        <a:srgbClr val="D8D8D8"/>
      </a:lt2>
      <a:accent1>
        <a:srgbClr val="3D9B35"/>
      </a:accent1>
      <a:accent2>
        <a:srgbClr val="616365"/>
      </a:accent2>
      <a:accent3>
        <a:srgbClr val="00A8B4"/>
      </a:accent3>
      <a:accent4>
        <a:srgbClr val="BED600"/>
      </a:accent4>
      <a:accent5>
        <a:srgbClr val="263F6A"/>
      </a:accent5>
      <a:accent6>
        <a:srgbClr val="44697D"/>
      </a:accent6>
      <a:hlink>
        <a:srgbClr val="3D9B35"/>
      </a:hlink>
      <a:folHlink>
        <a:srgbClr val="3D9B3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National Life">
      <a:dk1>
        <a:sysClr val="windowText" lastClr="000000"/>
      </a:dk1>
      <a:lt1>
        <a:sysClr val="window" lastClr="FFFFFF"/>
      </a:lt1>
      <a:dk2>
        <a:srgbClr val="263F6A"/>
      </a:dk2>
      <a:lt2>
        <a:srgbClr val="D8D8D8"/>
      </a:lt2>
      <a:accent1>
        <a:srgbClr val="3D9B35"/>
      </a:accent1>
      <a:accent2>
        <a:srgbClr val="616365"/>
      </a:accent2>
      <a:accent3>
        <a:srgbClr val="00A8B4"/>
      </a:accent3>
      <a:accent4>
        <a:srgbClr val="BED600"/>
      </a:accent4>
      <a:accent5>
        <a:srgbClr val="263F6A"/>
      </a:accent5>
      <a:accent6>
        <a:srgbClr val="44697D"/>
      </a:accent6>
      <a:hlink>
        <a:srgbClr val="3D9B35"/>
      </a:hlink>
      <a:folHlink>
        <a:srgbClr val="3D9B3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46453</TotalTime>
  <Words>1703</Words>
  <Application>Microsoft Office PowerPoint</Application>
  <PresentationFormat>On-screen Show (4:3)</PresentationFormat>
  <Paragraphs>249</Paragraphs>
  <Slides>23</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ＭＳ Ｐゴシック</vt:lpstr>
      <vt:lpstr>Arial</vt:lpstr>
      <vt:lpstr>Arial Narrow</vt:lpstr>
      <vt:lpstr>Times New Roman</vt:lpstr>
      <vt:lpstr>1_Custom Design</vt:lpstr>
      <vt:lpstr>Custom Design</vt:lpstr>
      <vt:lpstr>     Bonus Plans 4 1/2 Ways Trying on the Solution </vt:lpstr>
      <vt:lpstr>Executive Bonus using Permanent Life Insurance</vt:lpstr>
      <vt:lpstr>Bonus 4 ½  Ways</vt:lpstr>
      <vt:lpstr>Single Bonus</vt:lpstr>
      <vt:lpstr>Single Bonus</vt:lpstr>
      <vt:lpstr>Advantages</vt:lpstr>
      <vt:lpstr>Double Bonus</vt:lpstr>
      <vt:lpstr>PowerPoint Presentation</vt:lpstr>
      <vt:lpstr>Advantages</vt:lpstr>
      <vt:lpstr>Key Advantage Bonus Plan</vt:lpstr>
      <vt:lpstr>Single Bonus Plan</vt:lpstr>
      <vt:lpstr>Key Advantage Single Bonus</vt:lpstr>
      <vt:lpstr>Advantages</vt:lpstr>
      <vt:lpstr>Key Advantage Bonus Plan with a Deferred Bonus Arrangement</vt:lpstr>
      <vt:lpstr>Key Advantage Single Bonus</vt:lpstr>
      <vt:lpstr>Key Advantage Bonus with Deferred Bonus</vt:lpstr>
      <vt:lpstr>Advantages</vt:lpstr>
      <vt:lpstr>And the ½?</vt:lpstr>
      <vt:lpstr>Add Restrictive Endorsement</vt:lpstr>
      <vt:lpstr>Which is the Right Choice?</vt:lpstr>
      <vt:lpstr>For the Owner Executive</vt:lpstr>
      <vt:lpstr>For the Non Owner Executive</vt:lpstr>
      <vt:lpstr>Information needed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SUCCESSION PLANNING – Measuring the Opportunities</dc:title>
  <dc:creator>Ellen Begleiter Lehmert</dc:creator>
  <cp:lastModifiedBy>King, Tracy</cp:lastModifiedBy>
  <cp:revision>363</cp:revision>
  <cp:lastPrinted>2015-06-09T13:24:59Z</cp:lastPrinted>
  <dcterms:created xsi:type="dcterms:W3CDTF">2006-04-20T22:13:46Z</dcterms:created>
  <dcterms:modified xsi:type="dcterms:W3CDTF">2017-09-13T14:12:25Z</dcterms:modified>
</cp:coreProperties>
</file>