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4" r:id="rId2"/>
    <p:sldMasterId id="2147483676" r:id="rId3"/>
  </p:sldMasterIdLst>
  <p:notesMasterIdLst>
    <p:notesMasterId r:id="rId24"/>
  </p:notesMasterIdLst>
  <p:handoutMasterIdLst>
    <p:handoutMasterId r:id="rId25"/>
  </p:handoutMasterIdLst>
  <p:sldIdLst>
    <p:sldId id="324" r:id="rId4"/>
    <p:sldId id="325" r:id="rId5"/>
    <p:sldId id="326" r:id="rId6"/>
    <p:sldId id="337" r:id="rId7"/>
    <p:sldId id="338" r:id="rId8"/>
    <p:sldId id="339" r:id="rId9"/>
    <p:sldId id="340" r:id="rId10"/>
    <p:sldId id="356" r:id="rId11"/>
    <p:sldId id="357" r:id="rId12"/>
    <p:sldId id="359" r:id="rId13"/>
    <p:sldId id="358" r:id="rId14"/>
    <p:sldId id="360" r:id="rId15"/>
    <p:sldId id="327" r:id="rId16"/>
    <p:sldId id="354" r:id="rId17"/>
    <p:sldId id="328" r:id="rId18"/>
    <p:sldId id="331" r:id="rId19"/>
    <p:sldId id="317" r:id="rId20"/>
    <p:sldId id="355" r:id="rId21"/>
    <p:sldId id="361" r:id="rId22"/>
    <p:sldId id="34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pos="288" userDrawn="1">
          <p15:clr>
            <a:srgbClr val="A4A3A4"/>
          </p15:clr>
        </p15:guide>
        <p15:guide id="4" pos="5472" userDrawn="1">
          <p15:clr>
            <a:srgbClr val="A4A3A4"/>
          </p15:clr>
        </p15:guide>
        <p15:guide id="5" pos="1584" userDrawn="1">
          <p15:clr>
            <a:srgbClr val="A4A3A4"/>
          </p15:clr>
        </p15:guide>
        <p15:guide id="6" pos="4176" userDrawn="1">
          <p15:clr>
            <a:srgbClr val="A4A3A4"/>
          </p15:clr>
        </p15:guide>
        <p15:guide id="7" orient="horz" pos="840" userDrawn="1">
          <p15:clr>
            <a:srgbClr val="A4A3A4"/>
          </p15:clr>
        </p15:guide>
        <p15:guide id="8" orient="horz" pos="4152" userDrawn="1">
          <p15:clr>
            <a:srgbClr val="A4A3A4"/>
          </p15:clr>
        </p15:guide>
        <p15:guide id="9" orient="horz" pos="984" userDrawn="1">
          <p15:clr>
            <a:srgbClr val="A4A3A4"/>
          </p15:clr>
        </p15:guide>
        <p15:guide id="10" orient="horz" pos="254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BCFD4"/>
    <a:srgbClr val="E07424"/>
    <a:srgbClr val="9CB100"/>
    <a:srgbClr val="7DF3F0"/>
    <a:srgbClr val="6AB800"/>
    <a:srgbClr val="616365"/>
    <a:srgbClr val="898C8F"/>
    <a:srgbClr val="B9BBB9"/>
    <a:srgbClr val="3E3F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7511"/>
    <p:restoredTop sz="72215" autoAdjust="0"/>
  </p:normalViewPr>
  <p:slideViewPr>
    <p:cSldViewPr snapToGrid="0" snapToObjects="1">
      <p:cViewPr varScale="1">
        <p:scale>
          <a:sx n="94" d="100"/>
          <a:sy n="94" d="100"/>
        </p:scale>
        <p:origin x="72" y="1158"/>
      </p:cViewPr>
      <p:guideLst>
        <p:guide pos="2880"/>
        <p:guide pos="288"/>
        <p:guide pos="5472"/>
        <p:guide pos="1584"/>
        <p:guide pos="4176"/>
        <p:guide orient="horz" pos="840"/>
        <p:guide orient="horz" pos="4152"/>
        <p:guide orient="horz" pos="984"/>
        <p:guide orient="horz" pos="2544"/>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showGuides="1">
      <p:cViewPr varScale="1">
        <p:scale>
          <a:sx n="82" d="100"/>
          <a:sy n="82" d="100"/>
        </p:scale>
        <p:origin x="203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9011B2-9612-44DE-8257-4F6BC28DB6A1}" type="doc">
      <dgm:prSet loTypeId="urn:microsoft.com/office/officeart/2005/8/layout/cycle4" loCatId="relationship" qsTypeId="urn:microsoft.com/office/officeart/2005/8/quickstyle/3d2" qsCatId="3D" csTypeId="urn:microsoft.com/office/officeart/2005/8/colors/colorful5" csCatId="colorful" phldr="1"/>
      <dgm:spPr/>
      <dgm:t>
        <a:bodyPr/>
        <a:lstStyle/>
        <a:p>
          <a:endParaRPr lang="en-US"/>
        </a:p>
      </dgm:t>
    </dgm:pt>
    <dgm:pt modelId="{1666739B-B673-478D-82C2-273168B87666}">
      <dgm:prSet phldrT="[Text]" custT="1"/>
      <dgm:spPr>
        <a:xfrm>
          <a:off x="555621" y="146046"/>
          <a:ext cx="1109443" cy="1109443"/>
        </a:xfrm>
        <a:prstGeom prst="pieWedge">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n-US" sz="2000" b="1">
              <a:solidFill>
                <a:sysClr val="window" lastClr="FFFFFF"/>
              </a:solidFill>
              <a:latin typeface="Calibri" panose="020F0502020204030204"/>
              <a:ea typeface="+mn-ea"/>
              <a:cs typeface="+mn-cs"/>
            </a:rPr>
            <a:t>Ties Alice to The Business</a:t>
          </a:r>
        </a:p>
      </dgm:t>
    </dgm:pt>
    <dgm:pt modelId="{CC85D05C-B98D-4595-9F65-DCEA8F63C178}" type="parTrans" cxnId="{CF613C84-915D-4A4F-9052-5CB6BA3C45A9}">
      <dgm:prSet/>
      <dgm:spPr/>
      <dgm:t>
        <a:bodyPr/>
        <a:lstStyle/>
        <a:p>
          <a:endParaRPr lang="en-US" sz="2000" b="1"/>
        </a:p>
      </dgm:t>
    </dgm:pt>
    <dgm:pt modelId="{E78C5D17-CE69-41CD-A54F-2FF093CDE957}" type="sibTrans" cxnId="{CF613C84-915D-4A4F-9052-5CB6BA3C45A9}">
      <dgm:prSet/>
      <dgm:spPr/>
      <dgm:t>
        <a:bodyPr/>
        <a:lstStyle/>
        <a:p>
          <a:endParaRPr lang="en-US" sz="2000" b="1"/>
        </a:p>
      </dgm:t>
    </dgm:pt>
    <dgm:pt modelId="{95B585AF-9417-49EB-BB08-7376FA458E6B}">
      <dgm:prSet phldrT="[Text]" custT="1"/>
      <dgm:spPr>
        <a:xfrm rot="5400000">
          <a:off x="1716309" y="146046"/>
          <a:ext cx="1109443" cy="1109443"/>
        </a:xfrm>
        <a:prstGeom prst="pieWedge">
          <a:avLst/>
        </a:prstGeom>
        <a:gradFill rotWithShape="0">
          <a:gsLst>
            <a:gs pos="0">
              <a:srgbClr val="5B9BD5">
                <a:hueOff val="-2252848"/>
                <a:satOff val="-5806"/>
                <a:lumOff val="-3922"/>
                <a:alphaOff val="0"/>
                <a:satMod val="103000"/>
                <a:lumMod val="102000"/>
                <a:tint val="94000"/>
              </a:srgbClr>
            </a:gs>
            <a:gs pos="50000">
              <a:srgbClr val="5B9BD5">
                <a:hueOff val="-2252848"/>
                <a:satOff val="-5806"/>
                <a:lumOff val="-3922"/>
                <a:alphaOff val="0"/>
                <a:satMod val="110000"/>
                <a:lumMod val="100000"/>
                <a:shade val="100000"/>
              </a:srgbClr>
            </a:gs>
            <a:gs pos="100000">
              <a:srgbClr val="5B9BD5">
                <a:hueOff val="-2252848"/>
                <a:satOff val="-5806"/>
                <a:lumOff val="-3922"/>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n-US" sz="2000" b="1" dirty="0">
              <a:solidFill>
                <a:sysClr val="window" lastClr="FFFFFF"/>
              </a:solidFill>
              <a:latin typeface="Calibri" panose="020F0502020204030204"/>
              <a:ea typeface="+mn-ea"/>
              <a:cs typeface="+mn-cs"/>
            </a:rPr>
            <a:t>Provides Cost Recovery</a:t>
          </a:r>
        </a:p>
      </dgm:t>
    </dgm:pt>
    <dgm:pt modelId="{FAD42F73-597B-4D74-9425-0C27D060B25A}" type="parTrans" cxnId="{BB890E74-BAEA-41B7-9A86-976B5DA5CD50}">
      <dgm:prSet/>
      <dgm:spPr/>
      <dgm:t>
        <a:bodyPr/>
        <a:lstStyle/>
        <a:p>
          <a:endParaRPr lang="en-US" sz="2000" b="1"/>
        </a:p>
      </dgm:t>
    </dgm:pt>
    <dgm:pt modelId="{CAC3CDF3-7D90-42EC-ABC7-5F552571E9C0}" type="sibTrans" cxnId="{BB890E74-BAEA-41B7-9A86-976B5DA5CD50}">
      <dgm:prSet/>
      <dgm:spPr/>
      <dgm:t>
        <a:bodyPr/>
        <a:lstStyle/>
        <a:p>
          <a:endParaRPr lang="en-US" sz="2000" b="1"/>
        </a:p>
      </dgm:t>
    </dgm:pt>
    <dgm:pt modelId="{CCE745DA-F6AC-4832-B65E-9AC408E737FC}">
      <dgm:prSet phldrT="[Text]" custT="1"/>
      <dgm:spPr>
        <a:xfrm rot="10800000">
          <a:off x="1716309" y="1306734"/>
          <a:ext cx="1109443" cy="1109443"/>
        </a:xfrm>
        <a:prstGeom prst="pieWedge">
          <a:avLst/>
        </a:prstGeom>
        <a:gradFill rotWithShape="0">
          <a:gsLst>
            <a:gs pos="0">
              <a:srgbClr val="5B9BD5">
                <a:hueOff val="-4505695"/>
                <a:satOff val="-11613"/>
                <a:lumOff val="-7843"/>
                <a:alphaOff val="0"/>
                <a:satMod val="103000"/>
                <a:lumMod val="102000"/>
                <a:tint val="94000"/>
              </a:srgbClr>
            </a:gs>
            <a:gs pos="50000">
              <a:srgbClr val="5B9BD5">
                <a:hueOff val="-4505695"/>
                <a:satOff val="-11613"/>
                <a:lumOff val="-7843"/>
                <a:alphaOff val="0"/>
                <a:satMod val="110000"/>
                <a:lumMod val="100000"/>
                <a:shade val="100000"/>
              </a:srgbClr>
            </a:gs>
            <a:gs pos="100000">
              <a:srgbClr val="5B9BD5">
                <a:hueOff val="-4505695"/>
                <a:satOff val="-11613"/>
                <a:lumOff val="-7843"/>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n-US" sz="2000" b="1" dirty="0">
              <a:solidFill>
                <a:sysClr val="window" lastClr="FFFFFF"/>
              </a:solidFill>
              <a:latin typeface="Calibri" panose="020F0502020204030204"/>
              <a:ea typeface="+mn-ea"/>
              <a:cs typeface="+mn-cs"/>
            </a:rPr>
            <a:t>Permits Flexible   Contributions</a:t>
          </a:r>
        </a:p>
      </dgm:t>
    </dgm:pt>
    <dgm:pt modelId="{1ABCE02E-F401-4AB3-B9C8-C04279E7A119}" type="parTrans" cxnId="{82B81A7F-E063-4F7F-BABA-9FB122863D9A}">
      <dgm:prSet/>
      <dgm:spPr/>
      <dgm:t>
        <a:bodyPr/>
        <a:lstStyle/>
        <a:p>
          <a:endParaRPr lang="en-US" sz="2000" b="1"/>
        </a:p>
      </dgm:t>
    </dgm:pt>
    <dgm:pt modelId="{BD28C54A-29A7-423B-AEB7-8DCCBED61FBB}" type="sibTrans" cxnId="{82B81A7F-E063-4F7F-BABA-9FB122863D9A}">
      <dgm:prSet/>
      <dgm:spPr/>
      <dgm:t>
        <a:bodyPr/>
        <a:lstStyle/>
        <a:p>
          <a:endParaRPr lang="en-US" sz="2000" b="1"/>
        </a:p>
      </dgm:t>
    </dgm:pt>
    <dgm:pt modelId="{0039122B-E006-448C-BACC-1D8317015DFB}">
      <dgm:prSet phldrT="[Text]" custT="1"/>
      <dgm:spPr>
        <a:xfrm rot="16200000">
          <a:off x="555621" y="1306734"/>
          <a:ext cx="1109443" cy="1109443"/>
        </a:xfrm>
        <a:prstGeom prst="pieWedge">
          <a:avLst/>
        </a:prstGeom>
        <a:gradFill rotWithShape="0">
          <a:gsLst>
            <a:gs pos="0">
              <a:srgbClr val="5B9BD5">
                <a:hueOff val="-6758543"/>
                <a:satOff val="-17419"/>
                <a:lumOff val="-11765"/>
                <a:alphaOff val="0"/>
                <a:satMod val="103000"/>
                <a:lumMod val="102000"/>
                <a:tint val="94000"/>
              </a:srgbClr>
            </a:gs>
            <a:gs pos="50000">
              <a:srgbClr val="5B9BD5">
                <a:hueOff val="-6758543"/>
                <a:satOff val="-17419"/>
                <a:lumOff val="-11765"/>
                <a:alphaOff val="0"/>
                <a:satMod val="110000"/>
                <a:lumMod val="100000"/>
                <a:shade val="100000"/>
              </a:srgbClr>
            </a:gs>
            <a:gs pos="100000">
              <a:srgbClr val="5B9BD5">
                <a:hueOff val="-6758543"/>
                <a:satOff val="-17419"/>
                <a:lumOff val="-11765"/>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n-US" sz="2000" b="1">
              <a:solidFill>
                <a:sysClr val="window" lastClr="FFFFFF"/>
              </a:solidFill>
              <a:latin typeface="Calibri" panose="020F0502020204030204"/>
              <a:ea typeface="+mn-ea"/>
              <a:cs typeface="+mn-cs"/>
            </a:rPr>
            <a:t>Allows Flexible Participation</a:t>
          </a:r>
        </a:p>
      </dgm:t>
    </dgm:pt>
    <dgm:pt modelId="{5881120B-496F-439A-9360-933C65820899}" type="parTrans" cxnId="{1AB99F22-D9A7-4DBA-B61A-483D17403DD5}">
      <dgm:prSet/>
      <dgm:spPr/>
      <dgm:t>
        <a:bodyPr/>
        <a:lstStyle/>
        <a:p>
          <a:endParaRPr lang="en-US" sz="2000" b="1"/>
        </a:p>
      </dgm:t>
    </dgm:pt>
    <dgm:pt modelId="{68F0EB5B-62D6-476E-B256-5FDF16675DFA}" type="sibTrans" cxnId="{1AB99F22-D9A7-4DBA-B61A-483D17403DD5}">
      <dgm:prSet/>
      <dgm:spPr/>
      <dgm:t>
        <a:bodyPr/>
        <a:lstStyle/>
        <a:p>
          <a:endParaRPr lang="en-US" sz="2000" b="1"/>
        </a:p>
      </dgm:t>
    </dgm:pt>
    <dgm:pt modelId="{B400CF31-2292-47D3-8ED1-4AB69AAE9783}">
      <dgm:prSet phldrT="[Text]"/>
      <dgm:spPr/>
      <dgm:t>
        <a:bodyPr/>
        <a:lstStyle/>
        <a:p>
          <a:endParaRPr lang="en-US" sz="2000" b="1"/>
        </a:p>
      </dgm:t>
    </dgm:pt>
    <dgm:pt modelId="{AB627054-E551-465C-8510-B71A5BE8ABCD}" type="parTrans" cxnId="{34C67190-41D1-46F7-8D48-C3AA97C93B24}">
      <dgm:prSet/>
      <dgm:spPr/>
      <dgm:t>
        <a:bodyPr/>
        <a:lstStyle/>
        <a:p>
          <a:endParaRPr lang="en-US" sz="2000" b="1"/>
        </a:p>
      </dgm:t>
    </dgm:pt>
    <dgm:pt modelId="{8766F5E3-B4C2-46AE-90E9-AAF830266BC6}" type="sibTrans" cxnId="{34C67190-41D1-46F7-8D48-C3AA97C93B24}">
      <dgm:prSet/>
      <dgm:spPr/>
      <dgm:t>
        <a:bodyPr/>
        <a:lstStyle/>
        <a:p>
          <a:endParaRPr lang="en-US" sz="2000" b="1"/>
        </a:p>
      </dgm:t>
    </dgm:pt>
    <dgm:pt modelId="{8680B934-4202-4F18-99E3-9EBE93A201CF}">
      <dgm:prSet phldrT="[Text]"/>
      <dgm:spPr/>
      <dgm:t>
        <a:bodyPr/>
        <a:lstStyle/>
        <a:p>
          <a:endParaRPr lang="en-US" sz="2000" b="1"/>
        </a:p>
      </dgm:t>
    </dgm:pt>
    <dgm:pt modelId="{4DD31D4A-6F98-4B42-A6E9-9414B374BE7B}" type="parTrans" cxnId="{004BE0CE-B1C9-430F-B7BB-321A7526CCB1}">
      <dgm:prSet/>
      <dgm:spPr/>
      <dgm:t>
        <a:bodyPr/>
        <a:lstStyle/>
        <a:p>
          <a:endParaRPr lang="en-US" sz="2000" b="1"/>
        </a:p>
      </dgm:t>
    </dgm:pt>
    <dgm:pt modelId="{17050272-2A38-43D0-8860-7617985DD60A}" type="sibTrans" cxnId="{004BE0CE-B1C9-430F-B7BB-321A7526CCB1}">
      <dgm:prSet/>
      <dgm:spPr/>
      <dgm:t>
        <a:bodyPr/>
        <a:lstStyle/>
        <a:p>
          <a:endParaRPr lang="en-US" sz="2000" b="1"/>
        </a:p>
      </dgm:t>
    </dgm:pt>
    <dgm:pt modelId="{598FFA01-14CB-4522-9806-8F75F0EDA8CE}" type="pres">
      <dgm:prSet presAssocID="{B99011B2-9612-44DE-8257-4F6BC28DB6A1}" presName="cycleMatrixDiagram" presStyleCnt="0">
        <dgm:presLayoutVars>
          <dgm:chMax val="1"/>
          <dgm:dir/>
          <dgm:animLvl val="lvl"/>
          <dgm:resizeHandles val="exact"/>
        </dgm:presLayoutVars>
      </dgm:prSet>
      <dgm:spPr/>
    </dgm:pt>
    <dgm:pt modelId="{4203D876-8F4F-45F3-8214-E9C211C9865F}" type="pres">
      <dgm:prSet presAssocID="{B99011B2-9612-44DE-8257-4F6BC28DB6A1}" presName="children" presStyleCnt="0"/>
      <dgm:spPr/>
    </dgm:pt>
    <dgm:pt modelId="{512A88E0-09E2-47AC-A3E2-83FCB93521D0}" type="pres">
      <dgm:prSet presAssocID="{B99011B2-9612-44DE-8257-4F6BC28DB6A1}" presName="childPlaceholder" presStyleCnt="0"/>
      <dgm:spPr/>
    </dgm:pt>
    <dgm:pt modelId="{1BA31F9F-DED0-4DCE-A9A4-15EFA6691FB8}" type="pres">
      <dgm:prSet presAssocID="{B99011B2-9612-44DE-8257-4F6BC28DB6A1}" presName="circle" presStyleCnt="0"/>
      <dgm:spPr/>
    </dgm:pt>
    <dgm:pt modelId="{8B50988D-EE35-42FA-AA4D-3D69DCCBFEDF}" type="pres">
      <dgm:prSet presAssocID="{B99011B2-9612-44DE-8257-4F6BC28DB6A1}" presName="quadrant1" presStyleLbl="node1" presStyleIdx="0" presStyleCnt="4">
        <dgm:presLayoutVars>
          <dgm:chMax val="1"/>
          <dgm:bulletEnabled val="1"/>
        </dgm:presLayoutVars>
      </dgm:prSet>
      <dgm:spPr/>
    </dgm:pt>
    <dgm:pt modelId="{7ACA0CFC-C824-47CE-9CE4-D7ED93384B09}" type="pres">
      <dgm:prSet presAssocID="{B99011B2-9612-44DE-8257-4F6BC28DB6A1}" presName="quadrant2" presStyleLbl="node1" presStyleIdx="1" presStyleCnt="4">
        <dgm:presLayoutVars>
          <dgm:chMax val="1"/>
          <dgm:bulletEnabled val="1"/>
        </dgm:presLayoutVars>
      </dgm:prSet>
      <dgm:spPr/>
    </dgm:pt>
    <dgm:pt modelId="{2787E02D-4925-43F6-841E-624D03B91004}" type="pres">
      <dgm:prSet presAssocID="{B99011B2-9612-44DE-8257-4F6BC28DB6A1}" presName="quadrant3" presStyleLbl="node1" presStyleIdx="2" presStyleCnt="4">
        <dgm:presLayoutVars>
          <dgm:chMax val="1"/>
          <dgm:bulletEnabled val="1"/>
        </dgm:presLayoutVars>
      </dgm:prSet>
      <dgm:spPr/>
    </dgm:pt>
    <dgm:pt modelId="{2A1E320E-4F36-487C-BA0D-982094FB8385}" type="pres">
      <dgm:prSet presAssocID="{B99011B2-9612-44DE-8257-4F6BC28DB6A1}" presName="quadrant4" presStyleLbl="node1" presStyleIdx="3" presStyleCnt="4">
        <dgm:presLayoutVars>
          <dgm:chMax val="1"/>
          <dgm:bulletEnabled val="1"/>
        </dgm:presLayoutVars>
      </dgm:prSet>
      <dgm:spPr/>
    </dgm:pt>
    <dgm:pt modelId="{8A440BA5-89F6-4094-A41C-0BFAA07D28BB}" type="pres">
      <dgm:prSet presAssocID="{B99011B2-9612-44DE-8257-4F6BC28DB6A1}" presName="quadrantPlaceholder" presStyleCnt="0"/>
      <dgm:spPr/>
    </dgm:pt>
    <dgm:pt modelId="{97E743CE-B60C-40AA-8F65-F8699723041A}" type="pres">
      <dgm:prSet presAssocID="{B99011B2-9612-44DE-8257-4F6BC28DB6A1}" presName="center1" presStyleLbl="fgShp" presStyleIdx="0" presStyleCnt="2"/>
      <dgm:spPr>
        <a:xfrm>
          <a:off x="1499161" y="1050512"/>
          <a:ext cx="383052" cy="333089"/>
        </a:xfrm>
        <a:prstGeom prst="circularArrow">
          <a:avLst/>
        </a:prstGeom>
        <a:solidFill>
          <a:srgbClr val="5B9BD5">
            <a:tint val="40000"/>
            <a:hueOff val="0"/>
            <a:satOff val="0"/>
            <a:lumOff val="0"/>
            <a:alphaOff val="0"/>
          </a:srgbClr>
        </a:solidFill>
        <a:ln>
          <a:noFill/>
        </a:ln>
        <a:effectLst/>
        <a:scene3d>
          <a:camera prst="orthographicFront"/>
          <a:lightRig rig="threePt" dir="t">
            <a:rot lat="0" lon="0" rev="7500000"/>
          </a:lightRig>
        </a:scene3d>
        <a:sp3d z="152400" extrusionH="63500" prstMaterial="matte">
          <a:bevelT w="50800" h="19050" prst="relaxedInset"/>
          <a:contourClr>
            <a:sysClr val="window" lastClr="FFFFFF"/>
          </a:contourClr>
        </a:sp3d>
      </dgm:spPr>
    </dgm:pt>
    <dgm:pt modelId="{112760F5-B0DE-4233-927A-F6DE7573159F}" type="pres">
      <dgm:prSet presAssocID="{B99011B2-9612-44DE-8257-4F6BC28DB6A1}" presName="center2" presStyleLbl="fgShp" presStyleIdx="1" presStyleCnt="2"/>
      <dgm:spPr>
        <a:xfrm rot="10800000">
          <a:off x="1499161" y="1178623"/>
          <a:ext cx="383052" cy="333089"/>
        </a:xfrm>
        <a:prstGeom prst="circularArrow">
          <a:avLst/>
        </a:prstGeom>
        <a:solidFill>
          <a:srgbClr val="5B9BD5">
            <a:tint val="40000"/>
            <a:hueOff val="0"/>
            <a:satOff val="0"/>
            <a:lumOff val="0"/>
            <a:alphaOff val="0"/>
          </a:srgbClr>
        </a:solidFill>
        <a:ln>
          <a:noFill/>
        </a:ln>
        <a:effectLst/>
        <a:scene3d>
          <a:camera prst="orthographicFront"/>
          <a:lightRig rig="threePt" dir="t">
            <a:rot lat="0" lon="0" rev="7500000"/>
          </a:lightRig>
        </a:scene3d>
        <a:sp3d z="152400" extrusionH="63500" prstMaterial="matte">
          <a:bevelT w="50800" h="19050" prst="relaxedInset"/>
          <a:contourClr>
            <a:sysClr val="window" lastClr="FFFFFF"/>
          </a:contourClr>
        </a:sp3d>
      </dgm:spPr>
    </dgm:pt>
  </dgm:ptLst>
  <dgm:cxnLst>
    <dgm:cxn modelId="{1AB99F22-D9A7-4DBA-B61A-483D17403DD5}" srcId="{B99011B2-9612-44DE-8257-4F6BC28DB6A1}" destId="{0039122B-E006-448C-BACC-1D8317015DFB}" srcOrd="3" destOrd="0" parTransId="{5881120B-496F-439A-9360-933C65820899}" sibTransId="{68F0EB5B-62D6-476E-B256-5FDF16675DFA}"/>
    <dgm:cxn modelId="{49BFF671-9A4D-489A-A754-D1FB88A71FEA}" type="presOf" srcId="{1666739B-B673-478D-82C2-273168B87666}" destId="{8B50988D-EE35-42FA-AA4D-3D69DCCBFEDF}" srcOrd="0" destOrd="0" presId="urn:microsoft.com/office/officeart/2005/8/layout/cycle4"/>
    <dgm:cxn modelId="{BB890E74-BAEA-41B7-9A86-976B5DA5CD50}" srcId="{B99011B2-9612-44DE-8257-4F6BC28DB6A1}" destId="{95B585AF-9417-49EB-BB08-7376FA458E6B}" srcOrd="1" destOrd="0" parTransId="{FAD42F73-597B-4D74-9425-0C27D060B25A}" sibTransId="{CAC3CDF3-7D90-42EC-ABC7-5F552571E9C0}"/>
    <dgm:cxn modelId="{82B81A7F-E063-4F7F-BABA-9FB122863D9A}" srcId="{B99011B2-9612-44DE-8257-4F6BC28DB6A1}" destId="{CCE745DA-F6AC-4832-B65E-9AC408E737FC}" srcOrd="2" destOrd="0" parTransId="{1ABCE02E-F401-4AB3-B9C8-C04279E7A119}" sibTransId="{BD28C54A-29A7-423B-AEB7-8DCCBED61FBB}"/>
    <dgm:cxn modelId="{8AED537F-2B82-43DC-BFA5-97F00ABC18F5}" type="presOf" srcId="{B99011B2-9612-44DE-8257-4F6BC28DB6A1}" destId="{598FFA01-14CB-4522-9806-8F75F0EDA8CE}" srcOrd="0" destOrd="0" presId="urn:microsoft.com/office/officeart/2005/8/layout/cycle4"/>
    <dgm:cxn modelId="{CF613C84-915D-4A4F-9052-5CB6BA3C45A9}" srcId="{B99011B2-9612-44DE-8257-4F6BC28DB6A1}" destId="{1666739B-B673-478D-82C2-273168B87666}" srcOrd="0" destOrd="0" parTransId="{CC85D05C-B98D-4595-9F65-DCEA8F63C178}" sibTransId="{E78C5D17-CE69-41CD-A54F-2FF093CDE957}"/>
    <dgm:cxn modelId="{34C67190-41D1-46F7-8D48-C3AA97C93B24}" srcId="{B99011B2-9612-44DE-8257-4F6BC28DB6A1}" destId="{B400CF31-2292-47D3-8ED1-4AB69AAE9783}" srcOrd="4" destOrd="0" parTransId="{AB627054-E551-465C-8510-B71A5BE8ABCD}" sibTransId="{8766F5E3-B4C2-46AE-90E9-AAF830266BC6}"/>
    <dgm:cxn modelId="{CFAB2DAB-BDC6-4943-BD4B-DC63364CF87A}" type="presOf" srcId="{95B585AF-9417-49EB-BB08-7376FA458E6B}" destId="{7ACA0CFC-C824-47CE-9CE4-D7ED93384B09}" srcOrd="0" destOrd="0" presId="urn:microsoft.com/office/officeart/2005/8/layout/cycle4"/>
    <dgm:cxn modelId="{069598C4-C2F0-4AF7-ACC7-6FA86D4F794D}" type="presOf" srcId="{CCE745DA-F6AC-4832-B65E-9AC408E737FC}" destId="{2787E02D-4925-43F6-841E-624D03B91004}" srcOrd="0" destOrd="0" presId="urn:microsoft.com/office/officeart/2005/8/layout/cycle4"/>
    <dgm:cxn modelId="{3B159AC6-116D-4739-800D-741CBEDCB84C}" type="presOf" srcId="{0039122B-E006-448C-BACC-1D8317015DFB}" destId="{2A1E320E-4F36-487C-BA0D-982094FB8385}" srcOrd="0" destOrd="0" presId="urn:microsoft.com/office/officeart/2005/8/layout/cycle4"/>
    <dgm:cxn modelId="{004BE0CE-B1C9-430F-B7BB-321A7526CCB1}" srcId="{B400CF31-2292-47D3-8ED1-4AB69AAE9783}" destId="{8680B934-4202-4F18-99E3-9EBE93A201CF}" srcOrd="0" destOrd="0" parTransId="{4DD31D4A-6F98-4B42-A6E9-9414B374BE7B}" sibTransId="{17050272-2A38-43D0-8860-7617985DD60A}"/>
    <dgm:cxn modelId="{6E32D4AA-1E22-4B2B-A471-7C879FDDB47B}" type="presParOf" srcId="{598FFA01-14CB-4522-9806-8F75F0EDA8CE}" destId="{4203D876-8F4F-45F3-8214-E9C211C9865F}" srcOrd="0" destOrd="0" presId="urn:microsoft.com/office/officeart/2005/8/layout/cycle4"/>
    <dgm:cxn modelId="{596DF5D5-6AFD-44F0-86A8-304672F218E9}" type="presParOf" srcId="{4203D876-8F4F-45F3-8214-E9C211C9865F}" destId="{512A88E0-09E2-47AC-A3E2-83FCB93521D0}" srcOrd="0" destOrd="0" presId="urn:microsoft.com/office/officeart/2005/8/layout/cycle4"/>
    <dgm:cxn modelId="{26BF240A-C8A5-40BE-805B-0467CD846A29}" type="presParOf" srcId="{598FFA01-14CB-4522-9806-8F75F0EDA8CE}" destId="{1BA31F9F-DED0-4DCE-A9A4-15EFA6691FB8}" srcOrd="1" destOrd="0" presId="urn:microsoft.com/office/officeart/2005/8/layout/cycle4"/>
    <dgm:cxn modelId="{002096B5-9EEA-4690-B27E-2D65A33FE24E}" type="presParOf" srcId="{1BA31F9F-DED0-4DCE-A9A4-15EFA6691FB8}" destId="{8B50988D-EE35-42FA-AA4D-3D69DCCBFEDF}" srcOrd="0" destOrd="0" presId="urn:microsoft.com/office/officeart/2005/8/layout/cycle4"/>
    <dgm:cxn modelId="{16D20D07-7AAF-4314-B10C-A6C831149304}" type="presParOf" srcId="{1BA31F9F-DED0-4DCE-A9A4-15EFA6691FB8}" destId="{7ACA0CFC-C824-47CE-9CE4-D7ED93384B09}" srcOrd="1" destOrd="0" presId="urn:microsoft.com/office/officeart/2005/8/layout/cycle4"/>
    <dgm:cxn modelId="{6941517D-D1C0-4CF3-BE3E-0ECE9F94BF05}" type="presParOf" srcId="{1BA31F9F-DED0-4DCE-A9A4-15EFA6691FB8}" destId="{2787E02D-4925-43F6-841E-624D03B91004}" srcOrd="2" destOrd="0" presId="urn:microsoft.com/office/officeart/2005/8/layout/cycle4"/>
    <dgm:cxn modelId="{F7FF4A78-1763-4CFF-8204-321809B6F707}" type="presParOf" srcId="{1BA31F9F-DED0-4DCE-A9A4-15EFA6691FB8}" destId="{2A1E320E-4F36-487C-BA0D-982094FB8385}" srcOrd="3" destOrd="0" presId="urn:microsoft.com/office/officeart/2005/8/layout/cycle4"/>
    <dgm:cxn modelId="{37450F7F-58B6-47CA-8F29-1A77E78A111E}" type="presParOf" srcId="{1BA31F9F-DED0-4DCE-A9A4-15EFA6691FB8}" destId="{8A440BA5-89F6-4094-A41C-0BFAA07D28BB}" srcOrd="4" destOrd="0" presId="urn:microsoft.com/office/officeart/2005/8/layout/cycle4"/>
    <dgm:cxn modelId="{E994041A-6486-42C3-BFC0-2988DC6FE7B3}" type="presParOf" srcId="{598FFA01-14CB-4522-9806-8F75F0EDA8CE}" destId="{97E743CE-B60C-40AA-8F65-F8699723041A}" srcOrd="2" destOrd="0" presId="urn:microsoft.com/office/officeart/2005/8/layout/cycle4"/>
    <dgm:cxn modelId="{625CBB48-6F05-46A7-BC96-7FFDF6111FBD}" type="presParOf" srcId="{598FFA01-14CB-4522-9806-8F75F0EDA8CE}" destId="{112760F5-B0DE-4233-927A-F6DE7573159F}"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99011B2-9612-44DE-8257-4F6BC28DB6A1}" type="doc">
      <dgm:prSet loTypeId="urn:microsoft.com/office/officeart/2005/8/layout/cycle4" loCatId="relationship" qsTypeId="urn:microsoft.com/office/officeart/2005/8/quickstyle/3d2" qsCatId="3D" csTypeId="urn:microsoft.com/office/officeart/2005/8/colors/colorful3" csCatId="colorful" phldr="1"/>
      <dgm:spPr/>
      <dgm:t>
        <a:bodyPr/>
        <a:lstStyle/>
        <a:p>
          <a:endParaRPr lang="en-US"/>
        </a:p>
      </dgm:t>
    </dgm:pt>
    <dgm:pt modelId="{1666739B-B673-478D-82C2-273168B87666}">
      <dgm:prSet phldrT="[Text]" custT="1"/>
      <dgm:spPr>
        <a:xfrm>
          <a:off x="555621" y="146046"/>
          <a:ext cx="1109443" cy="1109443"/>
        </a:xfrm>
        <a:prstGeom prst="pieWedge">
          <a:avLst/>
        </a:prstGeo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n-US" sz="800" b="1" dirty="0">
              <a:solidFill>
                <a:sysClr val="window" lastClr="FFFFFF"/>
              </a:solidFill>
              <a:latin typeface="Calibri" panose="020F0502020204030204"/>
              <a:ea typeface="+mn-ea"/>
              <a:cs typeface="+mn-cs"/>
            </a:rPr>
            <a:t>Minimizes Personal Out of Pocket Costs</a:t>
          </a:r>
        </a:p>
      </dgm:t>
    </dgm:pt>
    <dgm:pt modelId="{CC85D05C-B98D-4595-9F65-DCEA8F63C178}" type="parTrans" cxnId="{CF613C84-915D-4A4F-9052-5CB6BA3C45A9}">
      <dgm:prSet/>
      <dgm:spPr/>
      <dgm:t>
        <a:bodyPr/>
        <a:lstStyle/>
        <a:p>
          <a:endParaRPr lang="en-US" sz="800" b="1"/>
        </a:p>
      </dgm:t>
    </dgm:pt>
    <dgm:pt modelId="{E78C5D17-CE69-41CD-A54F-2FF093CDE957}" type="sibTrans" cxnId="{CF613C84-915D-4A4F-9052-5CB6BA3C45A9}">
      <dgm:prSet/>
      <dgm:spPr/>
      <dgm:t>
        <a:bodyPr/>
        <a:lstStyle/>
        <a:p>
          <a:endParaRPr lang="en-US" sz="800" b="1"/>
        </a:p>
      </dgm:t>
    </dgm:pt>
    <dgm:pt modelId="{95B585AF-9417-49EB-BB08-7376FA458E6B}">
      <dgm:prSet phldrT="[Text]" custT="1"/>
      <dgm:spPr>
        <a:xfrm rot="5400000">
          <a:off x="1716309" y="146046"/>
          <a:ext cx="1109443" cy="1109443"/>
        </a:xfrm>
        <a:prstGeom prst="pieWedge">
          <a:avLst/>
        </a:prstGeom>
        <a:gradFill rotWithShape="0">
          <a:gsLst>
            <a:gs pos="0">
              <a:srgbClr val="A5A5A5">
                <a:hueOff val="903533"/>
                <a:satOff val="33333"/>
                <a:lumOff val="-4902"/>
                <a:alphaOff val="0"/>
                <a:satMod val="103000"/>
                <a:lumMod val="102000"/>
                <a:tint val="94000"/>
              </a:srgbClr>
            </a:gs>
            <a:gs pos="50000">
              <a:srgbClr val="A5A5A5">
                <a:hueOff val="903533"/>
                <a:satOff val="33333"/>
                <a:lumOff val="-4902"/>
                <a:alphaOff val="0"/>
                <a:satMod val="110000"/>
                <a:lumMod val="100000"/>
                <a:shade val="100000"/>
              </a:srgbClr>
            </a:gs>
            <a:gs pos="100000">
              <a:srgbClr val="A5A5A5">
                <a:hueOff val="903533"/>
                <a:satOff val="33333"/>
                <a:lumOff val="-4902"/>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n-US" sz="800" b="1" dirty="0">
              <a:solidFill>
                <a:sysClr val="window" lastClr="FFFFFF"/>
              </a:solidFill>
              <a:latin typeface="Calibri" panose="020F0502020204030204"/>
              <a:ea typeface="+mn-ea"/>
              <a:cs typeface="+mn-cs"/>
            </a:rPr>
            <a:t>Potential to Accumulate Funds For Retirement</a:t>
          </a:r>
        </a:p>
      </dgm:t>
    </dgm:pt>
    <dgm:pt modelId="{FAD42F73-597B-4D74-9425-0C27D060B25A}" type="parTrans" cxnId="{BB890E74-BAEA-41B7-9A86-976B5DA5CD50}">
      <dgm:prSet/>
      <dgm:spPr/>
      <dgm:t>
        <a:bodyPr/>
        <a:lstStyle/>
        <a:p>
          <a:endParaRPr lang="en-US" sz="800" b="1"/>
        </a:p>
      </dgm:t>
    </dgm:pt>
    <dgm:pt modelId="{CAC3CDF3-7D90-42EC-ABC7-5F552571E9C0}" type="sibTrans" cxnId="{BB890E74-BAEA-41B7-9A86-976B5DA5CD50}">
      <dgm:prSet/>
      <dgm:spPr/>
      <dgm:t>
        <a:bodyPr/>
        <a:lstStyle/>
        <a:p>
          <a:endParaRPr lang="en-US" sz="800" b="1"/>
        </a:p>
      </dgm:t>
    </dgm:pt>
    <dgm:pt modelId="{CCE745DA-F6AC-4832-B65E-9AC408E737FC}">
      <dgm:prSet phldrT="[Text]" custT="1"/>
      <dgm:spPr>
        <a:xfrm rot="10800000">
          <a:off x="1716309" y="1306734"/>
          <a:ext cx="1109443" cy="1109443"/>
        </a:xfrm>
        <a:prstGeom prst="pieWedge">
          <a:avLst/>
        </a:prstGeom>
        <a:gradFill rotWithShape="0">
          <a:gsLst>
            <a:gs pos="0">
              <a:srgbClr val="A5A5A5">
                <a:hueOff val="1807066"/>
                <a:satOff val="66667"/>
                <a:lumOff val="-9804"/>
                <a:alphaOff val="0"/>
                <a:satMod val="103000"/>
                <a:lumMod val="102000"/>
                <a:tint val="94000"/>
              </a:srgbClr>
            </a:gs>
            <a:gs pos="50000">
              <a:srgbClr val="A5A5A5">
                <a:hueOff val="1807066"/>
                <a:satOff val="66667"/>
                <a:lumOff val="-9804"/>
                <a:alphaOff val="0"/>
                <a:satMod val="110000"/>
                <a:lumMod val="100000"/>
                <a:shade val="100000"/>
              </a:srgbClr>
            </a:gs>
            <a:gs pos="100000">
              <a:srgbClr val="A5A5A5">
                <a:hueOff val="1807066"/>
                <a:satOff val="66667"/>
                <a:lumOff val="-9804"/>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n-US" sz="800" b="1">
              <a:solidFill>
                <a:sysClr val="window" lastClr="FFFFFF"/>
              </a:solidFill>
              <a:latin typeface="Calibri" panose="020F0502020204030204"/>
              <a:ea typeface="+mn-ea"/>
              <a:cs typeface="+mn-cs"/>
            </a:rPr>
            <a:t>Is Tax Efficient</a:t>
          </a:r>
        </a:p>
      </dgm:t>
    </dgm:pt>
    <dgm:pt modelId="{1ABCE02E-F401-4AB3-B9C8-C04279E7A119}" type="parTrans" cxnId="{82B81A7F-E063-4F7F-BABA-9FB122863D9A}">
      <dgm:prSet/>
      <dgm:spPr/>
      <dgm:t>
        <a:bodyPr/>
        <a:lstStyle/>
        <a:p>
          <a:endParaRPr lang="en-US" sz="800" b="1"/>
        </a:p>
      </dgm:t>
    </dgm:pt>
    <dgm:pt modelId="{BD28C54A-29A7-423B-AEB7-8DCCBED61FBB}" type="sibTrans" cxnId="{82B81A7F-E063-4F7F-BABA-9FB122863D9A}">
      <dgm:prSet/>
      <dgm:spPr/>
      <dgm:t>
        <a:bodyPr/>
        <a:lstStyle/>
        <a:p>
          <a:endParaRPr lang="en-US" sz="800" b="1"/>
        </a:p>
      </dgm:t>
    </dgm:pt>
    <dgm:pt modelId="{0039122B-E006-448C-BACC-1D8317015DFB}">
      <dgm:prSet phldrT="[Text]" custT="1"/>
      <dgm:spPr>
        <a:xfrm rot="16200000">
          <a:off x="555621" y="1306734"/>
          <a:ext cx="1109443" cy="1109443"/>
        </a:xfrm>
        <a:prstGeom prst="pieWedge">
          <a:avLst/>
        </a:prstGeom>
        <a:gradFill rotWithShape="0">
          <a:gsLst>
            <a:gs pos="0">
              <a:srgbClr val="A5A5A5">
                <a:hueOff val="2710599"/>
                <a:satOff val="100000"/>
                <a:lumOff val="-14706"/>
                <a:alphaOff val="0"/>
                <a:satMod val="103000"/>
                <a:lumMod val="102000"/>
                <a:tint val="94000"/>
              </a:srgbClr>
            </a:gs>
            <a:gs pos="50000">
              <a:srgbClr val="A5A5A5">
                <a:hueOff val="2710599"/>
                <a:satOff val="100000"/>
                <a:lumOff val="-14706"/>
                <a:alphaOff val="0"/>
                <a:satMod val="110000"/>
                <a:lumMod val="100000"/>
                <a:shade val="100000"/>
              </a:srgbClr>
            </a:gs>
            <a:gs pos="100000">
              <a:srgbClr val="A5A5A5">
                <a:hueOff val="2710599"/>
                <a:satOff val="100000"/>
                <a:lumOff val="-14706"/>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n-US" sz="800" b="1" dirty="0">
              <a:solidFill>
                <a:sysClr val="window" lastClr="FFFFFF"/>
              </a:solidFill>
              <a:latin typeface="Calibri" panose="020F0502020204030204"/>
              <a:ea typeface="+mn-ea"/>
              <a:cs typeface="+mn-cs"/>
            </a:rPr>
            <a:t>Provides Funds in Case of Death or Illness</a:t>
          </a:r>
        </a:p>
      </dgm:t>
    </dgm:pt>
    <dgm:pt modelId="{5881120B-496F-439A-9360-933C65820899}" type="parTrans" cxnId="{1AB99F22-D9A7-4DBA-B61A-483D17403DD5}">
      <dgm:prSet/>
      <dgm:spPr/>
      <dgm:t>
        <a:bodyPr/>
        <a:lstStyle/>
        <a:p>
          <a:endParaRPr lang="en-US" sz="800" b="1"/>
        </a:p>
      </dgm:t>
    </dgm:pt>
    <dgm:pt modelId="{68F0EB5B-62D6-476E-B256-5FDF16675DFA}" type="sibTrans" cxnId="{1AB99F22-D9A7-4DBA-B61A-483D17403DD5}">
      <dgm:prSet/>
      <dgm:spPr/>
      <dgm:t>
        <a:bodyPr/>
        <a:lstStyle/>
        <a:p>
          <a:endParaRPr lang="en-US" sz="800" b="1"/>
        </a:p>
      </dgm:t>
    </dgm:pt>
    <dgm:pt modelId="{B400CF31-2292-47D3-8ED1-4AB69AAE9783}">
      <dgm:prSet phldrT="[Text]"/>
      <dgm:spPr/>
      <dgm:t>
        <a:bodyPr/>
        <a:lstStyle/>
        <a:p>
          <a:endParaRPr lang="en-US" sz="800" b="1"/>
        </a:p>
      </dgm:t>
    </dgm:pt>
    <dgm:pt modelId="{AB627054-E551-465C-8510-B71A5BE8ABCD}" type="parTrans" cxnId="{34C67190-41D1-46F7-8D48-C3AA97C93B24}">
      <dgm:prSet/>
      <dgm:spPr/>
      <dgm:t>
        <a:bodyPr/>
        <a:lstStyle/>
        <a:p>
          <a:endParaRPr lang="en-US" sz="800" b="1"/>
        </a:p>
      </dgm:t>
    </dgm:pt>
    <dgm:pt modelId="{8766F5E3-B4C2-46AE-90E9-AAF830266BC6}" type="sibTrans" cxnId="{34C67190-41D1-46F7-8D48-C3AA97C93B24}">
      <dgm:prSet/>
      <dgm:spPr/>
      <dgm:t>
        <a:bodyPr/>
        <a:lstStyle/>
        <a:p>
          <a:endParaRPr lang="en-US" sz="800" b="1"/>
        </a:p>
      </dgm:t>
    </dgm:pt>
    <dgm:pt modelId="{8680B934-4202-4F18-99E3-9EBE93A201CF}">
      <dgm:prSet phldrT="[Text]"/>
      <dgm:spPr/>
      <dgm:t>
        <a:bodyPr/>
        <a:lstStyle/>
        <a:p>
          <a:endParaRPr lang="en-US" sz="800" b="1"/>
        </a:p>
      </dgm:t>
    </dgm:pt>
    <dgm:pt modelId="{4DD31D4A-6F98-4B42-A6E9-9414B374BE7B}" type="parTrans" cxnId="{004BE0CE-B1C9-430F-B7BB-321A7526CCB1}">
      <dgm:prSet/>
      <dgm:spPr/>
      <dgm:t>
        <a:bodyPr/>
        <a:lstStyle/>
        <a:p>
          <a:endParaRPr lang="en-US" sz="800" b="1"/>
        </a:p>
      </dgm:t>
    </dgm:pt>
    <dgm:pt modelId="{17050272-2A38-43D0-8860-7617985DD60A}" type="sibTrans" cxnId="{004BE0CE-B1C9-430F-B7BB-321A7526CCB1}">
      <dgm:prSet/>
      <dgm:spPr/>
      <dgm:t>
        <a:bodyPr/>
        <a:lstStyle/>
        <a:p>
          <a:endParaRPr lang="en-US" sz="800" b="1"/>
        </a:p>
      </dgm:t>
    </dgm:pt>
    <dgm:pt modelId="{598FFA01-14CB-4522-9806-8F75F0EDA8CE}" type="pres">
      <dgm:prSet presAssocID="{B99011B2-9612-44DE-8257-4F6BC28DB6A1}" presName="cycleMatrixDiagram" presStyleCnt="0">
        <dgm:presLayoutVars>
          <dgm:chMax val="1"/>
          <dgm:dir/>
          <dgm:animLvl val="lvl"/>
          <dgm:resizeHandles val="exact"/>
        </dgm:presLayoutVars>
      </dgm:prSet>
      <dgm:spPr/>
    </dgm:pt>
    <dgm:pt modelId="{4203D876-8F4F-45F3-8214-E9C211C9865F}" type="pres">
      <dgm:prSet presAssocID="{B99011B2-9612-44DE-8257-4F6BC28DB6A1}" presName="children" presStyleCnt="0"/>
      <dgm:spPr/>
    </dgm:pt>
    <dgm:pt modelId="{512A88E0-09E2-47AC-A3E2-83FCB93521D0}" type="pres">
      <dgm:prSet presAssocID="{B99011B2-9612-44DE-8257-4F6BC28DB6A1}" presName="childPlaceholder" presStyleCnt="0"/>
      <dgm:spPr/>
    </dgm:pt>
    <dgm:pt modelId="{1BA31F9F-DED0-4DCE-A9A4-15EFA6691FB8}" type="pres">
      <dgm:prSet presAssocID="{B99011B2-9612-44DE-8257-4F6BC28DB6A1}" presName="circle" presStyleCnt="0"/>
      <dgm:spPr/>
    </dgm:pt>
    <dgm:pt modelId="{8B50988D-EE35-42FA-AA4D-3D69DCCBFEDF}" type="pres">
      <dgm:prSet presAssocID="{B99011B2-9612-44DE-8257-4F6BC28DB6A1}" presName="quadrant1" presStyleLbl="node1" presStyleIdx="0" presStyleCnt="4">
        <dgm:presLayoutVars>
          <dgm:chMax val="1"/>
          <dgm:bulletEnabled val="1"/>
        </dgm:presLayoutVars>
      </dgm:prSet>
      <dgm:spPr/>
    </dgm:pt>
    <dgm:pt modelId="{7ACA0CFC-C824-47CE-9CE4-D7ED93384B09}" type="pres">
      <dgm:prSet presAssocID="{B99011B2-9612-44DE-8257-4F6BC28DB6A1}" presName="quadrant2" presStyleLbl="node1" presStyleIdx="1" presStyleCnt="4">
        <dgm:presLayoutVars>
          <dgm:chMax val="1"/>
          <dgm:bulletEnabled val="1"/>
        </dgm:presLayoutVars>
      </dgm:prSet>
      <dgm:spPr/>
    </dgm:pt>
    <dgm:pt modelId="{2787E02D-4925-43F6-841E-624D03B91004}" type="pres">
      <dgm:prSet presAssocID="{B99011B2-9612-44DE-8257-4F6BC28DB6A1}" presName="quadrant3" presStyleLbl="node1" presStyleIdx="2" presStyleCnt="4">
        <dgm:presLayoutVars>
          <dgm:chMax val="1"/>
          <dgm:bulletEnabled val="1"/>
        </dgm:presLayoutVars>
      </dgm:prSet>
      <dgm:spPr/>
    </dgm:pt>
    <dgm:pt modelId="{2A1E320E-4F36-487C-BA0D-982094FB8385}" type="pres">
      <dgm:prSet presAssocID="{B99011B2-9612-44DE-8257-4F6BC28DB6A1}" presName="quadrant4" presStyleLbl="node1" presStyleIdx="3" presStyleCnt="4">
        <dgm:presLayoutVars>
          <dgm:chMax val="1"/>
          <dgm:bulletEnabled val="1"/>
        </dgm:presLayoutVars>
      </dgm:prSet>
      <dgm:spPr/>
    </dgm:pt>
    <dgm:pt modelId="{8A440BA5-89F6-4094-A41C-0BFAA07D28BB}" type="pres">
      <dgm:prSet presAssocID="{B99011B2-9612-44DE-8257-4F6BC28DB6A1}" presName="quadrantPlaceholder" presStyleCnt="0"/>
      <dgm:spPr/>
    </dgm:pt>
    <dgm:pt modelId="{97E743CE-B60C-40AA-8F65-F8699723041A}" type="pres">
      <dgm:prSet presAssocID="{B99011B2-9612-44DE-8257-4F6BC28DB6A1}" presName="center1" presStyleLbl="fgShp" presStyleIdx="0" presStyleCnt="2"/>
      <dgm:spPr>
        <a:xfrm>
          <a:off x="1499161" y="1050512"/>
          <a:ext cx="383052" cy="333089"/>
        </a:xfrm>
        <a:prstGeom prst="circularArrow">
          <a:avLst/>
        </a:prstGeom>
        <a:solidFill>
          <a:srgbClr val="A5A5A5">
            <a:tint val="40000"/>
            <a:hueOff val="0"/>
            <a:satOff val="0"/>
            <a:lumOff val="0"/>
            <a:alphaOff val="0"/>
          </a:srgbClr>
        </a:solidFill>
        <a:ln>
          <a:noFill/>
        </a:ln>
        <a:effectLst/>
        <a:scene3d>
          <a:camera prst="orthographicFront"/>
          <a:lightRig rig="threePt" dir="t">
            <a:rot lat="0" lon="0" rev="7500000"/>
          </a:lightRig>
        </a:scene3d>
        <a:sp3d z="152400" extrusionH="63500" prstMaterial="matte">
          <a:bevelT w="50800" h="19050" prst="relaxedInset"/>
          <a:contourClr>
            <a:sysClr val="window" lastClr="FFFFFF"/>
          </a:contourClr>
        </a:sp3d>
      </dgm:spPr>
    </dgm:pt>
    <dgm:pt modelId="{112760F5-B0DE-4233-927A-F6DE7573159F}" type="pres">
      <dgm:prSet presAssocID="{B99011B2-9612-44DE-8257-4F6BC28DB6A1}" presName="center2" presStyleLbl="fgShp" presStyleIdx="1" presStyleCnt="2"/>
      <dgm:spPr>
        <a:xfrm rot="10800000">
          <a:off x="1499161" y="1178623"/>
          <a:ext cx="383052" cy="333089"/>
        </a:xfrm>
        <a:prstGeom prst="circularArrow">
          <a:avLst/>
        </a:prstGeom>
        <a:solidFill>
          <a:srgbClr val="A5A5A5">
            <a:tint val="40000"/>
            <a:hueOff val="0"/>
            <a:satOff val="0"/>
            <a:lumOff val="0"/>
            <a:alphaOff val="0"/>
          </a:srgbClr>
        </a:solidFill>
        <a:ln>
          <a:noFill/>
        </a:ln>
        <a:effectLst/>
        <a:scene3d>
          <a:camera prst="orthographicFront"/>
          <a:lightRig rig="threePt" dir="t">
            <a:rot lat="0" lon="0" rev="7500000"/>
          </a:lightRig>
        </a:scene3d>
        <a:sp3d z="152400" extrusionH="63500" prstMaterial="matte">
          <a:bevelT w="50800" h="19050" prst="relaxedInset"/>
          <a:contourClr>
            <a:sysClr val="window" lastClr="FFFFFF"/>
          </a:contourClr>
        </a:sp3d>
      </dgm:spPr>
    </dgm:pt>
  </dgm:ptLst>
  <dgm:cxnLst>
    <dgm:cxn modelId="{1AB99F22-D9A7-4DBA-B61A-483D17403DD5}" srcId="{B99011B2-9612-44DE-8257-4F6BC28DB6A1}" destId="{0039122B-E006-448C-BACC-1D8317015DFB}" srcOrd="3" destOrd="0" parTransId="{5881120B-496F-439A-9360-933C65820899}" sibTransId="{68F0EB5B-62D6-476E-B256-5FDF16675DFA}"/>
    <dgm:cxn modelId="{49BFF671-9A4D-489A-A754-D1FB88A71FEA}" type="presOf" srcId="{1666739B-B673-478D-82C2-273168B87666}" destId="{8B50988D-EE35-42FA-AA4D-3D69DCCBFEDF}" srcOrd="0" destOrd="0" presId="urn:microsoft.com/office/officeart/2005/8/layout/cycle4"/>
    <dgm:cxn modelId="{BB890E74-BAEA-41B7-9A86-976B5DA5CD50}" srcId="{B99011B2-9612-44DE-8257-4F6BC28DB6A1}" destId="{95B585AF-9417-49EB-BB08-7376FA458E6B}" srcOrd="1" destOrd="0" parTransId="{FAD42F73-597B-4D74-9425-0C27D060B25A}" sibTransId="{CAC3CDF3-7D90-42EC-ABC7-5F552571E9C0}"/>
    <dgm:cxn modelId="{82B81A7F-E063-4F7F-BABA-9FB122863D9A}" srcId="{B99011B2-9612-44DE-8257-4F6BC28DB6A1}" destId="{CCE745DA-F6AC-4832-B65E-9AC408E737FC}" srcOrd="2" destOrd="0" parTransId="{1ABCE02E-F401-4AB3-B9C8-C04279E7A119}" sibTransId="{BD28C54A-29A7-423B-AEB7-8DCCBED61FBB}"/>
    <dgm:cxn modelId="{8AED537F-2B82-43DC-BFA5-97F00ABC18F5}" type="presOf" srcId="{B99011B2-9612-44DE-8257-4F6BC28DB6A1}" destId="{598FFA01-14CB-4522-9806-8F75F0EDA8CE}" srcOrd="0" destOrd="0" presId="urn:microsoft.com/office/officeart/2005/8/layout/cycle4"/>
    <dgm:cxn modelId="{CF613C84-915D-4A4F-9052-5CB6BA3C45A9}" srcId="{B99011B2-9612-44DE-8257-4F6BC28DB6A1}" destId="{1666739B-B673-478D-82C2-273168B87666}" srcOrd="0" destOrd="0" parTransId="{CC85D05C-B98D-4595-9F65-DCEA8F63C178}" sibTransId="{E78C5D17-CE69-41CD-A54F-2FF093CDE957}"/>
    <dgm:cxn modelId="{34C67190-41D1-46F7-8D48-C3AA97C93B24}" srcId="{B99011B2-9612-44DE-8257-4F6BC28DB6A1}" destId="{B400CF31-2292-47D3-8ED1-4AB69AAE9783}" srcOrd="4" destOrd="0" parTransId="{AB627054-E551-465C-8510-B71A5BE8ABCD}" sibTransId="{8766F5E3-B4C2-46AE-90E9-AAF830266BC6}"/>
    <dgm:cxn modelId="{CFAB2DAB-BDC6-4943-BD4B-DC63364CF87A}" type="presOf" srcId="{95B585AF-9417-49EB-BB08-7376FA458E6B}" destId="{7ACA0CFC-C824-47CE-9CE4-D7ED93384B09}" srcOrd="0" destOrd="0" presId="urn:microsoft.com/office/officeart/2005/8/layout/cycle4"/>
    <dgm:cxn modelId="{069598C4-C2F0-4AF7-ACC7-6FA86D4F794D}" type="presOf" srcId="{CCE745DA-F6AC-4832-B65E-9AC408E737FC}" destId="{2787E02D-4925-43F6-841E-624D03B91004}" srcOrd="0" destOrd="0" presId="urn:microsoft.com/office/officeart/2005/8/layout/cycle4"/>
    <dgm:cxn modelId="{3B159AC6-116D-4739-800D-741CBEDCB84C}" type="presOf" srcId="{0039122B-E006-448C-BACC-1D8317015DFB}" destId="{2A1E320E-4F36-487C-BA0D-982094FB8385}" srcOrd="0" destOrd="0" presId="urn:microsoft.com/office/officeart/2005/8/layout/cycle4"/>
    <dgm:cxn modelId="{004BE0CE-B1C9-430F-B7BB-321A7526CCB1}" srcId="{B400CF31-2292-47D3-8ED1-4AB69AAE9783}" destId="{8680B934-4202-4F18-99E3-9EBE93A201CF}" srcOrd="0" destOrd="0" parTransId="{4DD31D4A-6F98-4B42-A6E9-9414B374BE7B}" sibTransId="{17050272-2A38-43D0-8860-7617985DD60A}"/>
    <dgm:cxn modelId="{6E32D4AA-1E22-4B2B-A471-7C879FDDB47B}" type="presParOf" srcId="{598FFA01-14CB-4522-9806-8F75F0EDA8CE}" destId="{4203D876-8F4F-45F3-8214-E9C211C9865F}" srcOrd="0" destOrd="0" presId="urn:microsoft.com/office/officeart/2005/8/layout/cycle4"/>
    <dgm:cxn modelId="{596DF5D5-6AFD-44F0-86A8-304672F218E9}" type="presParOf" srcId="{4203D876-8F4F-45F3-8214-E9C211C9865F}" destId="{512A88E0-09E2-47AC-A3E2-83FCB93521D0}" srcOrd="0" destOrd="0" presId="urn:microsoft.com/office/officeart/2005/8/layout/cycle4"/>
    <dgm:cxn modelId="{26BF240A-C8A5-40BE-805B-0467CD846A29}" type="presParOf" srcId="{598FFA01-14CB-4522-9806-8F75F0EDA8CE}" destId="{1BA31F9F-DED0-4DCE-A9A4-15EFA6691FB8}" srcOrd="1" destOrd="0" presId="urn:microsoft.com/office/officeart/2005/8/layout/cycle4"/>
    <dgm:cxn modelId="{002096B5-9EEA-4690-B27E-2D65A33FE24E}" type="presParOf" srcId="{1BA31F9F-DED0-4DCE-A9A4-15EFA6691FB8}" destId="{8B50988D-EE35-42FA-AA4D-3D69DCCBFEDF}" srcOrd="0" destOrd="0" presId="urn:microsoft.com/office/officeart/2005/8/layout/cycle4"/>
    <dgm:cxn modelId="{16D20D07-7AAF-4314-B10C-A6C831149304}" type="presParOf" srcId="{1BA31F9F-DED0-4DCE-A9A4-15EFA6691FB8}" destId="{7ACA0CFC-C824-47CE-9CE4-D7ED93384B09}" srcOrd="1" destOrd="0" presId="urn:microsoft.com/office/officeart/2005/8/layout/cycle4"/>
    <dgm:cxn modelId="{6941517D-D1C0-4CF3-BE3E-0ECE9F94BF05}" type="presParOf" srcId="{1BA31F9F-DED0-4DCE-A9A4-15EFA6691FB8}" destId="{2787E02D-4925-43F6-841E-624D03B91004}" srcOrd="2" destOrd="0" presId="urn:microsoft.com/office/officeart/2005/8/layout/cycle4"/>
    <dgm:cxn modelId="{F7FF4A78-1763-4CFF-8204-321809B6F707}" type="presParOf" srcId="{1BA31F9F-DED0-4DCE-A9A4-15EFA6691FB8}" destId="{2A1E320E-4F36-487C-BA0D-982094FB8385}" srcOrd="3" destOrd="0" presId="urn:microsoft.com/office/officeart/2005/8/layout/cycle4"/>
    <dgm:cxn modelId="{37450F7F-58B6-47CA-8F29-1A77E78A111E}" type="presParOf" srcId="{1BA31F9F-DED0-4DCE-A9A4-15EFA6691FB8}" destId="{8A440BA5-89F6-4094-A41C-0BFAA07D28BB}" srcOrd="4" destOrd="0" presId="urn:microsoft.com/office/officeart/2005/8/layout/cycle4"/>
    <dgm:cxn modelId="{E994041A-6486-42C3-BFC0-2988DC6FE7B3}" type="presParOf" srcId="{598FFA01-14CB-4522-9806-8F75F0EDA8CE}" destId="{97E743CE-B60C-40AA-8F65-F8699723041A}" srcOrd="2" destOrd="0" presId="urn:microsoft.com/office/officeart/2005/8/layout/cycle4"/>
    <dgm:cxn modelId="{625CBB48-6F05-46A7-BC96-7FFDF6111FBD}" type="presParOf" srcId="{598FFA01-14CB-4522-9806-8F75F0EDA8CE}" destId="{112760F5-B0DE-4233-927A-F6DE7573159F}"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99011B2-9612-44DE-8257-4F6BC28DB6A1}" type="doc">
      <dgm:prSet loTypeId="urn:microsoft.com/office/officeart/2005/8/layout/cycle4" loCatId="relationship" qsTypeId="urn:microsoft.com/office/officeart/2005/8/quickstyle/3d2" qsCatId="3D" csTypeId="urn:microsoft.com/office/officeart/2005/8/colors/colorful5" csCatId="colorful" phldr="1"/>
      <dgm:spPr/>
      <dgm:t>
        <a:bodyPr/>
        <a:lstStyle/>
        <a:p>
          <a:endParaRPr lang="en-US"/>
        </a:p>
      </dgm:t>
    </dgm:pt>
    <dgm:pt modelId="{1666739B-B673-478D-82C2-273168B87666}">
      <dgm:prSet phldrT="[Text]" custT="1"/>
      <dgm:spPr>
        <a:xfrm>
          <a:off x="555621" y="146046"/>
          <a:ext cx="1109443" cy="1109443"/>
        </a:xfrm>
        <a:prstGeom prst="pieWedge">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n-US" sz="1200" b="1">
              <a:solidFill>
                <a:sysClr val="window" lastClr="FFFFFF"/>
              </a:solidFill>
              <a:latin typeface="Calibri" panose="020F0502020204030204"/>
              <a:ea typeface="+mn-ea"/>
              <a:cs typeface="+mn-cs"/>
            </a:rPr>
            <a:t>Ties Alice to The Business</a:t>
          </a:r>
        </a:p>
      </dgm:t>
    </dgm:pt>
    <dgm:pt modelId="{CC85D05C-B98D-4595-9F65-DCEA8F63C178}" type="parTrans" cxnId="{CF613C84-915D-4A4F-9052-5CB6BA3C45A9}">
      <dgm:prSet/>
      <dgm:spPr/>
      <dgm:t>
        <a:bodyPr/>
        <a:lstStyle/>
        <a:p>
          <a:endParaRPr lang="en-US" sz="1200" b="1"/>
        </a:p>
      </dgm:t>
    </dgm:pt>
    <dgm:pt modelId="{E78C5D17-CE69-41CD-A54F-2FF093CDE957}" type="sibTrans" cxnId="{CF613C84-915D-4A4F-9052-5CB6BA3C45A9}">
      <dgm:prSet/>
      <dgm:spPr/>
      <dgm:t>
        <a:bodyPr/>
        <a:lstStyle/>
        <a:p>
          <a:endParaRPr lang="en-US" sz="1200" b="1"/>
        </a:p>
      </dgm:t>
    </dgm:pt>
    <dgm:pt modelId="{95B585AF-9417-49EB-BB08-7376FA458E6B}">
      <dgm:prSet phldrT="[Text]" custT="1"/>
      <dgm:spPr>
        <a:xfrm rot="5400000">
          <a:off x="1716309" y="146046"/>
          <a:ext cx="1109443" cy="1109443"/>
        </a:xfrm>
        <a:prstGeom prst="pieWedge">
          <a:avLst/>
        </a:prstGeom>
        <a:gradFill rotWithShape="0">
          <a:gsLst>
            <a:gs pos="0">
              <a:srgbClr val="5B9BD5">
                <a:hueOff val="-2252848"/>
                <a:satOff val="-5806"/>
                <a:lumOff val="-3922"/>
                <a:alphaOff val="0"/>
                <a:satMod val="103000"/>
                <a:lumMod val="102000"/>
                <a:tint val="94000"/>
              </a:srgbClr>
            </a:gs>
            <a:gs pos="50000">
              <a:srgbClr val="5B9BD5">
                <a:hueOff val="-2252848"/>
                <a:satOff val="-5806"/>
                <a:lumOff val="-3922"/>
                <a:alphaOff val="0"/>
                <a:satMod val="110000"/>
                <a:lumMod val="100000"/>
                <a:shade val="100000"/>
              </a:srgbClr>
            </a:gs>
            <a:gs pos="100000">
              <a:srgbClr val="5B9BD5">
                <a:hueOff val="-2252848"/>
                <a:satOff val="-5806"/>
                <a:lumOff val="-3922"/>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n-US" sz="1200" b="1" dirty="0">
              <a:solidFill>
                <a:sysClr val="window" lastClr="FFFFFF"/>
              </a:solidFill>
              <a:latin typeface="Calibri" panose="020F0502020204030204"/>
              <a:ea typeface="+mn-ea"/>
              <a:cs typeface="+mn-cs"/>
            </a:rPr>
            <a:t>Provides Cost Recovery</a:t>
          </a:r>
        </a:p>
      </dgm:t>
    </dgm:pt>
    <dgm:pt modelId="{FAD42F73-597B-4D74-9425-0C27D060B25A}" type="parTrans" cxnId="{BB890E74-BAEA-41B7-9A86-976B5DA5CD50}">
      <dgm:prSet/>
      <dgm:spPr/>
      <dgm:t>
        <a:bodyPr/>
        <a:lstStyle/>
        <a:p>
          <a:endParaRPr lang="en-US" sz="1200" b="1"/>
        </a:p>
      </dgm:t>
    </dgm:pt>
    <dgm:pt modelId="{CAC3CDF3-7D90-42EC-ABC7-5F552571E9C0}" type="sibTrans" cxnId="{BB890E74-BAEA-41B7-9A86-976B5DA5CD50}">
      <dgm:prSet/>
      <dgm:spPr/>
      <dgm:t>
        <a:bodyPr/>
        <a:lstStyle/>
        <a:p>
          <a:endParaRPr lang="en-US" sz="1200" b="1"/>
        </a:p>
      </dgm:t>
    </dgm:pt>
    <dgm:pt modelId="{CCE745DA-F6AC-4832-B65E-9AC408E737FC}">
      <dgm:prSet phldrT="[Text]" custT="1"/>
      <dgm:spPr>
        <a:xfrm rot="10800000">
          <a:off x="1716309" y="1306734"/>
          <a:ext cx="1109443" cy="1109443"/>
        </a:xfrm>
        <a:prstGeom prst="pieWedge">
          <a:avLst/>
        </a:prstGeom>
        <a:gradFill rotWithShape="0">
          <a:gsLst>
            <a:gs pos="0">
              <a:srgbClr val="5B9BD5">
                <a:hueOff val="-4505695"/>
                <a:satOff val="-11613"/>
                <a:lumOff val="-7843"/>
                <a:alphaOff val="0"/>
                <a:satMod val="103000"/>
                <a:lumMod val="102000"/>
                <a:tint val="94000"/>
              </a:srgbClr>
            </a:gs>
            <a:gs pos="50000">
              <a:srgbClr val="5B9BD5">
                <a:hueOff val="-4505695"/>
                <a:satOff val="-11613"/>
                <a:lumOff val="-7843"/>
                <a:alphaOff val="0"/>
                <a:satMod val="110000"/>
                <a:lumMod val="100000"/>
                <a:shade val="100000"/>
              </a:srgbClr>
            </a:gs>
            <a:gs pos="100000">
              <a:srgbClr val="5B9BD5">
                <a:hueOff val="-4505695"/>
                <a:satOff val="-11613"/>
                <a:lumOff val="-7843"/>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n-US" sz="1200" b="1" dirty="0">
              <a:solidFill>
                <a:sysClr val="window" lastClr="FFFFFF"/>
              </a:solidFill>
              <a:latin typeface="Calibri" panose="020F0502020204030204"/>
              <a:ea typeface="+mn-ea"/>
              <a:cs typeface="+mn-cs"/>
            </a:rPr>
            <a:t>Permits Flexible Contributions</a:t>
          </a:r>
        </a:p>
      </dgm:t>
    </dgm:pt>
    <dgm:pt modelId="{1ABCE02E-F401-4AB3-B9C8-C04279E7A119}" type="parTrans" cxnId="{82B81A7F-E063-4F7F-BABA-9FB122863D9A}">
      <dgm:prSet/>
      <dgm:spPr/>
      <dgm:t>
        <a:bodyPr/>
        <a:lstStyle/>
        <a:p>
          <a:endParaRPr lang="en-US" sz="1200" b="1"/>
        </a:p>
      </dgm:t>
    </dgm:pt>
    <dgm:pt modelId="{BD28C54A-29A7-423B-AEB7-8DCCBED61FBB}" type="sibTrans" cxnId="{82B81A7F-E063-4F7F-BABA-9FB122863D9A}">
      <dgm:prSet/>
      <dgm:spPr/>
      <dgm:t>
        <a:bodyPr/>
        <a:lstStyle/>
        <a:p>
          <a:endParaRPr lang="en-US" sz="1200" b="1"/>
        </a:p>
      </dgm:t>
    </dgm:pt>
    <dgm:pt modelId="{0039122B-E006-448C-BACC-1D8317015DFB}">
      <dgm:prSet phldrT="[Text]" custT="1"/>
      <dgm:spPr>
        <a:xfrm rot="16200000">
          <a:off x="555621" y="1306734"/>
          <a:ext cx="1109443" cy="1109443"/>
        </a:xfrm>
        <a:prstGeom prst="pieWedge">
          <a:avLst/>
        </a:prstGeom>
        <a:gradFill rotWithShape="0">
          <a:gsLst>
            <a:gs pos="0">
              <a:srgbClr val="5B9BD5">
                <a:hueOff val="-6758543"/>
                <a:satOff val="-17419"/>
                <a:lumOff val="-11765"/>
                <a:alphaOff val="0"/>
                <a:satMod val="103000"/>
                <a:lumMod val="102000"/>
                <a:tint val="94000"/>
              </a:srgbClr>
            </a:gs>
            <a:gs pos="50000">
              <a:srgbClr val="5B9BD5">
                <a:hueOff val="-6758543"/>
                <a:satOff val="-17419"/>
                <a:lumOff val="-11765"/>
                <a:alphaOff val="0"/>
                <a:satMod val="110000"/>
                <a:lumMod val="100000"/>
                <a:shade val="100000"/>
              </a:srgbClr>
            </a:gs>
            <a:gs pos="100000">
              <a:srgbClr val="5B9BD5">
                <a:hueOff val="-6758543"/>
                <a:satOff val="-17419"/>
                <a:lumOff val="-11765"/>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n-US" sz="1200" b="1">
              <a:solidFill>
                <a:sysClr val="window" lastClr="FFFFFF"/>
              </a:solidFill>
              <a:latin typeface="Calibri" panose="020F0502020204030204"/>
              <a:ea typeface="+mn-ea"/>
              <a:cs typeface="+mn-cs"/>
            </a:rPr>
            <a:t>Allows Flexible Participation</a:t>
          </a:r>
        </a:p>
      </dgm:t>
    </dgm:pt>
    <dgm:pt modelId="{5881120B-496F-439A-9360-933C65820899}" type="parTrans" cxnId="{1AB99F22-D9A7-4DBA-B61A-483D17403DD5}">
      <dgm:prSet/>
      <dgm:spPr/>
      <dgm:t>
        <a:bodyPr/>
        <a:lstStyle/>
        <a:p>
          <a:endParaRPr lang="en-US" sz="1200" b="1"/>
        </a:p>
      </dgm:t>
    </dgm:pt>
    <dgm:pt modelId="{68F0EB5B-62D6-476E-B256-5FDF16675DFA}" type="sibTrans" cxnId="{1AB99F22-D9A7-4DBA-B61A-483D17403DD5}">
      <dgm:prSet/>
      <dgm:spPr/>
      <dgm:t>
        <a:bodyPr/>
        <a:lstStyle/>
        <a:p>
          <a:endParaRPr lang="en-US" sz="1200" b="1"/>
        </a:p>
      </dgm:t>
    </dgm:pt>
    <dgm:pt modelId="{B400CF31-2292-47D3-8ED1-4AB69AAE9783}">
      <dgm:prSet phldrT="[Text]"/>
      <dgm:spPr/>
      <dgm:t>
        <a:bodyPr/>
        <a:lstStyle/>
        <a:p>
          <a:endParaRPr lang="en-US" sz="1200" b="1"/>
        </a:p>
      </dgm:t>
    </dgm:pt>
    <dgm:pt modelId="{AB627054-E551-465C-8510-B71A5BE8ABCD}" type="parTrans" cxnId="{34C67190-41D1-46F7-8D48-C3AA97C93B24}">
      <dgm:prSet/>
      <dgm:spPr/>
      <dgm:t>
        <a:bodyPr/>
        <a:lstStyle/>
        <a:p>
          <a:endParaRPr lang="en-US" sz="1200" b="1"/>
        </a:p>
      </dgm:t>
    </dgm:pt>
    <dgm:pt modelId="{8766F5E3-B4C2-46AE-90E9-AAF830266BC6}" type="sibTrans" cxnId="{34C67190-41D1-46F7-8D48-C3AA97C93B24}">
      <dgm:prSet/>
      <dgm:spPr/>
      <dgm:t>
        <a:bodyPr/>
        <a:lstStyle/>
        <a:p>
          <a:endParaRPr lang="en-US" sz="1200" b="1"/>
        </a:p>
      </dgm:t>
    </dgm:pt>
    <dgm:pt modelId="{8680B934-4202-4F18-99E3-9EBE93A201CF}">
      <dgm:prSet phldrT="[Text]"/>
      <dgm:spPr/>
      <dgm:t>
        <a:bodyPr/>
        <a:lstStyle/>
        <a:p>
          <a:endParaRPr lang="en-US" sz="1200" b="1"/>
        </a:p>
      </dgm:t>
    </dgm:pt>
    <dgm:pt modelId="{4DD31D4A-6F98-4B42-A6E9-9414B374BE7B}" type="parTrans" cxnId="{004BE0CE-B1C9-430F-B7BB-321A7526CCB1}">
      <dgm:prSet/>
      <dgm:spPr/>
      <dgm:t>
        <a:bodyPr/>
        <a:lstStyle/>
        <a:p>
          <a:endParaRPr lang="en-US" sz="1200" b="1"/>
        </a:p>
      </dgm:t>
    </dgm:pt>
    <dgm:pt modelId="{17050272-2A38-43D0-8860-7617985DD60A}" type="sibTrans" cxnId="{004BE0CE-B1C9-430F-B7BB-321A7526CCB1}">
      <dgm:prSet/>
      <dgm:spPr/>
      <dgm:t>
        <a:bodyPr/>
        <a:lstStyle/>
        <a:p>
          <a:endParaRPr lang="en-US" sz="1200" b="1"/>
        </a:p>
      </dgm:t>
    </dgm:pt>
    <dgm:pt modelId="{598FFA01-14CB-4522-9806-8F75F0EDA8CE}" type="pres">
      <dgm:prSet presAssocID="{B99011B2-9612-44DE-8257-4F6BC28DB6A1}" presName="cycleMatrixDiagram" presStyleCnt="0">
        <dgm:presLayoutVars>
          <dgm:chMax val="1"/>
          <dgm:dir/>
          <dgm:animLvl val="lvl"/>
          <dgm:resizeHandles val="exact"/>
        </dgm:presLayoutVars>
      </dgm:prSet>
      <dgm:spPr/>
    </dgm:pt>
    <dgm:pt modelId="{4203D876-8F4F-45F3-8214-E9C211C9865F}" type="pres">
      <dgm:prSet presAssocID="{B99011B2-9612-44DE-8257-4F6BC28DB6A1}" presName="children" presStyleCnt="0"/>
      <dgm:spPr/>
    </dgm:pt>
    <dgm:pt modelId="{512A88E0-09E2-47AC-A3E2-83FCB93521D0}" type="pres">
      <dgm:prSet presAssocID="{B99011B2-9612-44DE-8257-4F6BC28DB6A1}" presName="childPlaceholder" presStyleCnt="0"/>
      <dgm:spPr/>
    </dgm:pt>
    <dgm:pt modelId="{1BA31F9F-DED0-4DCE-A9A4-15EFA6691FB8}" type="pres">
      <dgm:prSet presAssocID="{B99011B2-9612-44DE-8257-4F6BC28DB6A1}" presName="circle" presStyleCnt="0"/>
      <dgm:spPr/>
    </dgm:pt>
    <dgm:pt modelId="{8B50988D-EE35-42FA-AA4D-3D69DCCBFEDF}" type="pres">
      <dgm:prSet presAssocID="{B99011B2-9612-44DE-8257-4F6BC28DB6A1}" presName="quadrant1" presStyleLbl="node1" presStyleIdx="0" presStyleCnt="4">
        <dgm:presLayoutVars>
          <dgm:chMax val="1"/>
          <dgm:bulletEnabled val="1"/>
        </dgm:presLayoutVars>
      </dgm:prSet>
      <dgm:spPr/>
    </dgm:pt>
    <dgm:pt modelId="{7ACA0CFC-C824-47CE-9CE4-D7ED93384B09}" type="pres">
      <dgm:prSet presAssocID="{B99011B2-9612-44DE-8257-4F6BC28DB6A1}" presName="quadrant2" presStyleLbl="node1" presStyleIdx="1" presStyleCnt="4">
        <dgm:presLayoutVars>
          <dgm:chMax val="1"/>
          <dgm:bulletEnabled val="1"/>
        </dgm:presLayoutVars>
      </dgm:prSet>
      <dgm:spPr/>
    </dgm:pt>
    <dgm:pt modelId="{2787E02D-4925-43F6-841E-624D03B91004}" type="pres">
      <dgm:prSet presAssocID="{B99011B2-9612-44DE-8257-4F6BC28DB6A1}" presName="quadrant3" presStyleLbl="node1" presStyleIdx="2" presStyleCnt="4">
        <dgm:presLayoutVars>
          <dgm:chMax val="1"/>
          <dgm:bulletEnabled val="1"/>
        </dgm:presLayoutVars>
      </dgm:prSet>
      <dgm:spPr/>
    </dgm:pt>
    <dgm:pt modelId="{2A1E320E-4F36-487C-BA0D-982094FB8385}" type="pres">
      <dgm:prSet presAssocID="{B99011B2-9612-44DE-8257-4F6BC28DB6A1}" presName="quadrant4" presStyleLbl="node1" presStyleIdx="3" presStyleCnt="4">
        <dgm:presLayoutVars>
          <dgm:chMax val="1"/>
          <dgm:bulletEnabled val="1"/>
        </dgm:presLayoutVars>
      </dgm:prSet>
      <dgm:spPr/>
    </dgm:pt>
    <dgm:pt modelId="{8A440BA5-89F6-4094-A41C-0BFAA07D28BB}" type="pres">
      <dgm:prSet presAssocID="{B99011B2-9612-44DE-8257-4F6BC28DB6A1}" presName="quadrantPlaceholder" presStyleCnt="0"/>
      <dgm:spPr/>
    </dgm:pt>
    <dgm:pt modelId="{97E743CE-B60C-40AA-8F65-F8699723041A}" type="pres">
      <dgm:prSet presAssocID="{B99011B2-9612-44DE-8257-4F6BC28DB6A1}" presName="center1" presStyleLbl="fgShp" presStyleIdx="0" presStyleCnt="2"/>
      <dgm:spPr>
        <a:xfrm>
          <a:off x="1499161" y="1050512"/>
          <a:ext cx="383052" cy="333089"/>
        </a:xfrm>
        <a:prstGeom prst="circularArrow">
          <a:avLst/>
        </a:prstGeom>
        <a:solidFill>
          <a:srgbClr val="5B9BD5">
            <a:tint val="40000"/>
            <a:hueOff val="0"/>
            <a:satOff val="0"/>
            <a:lumOff val="0"/>
            <a:alphaOff val="0"/>
          </a:srgbClr>
        </a:solidFill>
        <a:ln>
          <a:noFill/>
        </a:ln>
        <a:effectLst/>
        <a:scene3d>
          <a:camera prst="orthographicFront"/>
          <a:lightRig rig="threePt" dir="t">
            <a:rot lat="0" lon="0" rev="7500000"/>
          </a:lightRig>
        </a:scene3d>
        <a:sp3d z="152400" extrusionH="63500" prstMaterial="matte">
          <a:bevelT w="50800" h="19050" prst="relaxedInset"/>
          <a:contourClr>
            <a:sysClr val="window" lastClr="FFFFFF"/>
          </a:contourClr>
        </a:sp3d>
      </dgm:spPr>
    </dgm:pt>
    <dgm:pt modelId="{112760F5-B0DE-4233-927A-F6DE7573159F}" type="pres">
      <dgm:prSet presAssocID="{B99011B2-9612-44DE-8257-4F6BC28DB6A1}" presName="center2" presStyleLbl="fgShp" presStyleIdx="1" presStyleCnt="2"/>
      <dgm:spPr>
        <a:xfrm rot="10800000">
          <a:off x="1499161" y="1178623"/>
          <a:ext cx="383052" cy="333089"/>
        </a:xfrm>
        <a:prstGeom prst="circularArrow">
          <a:avLst/>
        </a:prstGeom>
        <a:solidFill>
          <a:srgbClr val="5B9BD5">
            <a:tint val="40000"/>
            <a:hueOff val="0"/>
            <a:satOff val="0"/>
            <a:lumOff val="0"/>
            <a:alphaOff val="0"/>
          </a:srgbClr>
        </a:solidFill>
        <a:ln>
          <a:noFill/>
        </a:ln>
        <a:effectLst/>
        <a:scene3d>
          <a:camera prst="orthographicFront"/>
          <a:lightRig rig="threePt" dir="t">
            <a:rot lat="0" lon="0" rev="7500000"/>
          </a:lightRig>
        </a:scene3d>
        <a:sp3d z="152400" extrusionH="63500" prstMaterial="matte">
          <a:bevelT w="50800" h="19050" prst="relaxedInset"/>
          <a:contourClr>
            <a:sysClr val="window" lastClr="FFFFFF"/>
          </a:contourClr>
        </a:sp3d>
      </dgm:spPr>
    </dgm:pt>
  </dgm:ptLst>
  <dgm:cxnLst>
    <dgm:cxn modelId="{1AB99F22-D9A7-4DBA-B61A-483D17403DD5}" srcId="{B99011B2-9612-44DE-8257-4F6BC28DB6A1}" destId="{0039122B-E006-448C-BACC-1D8317015DFB}" srcOrd="3" destOrd="0" parTransId="{5881120B-496F-439A-9360-933C65820899}" sibTransId="{68F0EB5B-62D6-476E-B256-5FDF16675DFA}"/>
    <dgm:cxn modelId="{49BFF671-9A4D-489A-A754-D1FB88A71FEA}" type="presOf" srcId="{1666739B-B673-478D-82C2-273168B87666}" destId="{8B50988D-EE35-42FA-AA4D-3D69DCCBFEDF}" srcOrd="0" destOrd="0" presId="urn:microsoft.com/office/officeart/2005/8/layout/cycle4"/>
    <dgm:cxn modelId="{BB890E74-BAEA-41B7-9A86-976B5DA5CD50}" srcId="{B99011B2-9612-44DE-8257-4F6BC28DB6A1}" destId="{95B585AF-9417-49EB-BB08-7376FA458E6B}" srcOrd="1" destOrd="0" parTransId="{FAD42F73-597B-4D74-9425-0C27D060B25A}" sibTransId="{CAC3CDF3-7D90-42EC-ABC7-5F552571E9C0}"/>
    <dgm:cxn modelId="{82B81A7F-E063-4F7F-BABA-9FB122863D9A}" srcId="{B99011B2-9612-44DE-8257-4F6BC28DB6A1}" destId="{CCE745DA-F6AC-4832-B65E-9AC408E737FC}" srcOrd="2" destOrd="0" parTransId="{1ABCE02E-F401-4AB3-B9C8-C04279E7A119}" sibTransId="{BD28C54A-29A7-423B-AEB7-8DCCBED61FBB}"/>
    <dgm:cxn modelId="{8AED537F-2B82-43DC-BFA5-97F00ABC18F5}" type="presOf" srcId="{B99011B2-9612-44DE-8257-4F6BC28DB6A1}" destId="{598FFA01-14CB-4522-9806-8F75F0EDA8CE}" srcOrd="0" destOrd="0" presId="urn:microsoft.com/office/officeart/2005/8/layout/cycle4"/>
    <dgm:cxn modelId="{CF613C84-915D-4A4F-9052-5CB6BA3C45A9}" srcId="{B99011B2-9612-44DE-8257-4F6BC28DB6A1}" destId="{1666739B-B673-478D-82C2-273168B87666}" srcOrd="0" destOrd="0" parTransId="{CC85D05C-B98D-4595-9F65-DCEA8F63C178}" sibTransId="{E78C5D17-CE69-41CD-A54F-2FF093CDE957}"/>
    <dgm:cxn modelId="{34C67190-41D1-46F7-8D48-C3AA97C93B24}" srcId="{B99011B2-9612-44DE-8257-4F6BC28DB6A1}" destId="{B400CF31-2292-47D3-8ED1-4AB69AAE9783}" srcOrd="4" destOrd="0" parTransId="{AB627054-E551-465C-8510-B71A5BE8ABCD}" sibTransId="{8766F5E3-B4C2-46AE-90E9-AAF830266BC6}"/>
    <dgm:cxn modelId="{CFAB2DAB-BDC6-4943-BD4B-DC63364CF87A}" type="presOf" srcId="{95B585AF-9417-49EB-BB08-7376FA458E6B}" destId="{7ACA0CFC-C824-47CE-9CE4-D7ED93384B09}" srcOrd="0" destOrd="0" presId="urn:microsoft.com/office/officeart/2005/8/layout/cycle4"/>
    <dgm:cxn modelId="{069598C4-C2F0-4AF7-ACC7-6FA86D4F794D}" type="presOf" srcId="{CCE745DA-F6AC-4832-B65E-9AC408E737FC}" destId="{2787E02D-4925-43F6-841E-624D03B91004}" srcOrd="0" destOrd="0" presId="urn:microsoft.com/office/officeart/2005/8/layout/cycle4"/>
    <dgm:cxn modelId="{3B159AC6-116D-4739-800D-741CBEDCB84C}" type="presOf" srcId="{0039122B-E006-448C-BACC-1D8317015DFB}" destId="{2A1E320E-4F36-487C-BA0D-982094FB8385}" srcOrd="0" destOrd="0" presId="urn:microsoft.com/office/officeart/2005/8/layout/cycle4"/>
    <dgm:cxn modelId="{004BE0CE-B1C9-430F-B7BB-321A7526CCB1}" srcId="{B400CF31-2292-47D3-8ED1-4AB69AAE9783}" destId="{8680B934-4202-4F18-99E3-9EBE93A201CF}" srcOrd="0" destOrd="0" parTransId="{4DD31D4A-6F98-4B42-A6E9-9414B374BE7B}" sibTransId="{17050272-2A38-43D0-8860-7617985DD60A}"/>
    <dgm:cxn modelId="{6E32D4AA-1E22-4B2B-A471-7C879FDDB47B}" type="presParOf" srcId="{598FFA01-14CB-4522-9806-8F75F0EDA8CE}" destId="{4203D876-8F4F-45F3-8214-E9C211C9865F}" srcOrd="0" destOrd="0" presId="urn:microsoft.com/office/officeart/2005/8/layout/cycle4"/>
    <dgm:cxn modelId="{596DF5D5-6AFD-44F0-86A8-304672F218E9}" type="presParOf" srcId="{4203D876-8F4F-45F3-8214-E9C211C9865F}" destId="{512A88E0-09E2-47AC-A3E2-83FCB93521D0}" srcOrd="0" destOrd="0" presId="urn:microsoft.com/office/officeart/2005/8/layout/cycle4"/>
    <dgm:cxn modelId="{26BF240A-C8A5-40BE-805B-0467CD846A29}" type="presParOf" srcId="{598FFA01-14CB-4522-9806-8F75F0EDA8CE}" destId="{1BA31F9F-DED0-4DCE-A9A4-15EFA6691FB8}" srcOrd="1" destOrd="0" presId="urn:microsoft.com/office/officeart/2005/8/layout/cycle4"/>
    <dgm:cxn modelId="{002096B5-9EEA-4690-B27E-2D65A33FE24E}" type="presParOf" srcId="{1BA31F9F-DED0-4DCE-A9A4-15EFA6691FB8}" destId="{8B50988D-EE35-42FA-AA4D-3D69DCCBFEDF}" srcOrd="0" destOrd="0" presId="urn:microsoft.com/office/officeart/2005/8/layout/cycle4"/>
    <dgm:cxn modelId="{16D20D07-7AAF-4314-B10C-A6C831149304}" type="presParOf" srcId="{1BA31F9F-DED0-4DCE-A9A4-15EFA6691FB8}" destId="{7ACA0CFC-C824-47CE-9CE4-D7ED93384B09}" srcOrd="1" destOrd="0" presId="urn:microsoft.com/office/officeart/2005/8/layout/cycle4"/>
    <dgm:cxn modelId="{6941517D-D1C0-4CF3-BE3E-0ECE9F94BF05}" type="presParOf" srcId="{1BA31F9F-DED0-4DCE-A9A4-15EFA6691FB8}" destId="{2787E02D-4925-43F6-841E-624D03B91004}" srcOrd="2" destOrd="0" presId="urn:microsoft.com/office/officeart/2005/8/layout/cycle4"/>
    <dgm:cxn modelId="{F7FF4A78-1763-4CFF-8204-321809B6F707}" type="presParOf" srcId="{1BA31F9F-DED0-4DCE-A9A4-15EFA6691FB8}" destId="{2A1E320E-4F36-487C-BA0D-982094FB8385}" srcOrd="3" destOrd="0" presId="urn:microsoft.com/office/officeart/2005/8/layout/cycle4"/>
    <dgm:cxn modelId="{37450F7F-58B6-47CA-8F29-1A77E78A111E}" type="presParOf" srcId="{1BA31F9F-DED0-4DCE-A9A4-15EFA6691FB8}" destId="{8A440BA5-89F6-4094-A41C-0BFAA07D28BB}" srcOrd="4" destOrd="0" presId="urn:microsoft.com/office/officeart/2005/8/layout/cycle4"/>
    <dgm:cxn modelId="{E994041A-6486-42C3-BFC0-2988DC6FE7B3}" type="presParOf" srcId="{598FFA01-14CB-4522-9806-8F75F0EDA8CE}" destId="{97E743CE-B60C-40AA-8F65-F8699723041A}" srcOrd="2" destOrd="0" presId="urn:microsoft.com/office/officeart/2005/8/layout/cycle4"/>
    <dgm:cxn modelId="{625CBB48-6F05-46A7-BC96-7FFDF6111FBD}" type="presParOf" srcId="{598FFA01-14CB-4522-9806-8F75F0EDA8CE}" destId="{112760F5-B0DE-4233-927A-F6DE7573159F}"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99011B2-9612-44DE-8257-4F6BC28DB6A1}" type="doc">
      <dgm:prSet loTypeId="urn:microsoft.com/office/officeart/2005/8/layout/cycle4" loCatId="relationship" qsTypeId="urn:microsoft.com/office/officeart/2005/8/quickstyle/3d2" qsCatId="3D" csTypeId="urn:microsoft.com/office/officeart/2005/8/colors/colorful3" csCatId="colorful" phldr="1"/>
      <dgm:spPr/>
      <dgm:t>
        <a:bodyPr/>
        <a:lstStyle/>
        <a:p>
          <a:endParaRPr lang="en-US"/>
        </a:p>
      </dgm:t>
    </dgm:pt>
    <dgm:pt modelId="{1666739B-B673-478D-82C2-273168B87666}">
      <dgm:prSet phldrT="[Text]" custT="1"/>
      <dgm:spPr>
        <a:xfrm>
          <a:off x="555621" y="146046"/>
          <a:ext cx="1109443" cy="1109443"/>
        </a:xfrm>
        <a:prstGeom prst="pieWedge">
          <a:avLst/>
        </a:prstGeo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n-US" sz="1200" b="1">
              <a:solidFill>
                <a:sysClr val="window" lastClr="FFFFFF"/>
              </a:solidFill>
              <a:latin typeface="Calibri" panose="020F0502020204030204"/>
              <a:ea typeface="+mn-ea"/>
              <a:cs typeface="+mn-cs"/>
            </a:rPr>
            <a:t>Minimizes Personal Out of Pocket Costs</a:t>
          </a:r>
        </a:p>
      </dgm:t>
    </dgm:pt>
    <dgm:pt modelId="{CC85D05C-B98D-4595-9F65-DCEA8F63C178}" type="parTrans" cxnId="{CF613C84-915D-4A4F-9052-5CB6BA3C45A9}">
      <dgm:prSet/>
      <dgm:spPr/>
      <dgm:t>
        <a:bodyPr/>
        <a:lstStyle/>
        <a:p>
          <a:endParaRPr lang="en-US" sz="1200" b="1"/>
        </a:p>
      </dgm:t>
    </dgm:pt>
    <dgm:pt modelId="{E78C5D17-CE69-41CD-A54F-2FF093CDE957}" type="sibTrans" cxnId="{CF613C84-915D-4A4F-9052-5CB6BA3C45A9}">
      <dgm:prSet/>
      <dgm:spPr/>
      <dgm:t>
        <a:bodyPr/>
        <a:lstStyle/>
        <a:p>
          <a:endParaRPr lang="en-US" sz="1200" b="1"/>
        </a:p>
      </dgm:t>
    </dgm:pt>
    <dgm:pt modelId="{95B585AF-9417-49EB-BB08-7376FA458E6B}">
      <dgm:prSet phldrT="[Text]" custT="1"/>
      <dgm:spPr>
        <a:xfrm rot="5400000">
          <a:off x="1716309" y="146046"/>
          <a:ext cx="1109443" cy="1109443"/>
        </a:xfrm>
        <a:prstGeom prst="pieWedge">
          <a:avLst/>
        </a:prstGeom>
        <a:gradFill rotWithShape="0">
          <a:gsLst>
            <a:gs pos="0">
              <a:srgbClr val="A5A5A5">
                <a:hueOff val="903533"/>
                <a:satOff val="33333"/>
                <a:lumOff val="-4902"/>
                <a:alphaOff val="0"/>
                <a:satMod val="103000"/>
                <a:lumMod val="102000"/>
                <a:tint val="94000"/>
              </a:srgbClr>
            </a:gs>
            <a:gs pos="50000">
              <a:srgbClr val="A5A5A5">
                <a:hueOff val="903533"/>
                <a:satOff val="33333"/>
                <a:lumOff val="-4902"/>
                <a:alphaOff val="0"/>
                <a:satMod val="110000"/>
                <a:lumMod val="100000"/>
                <a:shade val="100000"/>
              </a:srgbClr>
            </a:gs>
            <a:gs pos="100000">
              <a:srgbClr val="A5A5A5">
                <a:hueOff val="903533"/>
                <a:satOff val="33333"/>
                <a:lumOff val="-4902"/>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n-US" sz="1200" b="1" dirty="0">
              <a:solidFill>
                <a:sysClr val="window" lastClr="FFFFFF"/>
              </a:solidFill>
              <a:latin typeface="Calibri" panose="020F0502020204030204"/>
              <a:ea typeface="+mn-ea"/>
              <a:cs typeface="+mn-cs"/>
            </a:rPr>
            <a:t>Potential to Accumulate Funds For Retirement</a:t>
          </a:r>
        </a:p>
      </dgm:t>
    </dgm:pt>
    <dgm:pt modelId="{FAD42F73-597B-4D74-9425-0C27D060B25A}" type="parTrans" cxnId="{BB890E74-BAEA-41B7-9A86-976B5DA5CD50}">
      <dgm:prSet/>
      <dgm:spPr/>
      <dgm:t>
        <a:bodyPr/>
        <a:lstStyle/>
        <a:p>
          <a:endParaRPr lang="en-US" sz="1200" b="1"/>
        </a:p>
      </dgm:t>
    </dgm:pt>
    <dgm:pt modelId="{CAC3CDF3-7D90-42EC-ABC7-5F552571E9C0}" type="sibTrans" cxnId="{BB890E74-BAEA-41B7-9A86-976B5DA5CD50}">
      <dgm:prSet/>
      <dgm:spPr/>
      <dgm:t>
        <a:bodyPr/>
        <a:lstStyle/>
        <a:p>
          <a:endParaRPr lang="en-US" sz="1200" b="1"/>
        </a:p>
      </dgm:t>
    </dgm:pt>
    <dgm:pt modelId="{CCE745DA-F6AC-4832-B65E-9AC408E737FC}">
      <dgm:prSet phldrT="[Text]" custT="1"/>
      <dgm:spPr>
        <a:xfrm rot="10800000">
          <a:off x="1716309" y="1306734"/>
          <a:ext cx="1109443" cy="1109443"/>
        </a:xfrm>
        <a:prstGeom prst="pieWedge">
          <a:avLst/>
        </a:prstGeom>
        <a:gradFill rotWithShape="0">
          <a:gsLst>
            <a:gs pos="0">
              <a:srgbClr val="A5A5A5">
                <a:hueOff val="1807066"/>
                <a:satOff val="66667"/>
                <a:lumOff val="-9804"/>
                <a:alphaOff val="0"/>
                <a:satMod val="103000"/>
                <a:lumMod val="102000"/>
                <a:tint val="94000"/>
              </a:srgbClr>
            </a:gs>
            <a:gs pos="50000">
              <a:srgbClr val="A5A5A5">
                <a:hueOff val="1807066"/>
                <a:satOff val="66667"/>
                <a:lumOff val="-9804"/>
                <a:alphaOff val="0"/>
                <a:satMod val="110000"/>
                <a:lumMod val="100000"/>
                <a:shade val="100000"/>
              </a:srgbClr>
            </a:gs>
            <a:gs pos="100000">
              <a:srgbClr val="A5A5A5">
                <a:hueOff val="1807066"/>
                <a:satOff val="66667"/>
                <a:lumOff val="-9804"/>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n-US" sz="1200" b="1">
              <a:solidFill>
                <a:sysClr val="window" lastClr="FFFFFF"/>
              </a:solidFill>
              <a:latin typeface="Calibri" panose="020F0502020204030204"/>
              <a:ea typeface="+mn-ea"/>
              <a:cs typeface="+mn-cs"/>
            </a:rPr>
            <a:t>Is Tax Efficient</a:t>
          </a:r>
        </a:p>
      </dgm:t>
    </dgm:pt>
    <dgm:pt modelId="{1ABCE02E-F401-4AB3-B9C8-C04279E7A119}" type="parTrans" cxnId="{82B81A7F-E063-4F7F-BABA-9FB122863D9A}">
      <dgm:prSet/>
      <dgm:spPr/>
      <dgm:t>
        <a:bodyPr/>
        <a:lstStyle/>
        <a:p>
          <a:endParaRPr lang="en-US" sz="1200" b="1"/>
        </a:p>
      </dgm:t>
    </dgm:pt>
    <dgm:pt modelId="{BD28C54A-29A7-423B-AEB7-8DCCBED61FBB}" type="sibTrans" cxnId="{82B81A7F-E063-4F7F-BABA-9FB122863D9A}">
      <dgm:prSet/>
      <dgm:spPr/>
      <dgm:t>
        <a:bodyPr/>
        <a:lstStyle/>
        <a:p>
          <a:endParaRPr lang="en-US" sz="1200" b="1"/>
        </a:p>
      </dgm:t>
    </dgm:pt>
    <dgm:pt modelId="{0039122B-E006-448C-BACC-1D8317015DFB}">
      <dgm:prSet phldrT="[Text]" custT="1"/>
      <dgm:spPr>
        <a:xfrm rot="16200000">
          <a:off x="555621" y="1306734"/>
          <a:ext cx="1109443" cy="1109443"/>
        </a:xfrm>
        <a:prstGeom prst="pieWedge">
          <a:avLst/>
        </a:prstGeom>
        <a:gradFill rotWithShape="0">
          <a:gsLst>
            <a:gs pos="0">
              <a:srgbClr val="A5A5A5">
                <a:hueOff val="2710599"/>
                <a:satOff val="100000"/>
                <a:lumOff val="-14706"/>
                <a:alphaOff val="0"/>
                <a:satMod val="103000"/>
                <a:lumMod val="102000"/>
                <a:tint val="94000"/>
              </a:srgbClr>
            </a:gs>
            <a:gs pos="50000">
              <a:srgbClr val="A5A5A5">
                <a:hueOff val="2710599"/>
                <a:satOff val="100000"/>
                <a:lumOff val="-14706"/>
                <a:alphaOff val="0"/>
                <a:satMod val="110000"/>
                <a:lumMod val="100000"/>
                <a:shade val="100000"/>
              </a:srgbClr>
            </a:gs>
            <a:gs pos="100000">
              <a:srgbClr val="A5A5A5">
                <a:hueOff val="2710599"/>
                <a:satOff val="100000"/>
                <a:lumOff val="-14706"/>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n-US" sz="1200" b="1" dirty="0">
              <a:solidFill>
                <a:sysClr val="window" lastClr="FFFFFF"/>
              </a:solidFill>
              <a:latin typeface="Calibri" panose="020F0502020204030204"/>
              <a:ea typeface="+mn-ea"/>
              <a:cs typeface="+mn-cs"/>
            </a:rPr>
            <a:t>Provides Funds in Case of Death or Illness</a:t>
          </a:r>
        </a:p>
      </dgm:t>
    </dgm:pt>
    <dgm:pt modelId="{5881120B-496F-439A-9360-933C65820899}" type="parTrans" cxnId="{1AB99F22-D9A7-4DBA-B61A-483D17403DD5}">
      <dgm:prSet/>
      <dgm:spPr/>
      <dgm:t>
        <a:bodyPr/>
        <a:lstStyle/>
        <a:p>
          <a:endParaRPr lang="en-US" sz="1200" b="1"/>
        </a:p>
      </dgm:t>
    </dgm:pt>
    <dgm:pt modelId="{68F0EB5B-62D6-476E-B256-5FDF16675DFA}" type="sibTrans" cxnId="{1AB99F22-D9A7-4DBA-B61A-483D17403DD5}">
      <dgm:prSet/>
      <dgm:spPr/>
      <dgm:t>
        <a:bodyPr/>
        <a:lstStyle/>
        <a:p>
          <a:endParaRPr lang="en-US" sz="1200" b="1"/>
        </a:p>
      </dgm:t>
    </dgm:pt>
    <dgm:pt modelId="{B400CF31-2292-47D3-8ED1-4AB69AAE9783}">
      <dgm:prSet phldrT="[Text]"/>
      <dgm:spPr/>
      <dgm:t>
        <a:bodyPr/>
        <a:lstStyle/>
        <a:p>
          <a:endParaRPr lang="en-US" sz="1200" b="1"/>
        </a:p>
      </dgm:t>
    </dgm:pt>
    <dgm:pt modelId="{AB627054-E551-465C-8510-B71A5BE8ABCD}" type="parTrans" cxnId="{34C67190-41D1-46F7-8D48-C3AA97C93B24}">
      <dgm:prSet/>
      <dgm:spPr/>
      <dgm:t>
        <a:bodyPr/>
        <a:lstStyle/>
        <a:p>
          <a:endParaRPr lang="en-US" sz="1200" b="1"/>
        </a:p>
      </dgm:t>
    </dgm:pt>
    <dgm:pt modelId="{8766F5E3-B4C2-46AE-90E9-AAF830266BC6}" type="sibTrans" cxnId="{34C67190-41D1-46F7-8D48-C3AA97C93B24}">
      <dgm:prSet/>
      <dgm:spPr/>
      <dgm:t>
        <a:bodyPr/>
        <a:lstStyle/>
        <a:p>
          <a:endParaRPr lang="en-US" sz="1200" b="1"/>
        </a:p>
      </dgm:t>
    </dgm:pt>
    <dgm:pt modelId="{8680B934-4202-4F18-99E3-9EBE93A201CF}">
      <dgm:prSet phldrT="[Text]"/>
      <dgm:spPr/>
      <dgm:t>
        <a:bodyPr/>
        <a:lstStyle/>
        <a:p>
          <a:endParaRPr lang="en-US" sz="1200" b="1"/>
        </a:p>
      </dgm:t>
    </dgm:pt>
    <dgm:pt modelId="{4DD31D4A-6F98-4B42-A6E9-9414B374BE7B}" type="parTrans" cxnId="{004BE0CE-B1C9-430F-B7BB-321A7526CCB1}">
      <dgm:prSet/>
      <dgm:spPr/>
      <dgm:t>
        <a:bodyPr/>
        <a:lstStyle/>
        <a:p>
          <a:endParaRPr lang="en-US" sz="1200" b="1"/>
        </a:p>
      </dgm:t>
    </dgm:pt>
    <dgm:pt modelId="{17050272-2A38-43D0-8860-7617985DD60A}" type="sibTrans" cxnId="{004BE0CE-B1C9-430F-B7BB-321A7526CCB1}">
      <dgm:prSet/>
      <dgm:spPr/>
      <dgm:t>
        <a:bodyPr/>
        <a:lstStyle/>
        <a:p>
          <a:endParaRPr lang="en-US" sz="1200" b="1"/>
        </a:p>
      </dgm:t>
    </dgm:pt>
    <dgm:pt modelId="{598FFA01-14CB-4522-9806-8F75F0EDA8CE}" type="pres">
      <dgm:prSet presAssocID="{B99011B2-9612-44DE-8257-4F6BC28DB6A1}" presName="cycleMatrixDiagram" presStyleCnt="0">
        <dgm:presLayoutVars>
          <dgm:chMax val="1"/>
          <dgm:dir/>
          <dgm:animLvl val="lvl"/>
          <dgm:resizeHandles val="exact"/>
        </dgm:presLayoutVars>
      </dgm:prSet>
      <dgm:spPr/>
    </dgm:pt>
    <dgm:pt modelId="{4203D876-8F4F-45F3-8214-E9C211C9865F}" type="pres">
      <dgm:prSet presAssocID="{B99011B2-9612-44DE-8257-4F6BC28DB6A1}" presName="children" presStyleCnt="0"/>
      <dgm:spPr/>
    </dgm:pt>
    <dgm:pt modelId="{512A88E0-09E2-47AC-A3E2-83FCB93521D0}" type="pres">
      <dgm:prSet presAssocID="{B99011B2-9612-44DE-8257-4F6BC28DB6A1}" presName="childPlaceholder" presStyleCnt="0"/>
      <dgm:spPr/>
    </dgm:pt>
    <dgm:pt modelId="{1BA31F9F-DED0-4DCE-A9A4-15EFA6691FB8}" type="pres">
      <dgm:prSet presAssocID="{B99011B2-9612-44DE-8257-4F6BC28DB6A1}" presName="circle" presStyleCnt="0"/>
      <dgm:spPr/>
    </dgm:pt>
    <dgm:pt modelId="{8B50988D-EE35-42FA-AA4D-3D69DCCBFEDF}" type="pres">
      <dgm:prSet presAssocID="{B99011B2-9612-44DE-8257-4F6BC28DB6A1}" presName="quadrant1" presStyleLbl="node1" presStyleIdx="0" presStyleCnt="4">
        <dgm:presLayoutVars>
          <dgm:chMax val="1"/>
          <dgm:bulletEnabled val="1"/>
        </dgm:presLayoutVars>
      </dgm:prSet>
      <dgm:spPr/>
    </dgm:pt>
    <dgm:pt modelId="{7ACA0CFC-C824-47CE-9CE4-D7ED93384B09}" type="pres">
      <dgm:prSet presAssocID="{B99011B2-9612-44DE-8257-4F6BC28DB6A1}" presName="quadrant2" presStyleLbl="node1" presStyleIdx="1" presStyleCnt="4">
        <dgm:presLayoutVars>
          <dgm:chMax val="1"/>
          <dgm:bulletEnabled val="1"/>
        </dgm:presLayoutVars>
      </dgm:prSet>
      <dgm:spPr/>
    </dgm:pt>
    <dgm:pt modelId="{2787E02D-4925-43F6-841E-624D03B91004}" type="pres">
      <dgm:prSet presAssocID="{B99011B2-9612-44DE-8257-4F6BC28DB6A1}" presName="quadrant3" presStyleLbl="node1" presStyleIdx="2" presStyleCnt="4">
        <dgm:presLayoutVars>
          <dgm:chMax val="1"/>
          <dgm:bulletEnabled val="1"/>
        </dgm:presLayoutVars>
      </dgm:prSet>
      <dgm:spPr/>
    </dgm:pt>
    <dgm:pt modelId="{2A1E320E-4F36-487C-BA0D-982094FB8385}" type="pres">
      <dgm:prSet presAssocID="{B99011B2-9612-44DE-8257-4F6BC28DB6A1}" presName="quadrant4" presStyleLbl="node1" presStyleIdx="3" presStyleCnt="4">
        <dgm:presLayoutVars>
          <dgm:chMax val="1"/>
          <dgm:bulletEnabled val="1"/>
        </dgm:presLayoutVars>
      </dgm:prSet>
      <dgm:spPr/>
    </dgm:pt>
    <dgm:pt modelId="{8A440BA5-89F6-4094-A41C-0BFAA07D28BB}" type="pres">
      <dgm:prSet presAssocID="{B99011B2-9612-44DE-8257-4F6BC28DB6A1}" presName="quadrantPlaceholder" presStyleCnt="0"/>
      <dgm:spPr/>
    </dgm:pt>
    <dgm:pt modelId="{97E743CE-B60C-40AA-8F65-F8699723041A}" type="pres">
      <dgm:prSet presAssocID="{B99011B2-9612-44DE-8257-4F6BC28DB6A1}" presName="center1" presStyleLbl="fgShp" presStyleIdx="0" presStyleCnt="2"/>
      <dgm:spPr>
        <a:xfrm>
          <a:off x="1499161" y="1050512"/>
          <a:ext cx="383052" cy="333089"/>
        </a:xfrm>
        <a:prstGeom prst="circularArrow">
          <a:avLst/>
        </a:prstGeom>
        <a:solidFill>
          <a:srgbClr val="A5A5A5">
            <a:tint val="40000"/>
            <a:hueOff val="0"/>
            <a:satOff val="0"/>
            <a:lumOff val="0"/>
            <a:alphaOff val="0"/>
          </a:srgbClr>
        </a:solidFill>
        <a:ln>
          <a:noFill/>
        </a:ln>
        <a:effectLst/>
        <a:scene3d>
          <a:camera prst="orthographicFront"/>
          <a:lightRig rig="threePt" dir="t">
            <a:rot lat="0" lon="0" rev="7500000"/>
          </a:lightRig>
        </a:scene3d>
        <a:sp3d z="152400" extrusionH="63500" prstMaterial="matte">
          <a:bevelT w="50800" h="19050" prst="relaxedInset"/>
          <a:contourClr>
            <a:sysClr val="window" lastClr="FFFFFF"/>
          </a:contourClr>
        </a:sp3d>
      </dgm:spPr>
    </dgm:pt>
    <dgm:pt modelId="{112760F5-B0DE-4233-927A-F6DE7573159F}" type="pres">
      <dgm:prSet presAssocID="{B99011B2-9612-44DE-8257-4F6BC28DB6A1}" presName="center2" presStyleLbl="fgShp" presStyleIdx="1" presStyleCnt="2"/>
      <dgm:spPr>
        <a:xfrm rot="10800000">
          <a:off x="1499161" y="1178623"/>
          <a:ext cx="383052" cy="333089"/>
        </a:xfrm>
        <a:prstGeom prst="circularArrow">
          <a:avLst/>
        </a:prstGeom>
        <a:solidFill>
          <a:srgbClr val="A5A5A5">
            <a:tint val="40000"/>
            <a:hueOff val="0"/>
            <a:satOff val="0"/>
            <a:lumOff val="0"/>
            <a:alphaOff val="0"/>
          </a:srgbClr>
        </a:solidFill>
        <a:ln>
          <a:noFill/>
        </a:ln>
        <a:effectLst/>
        <a:scene3d>
          <a:camera prst="orthographicFront"/>
          <a:lightRig rig="threePt" dir="t">
            <a:rot lat="0" lon="0" rev="7500000"/>
          </a:lightRig>
        </a:scene3d>
        <a:sp3d z="152400" extrusionH="63500" prstMaterial="matte">
          <a:bevelT w="50800" h="19050" prst="relaxedInset"/>
          <a:contourClr>
            <a:sysClr val="window" lastClr="FFFFFF"/>
          </a:contourClr>
        </a:sp3d>
      </dgm:spPr>
    </dgm:pt>
  </dgm:ptLst>
  <dgm:cxnLst>
    <dgm:cxn modelId="{1AB99F22-D9A7-4DBA-B61A-483D17403DD5}" srcId="{B99011B2-9612-44DE-8257-4F6BC28DB6A1}" destId="{0039122B-E006-448C-BACC-1D8317015DFB}" srcOrd="3" destOrd="0" parTransId="{5881120B-496F-439A-9360-933C65820899}" sibTransId="{68F0EB5B-62D6-476E-B256-5FDF16675DFA}"/>
    <dgm:cxn modelId="{49BFF671-9A4D-489A-A754-D1FB88A71FEA}" type="presOf" srcId="{1666739B-B673-478D-82C2-273168B87666}" destId="{8B50988D-EE35-42FA-AA4D-3D69DCCBFEDF}" srcOrd="0" destOrd="0" presId="urn:microsoft.com/office/officeart/2005/8/layout/cycle4"/>
    <dgm:cxn modelId="{BB890E74-BAEA-41B7-9A86-976B5DA5CD50}" srcId="{B99011B2-9612-44DE-8257-4F6BC28DB6A1}" destId="{95B585AF-9417-49EB-BB08-7376FA458E6B}" srcOrd="1" destOrd="0" parTransId="{FAD42F73-597B-4D74-9425-0C27D060B25A}" sibTransId="{CAC3CDF3-7D90-42EC-ABC7-5F552571E9C0}"/>
    <dgm:cxn modelId="{82B81A7F-E063-4F7F-BABA-9FB122863D9A}" srcId="{B99011B2-9612-44DE-8257-4F6BC28DB6A1}" destId="{CCE745DA-F6AC-4832-B65E-9AC408E737FC}" srcOrd="2" destOrd="0" parTransId="{1ABCE02E-F401-4AB3-B9C8-C04279E7A119}" sibTransId="{BD28C54A-29A7-423B-AEB7-8DCCBED61FBB}"/>
    <dgm:cxn modelId="{8AED537F-2B82-43DC-BFA5-97F00ABC18F5}" type="presOf" srcId="{B99011B2-9612-44DE-8257-4F6BC28DB6A1}" destId="{598FFA01-14CB-4522-9806-8F75F0EDA8CE}" srcOrd="0" destOrd="0" presId="urn:microsoft.com/office/officeart/2005/8/layout/cycle4"/>
    <dgm:cxn modelId="{CF613C84-915D-4A4F-9052-5CB6BA3C45A9}" srcId="{B99011B2-9612-44DE-8257-4F6BC28DB6A1}" destId="{1666739B-B673-478D-82C2-273168B87666}" srcOrd="0" destOrd="0" parTransId="{CC85D05C-B98D-4595-9F65-DCEA8F63C178}" sibTransId="{E78C5D17-CE69-41CD-A54F-2FF093CDE957}"/>
    <dgm:cxn modelId="{34C67190-41D1-46F7-8D48-C3AA97C93B24}" srcId="{B99011B2-9612-44DE-8257-4F6BC28DB6A1}" destId="{B400CF31-2292-47D3-8ED1-4AB69AAE9783}" srcOrd="4" destOrd="0" parTransId="{AB627054-E551-465C-8510-B71A5BE8ABCD}" sibTransId="{8766F5E3-B4C2-46AE-90E9-AAF830266BC6}"/>
    <dgm:cxn modelId="{CFAB2DAB-BDC6-4943-BD4B-DC63364CF87A}" type="presOf" srcId="{95B585AF-9417-49EB-BB08-7376FA458E6B}" destId="{7ACA0CFC-C824-47CE-9CE4-D7ED93384B09}" srcOrd="0" destOrd="0" presId="urn:microsoft.com/office/officeart/2005/8/layout/cycle4"/>
    <dgm:cxn modelId="{069598C4-C2F0-4AF7-ACC7-6FA86D4F794D}" type="presOf" srcId="{CCE745DA-F6AC-4832-B65E-9AC408E737FC}" destId="{2787E02D-4925-43F6-841E-624D03B91004}" srcOrd="0" destOrd="0" presId="urn:microsoft.com/office/officeart/2005/8/layout/cycle4"/>
    <dgm:cxn modelId="{3B159AC6-116D-4739-800D-741CBEDCB84C}" type="presOf" srcId="{0039122B-E006-448C-BACC-1D8317015DFB}" destId="{2A1E320E-4F36-487C-BA0D-982094FB8385}" srcOrd="0" destOrd="0" presId="urn:microsoft.com/office/officeart/2005/8/layout/cycle4"/>
    <dgm:cxn modelId="{004BE0CE-B1C9-430F-B7BB-321A7526CCB1}" srcId="{B400CF31-2292-47D3-8ED1-4AB69AAE9783}" destId="{8680B934-4202-4F18-99E3-9EBE93A201CF}" srcOrd="0" destOrd="0" parTransId="{4DD31D4A-6F98-4B42-A6E9-9414B374BE7B}" sibTransId="{17050272-2A38-43D0-8860-7617985DD60A}"/>
    <dgm:cxn modelId="{6E32D4AA-1E22-4B2B-A471-7C879FDDB47B}" type="presParOf" srcId="{598FFA01-14CB-4522-9806-8F75F0EDA8CE}" destId="{4203D876-8F4F-45F3-8214-E9C211C9865F}" srcOrd="0" destOrd="0" presId="urn:microsoft.com/office/officeart/2005/8/layout/cycle4"/>
    <dgm:cxn modelId="{596DF5D5-6AFD-44F0-86A8-304672F218E9}" type="presParOf" srcId="{4203D876-8F4F-45F3-8214-E9C211C9865F}" destId="{512A88E0-09E2-47AC-A3E2-83FCB93521D0}" srcOrd="0" destOrd="0" presId="urn:microsoft.com/office/officeart/2005/8/layout/cycle4"/>
    <dgm:cxn modelId="{26BF240A-C8A5-40BE-805B-0467CD846A29}" type="presParOf" srcId="{598FFA01-14CB-4522-9806-8F75F0EDA8CE}" destId="{1BA31F9F-DED0-4DCE-A9A4-15EFA6691FB8}" srcOrd="1" destOrd="0" presId="urn:microsoft.com/office/officeart/2005/8/layout/cycle4"/>
    <dgm:cxn modelId="{002096B5-9EEA-4690-B27E-2D65A33FE24E}" type="presParOf" srcId="{1BA31F9F-DED0-4DCE-A9A4-15EFA6691FB8}" destId="{8B50988D-EE35-42FA-AA4D-3D69DCCBFEDF}" srcOrd="0" destOrd="0" presId="urn:microsoft.com/office/officeart/2005/8/layout/cycle4"/>
    <dgm:cxn modelId="{16D20D07-7AAF-4314-B10C-A6C831149304}" type="presParOf" srcId="{1BA31F9F-DED0-4DCE-A9A4-15EFA6691FB8}" destId="{7ACA0CFC-C824-47CE-9CE4-D7ED93384B09}" srcOrd="1" destOrd="0" presId="urn:microsoft.com/office/officeart/2005/8/layout/cycle4"/>
    <dgm:cxn modelId="{6941517D-D1C0-4CF3-BE3E-0ECE9F94BF05}" type="presParOf" srcId="{1BA31F9F-DED0-4DCE-A9A4-15EFA6691FB8}" destId="{2787E02D-4925-43F6-841E-624D03B91004}" srcOrd="2" destOrd="0" presId="urn:microsoft.com/office/officeart/2005/8/layout/cycle4"/>
    <dgm:cxn modelId="{F7FF4A78-1763-4CFF-8204-321809B6F707}" type="presParOf" srcId="{1BA31F9F-DED0-4DCE-A9A4-15EFA6691FB8}" destId="{2A1E320E-4F36-487C-BA0D-982094FB8385}" srcOrd="3" destOrd="0" presId="urn:microsoft.com/office/officeart/2005/8/layout/cycle4"/>
    <dgm:cxn modelId="{37450F7F-58B6-47CA-8F29-1A77E78A111E}" type="presParOf" srcId="{1BA31F9F-DED0-4DCE-A9A4-15EFA6691FB8}" destId="{8A440BA5-89F6-4094-A41C-0BFAA07D28BB}" srcOrd="4" destOrd="0" presId="urn:microsoft.com/office/officeart/2005/8/layout/cycle4"/>
    <dgm:cxn modelId="{E994041A-6486-42C3-BFC0-2988DC6FE7B3}" type="presParOf" srcId="{598FFA01-14CB-4522-9806-8F75F0EDA8CE}" destId="{97E743CE-B60C-40AA-8F65-F8699723041A}" srcOrd="2" destOrd="0" presId="urn:microsoft.com/office/officeart/2005/8/layout/cycle4"/>
    <dgm:cxn modelId="{625CBB48-6F05-46A7-BC96-7FFDF6111FBD}" type="presParOf" srcId="{598FFA01-14CB-4522-9806-8F75F0EDA8CE}" destId="{112760F5-B0DE-4233-927A-F6DE7573159F}" srcOrd="3" destOrd="0" presId="urn:microsoft.com/office/officeart/2005/8/layout/cycle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9011B2-9612-44DE-8257-4F6BC28DB6A1}" type="doc">
      <dgm:prSet loTypeId="urn:microsoft.com/office/officeart/2005/8/layout/cycle4" loCatId="relationship" qsTypeId="urn:microsoft.com/office/officeart/2005/8/quickstyle/3d2" qsCatId="3D" csTypeId="urn:microsoft.com/office/officeart/2005/8/colors/colorful5" csCatId="colorful" phldr="1"/>
      <dgm:spPr/>
      <dgm:t>
        <a:bodyPr/>
        <a:lstStyle/>
        <a:p>
          <a:endParaRPr lang="en-US"/>
        </a:p>
      </dgm:t>
    </dgm:pt>
    <dgm:pt modelId="{1666739B-B673-478D-82C2-273168B87666}">
      <dgm:prSet phldrT="[Text]" custT="1"/>
      <dgm:spPr>
        <a:xfrm>
          <a:off x="555621" y="146046"/>
          <a:ext cx="1109443" cy="1109443"/>
        </a:xfrm>
        <a:prstGeom prst="pieWedge">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n-US" sz="800" b="1">
              <a:solidFill>
                <a:sysClr val="window" lastClr="FFFFFF"/>
              </a:solidFill>
              <a:latin typeface="Calibri" panose="020F0502020204030204"/>
              <a:ea typeface="+mn-ea"/>
              <a:cs typeface="+mn-cs"/>
            </a:rPr>
            <a:t>Ties Alice to The Business</a:t>
          </a:r>
        </a:p>
      </dgm:t>
    </dgm:pt>
    <dgm:pt modelId="{CC85D05C-B98D-4595-9F65-DCEA8F63C178}" type="parTrans" cxnId="{CF613C84-915D-4A4F-9052-5CB6BA3C45A9}">
      <dgm:prSet/>
      <dgm:spPr/>
      <dgm:t>
        <a:bodyPr/>
        <a:lstStyle/>
        <a:p>
          <a:endParaRPr lang="en-US" sz="800" b="1"/>
        </a:p>
      </dgm:t>
    </dgm:pt>
    <dgm:pt modelId="{E78C5D17-CE69-41CD-A54F-2FF093CDE957}" type="sibTrans" cxnId="{CF613C84-915D-4A4F-9052-5CB6BA3C45A9}">
      <dgm:prSet/>
      <dgm:spPr/>
      <dgm:t>
        <a:bodyPr/>
        <a:lstStyle/>
        <a:p>
          <a:endParaRPr lang="en-US" sz="800" b="1"/>
        </a:p>
      </dgm:t>
    </dgm:pt>
    <dgm:pt modelId="{95B585AF-9417-49EB-BB08-7376FA458E6B}">
      <dgm:prSet phldrT="[Text]" custT="1"/>
      <dgm:spPr>
        <a:xfrm rot="5400000">
          <a:off x="1716309" y="146046"/>
          <a:ext cx="1109443" cy="1109443"/>
        </a:xfrm>
        <a:prstGeom prst="pieWedge">
          <a:avLst/>
        </a:prstGeom>
        <a:gradFill rotWithShape="0">
          <a:gsLst>
            <a:gs pos="0">
              <a:srgbClr val="5B9BD5">
                <a:hueOff val="-2252848"/>
                <a:satOff val="-5806"/>
                <a:lumOff val="-3922"/>
                <a:alphaOff val="0"/>
                <a:satMod val="103000"/>
                <a:lumMod val="102000"/>
                <a:tint val="94000"/>
              </a:srgbClr>
            </a:gs>
            <a:gs pos="50000">
              <a:srgbClr val="5B9BD5">
                <a:hueOff val="-2252848"/>
                <a:satOff val="-5806"/>
                <a:lumOff val="-3922"/>
                <a:alphaOff val="0"/>
                <a:satMod val="110000"/>
                <a:lumMod val="100000"/>
                <a:shade val="100000"/>
              </a:srgbClr>
            </a:gs>
            <a:gs pos="100000">
              <a:srgbClr val="5B9BD5">
                <a:hueOff val="-2252848"/>
                <a:satOff val="-5806"/>
                <a:lumOff val="-3922"/>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n-US" sz="800" b="1" dirty="0">
              <a:solidFill>
                <a:sysClr val="window" lastClr="FFFFFF"/>
              </a:solidFill>
              <a:latin typeface="Calibri" panose="020F0502020204030204"/>
              <a:ea typeface="+mn-ea"/>
              <a:cs typeface="+mn-cs"/>
            </a:rPr>
            <a:t>Provides Cost Recovery</a:t>
          </a:r>
        </a:p>
      </dgm:t>
    </dgm:pt>
    <dgm:pt modelId="{FAD42F73-597B-4D74-9425-0C27D060B25A}" type="parTrans" cxnId="{BB890E74-BAEA-41B7-9A86-976B5DA5CD50}">
      <dgm:prSet/>
      <dgm:spPr/>
      <dgm:t>
        <a:bodyPr/>
        <a:lstStyle/>
        <a:p>
          <a:endParaRPr lang="en-US" sz="800" b="1"/>
        </a:p>
      </dgm:t>
    </dgm:pt>
    <dgm:pt modelId="{CAC3CDF3-7D90-42EC-ABC7-5F552571E9C0}" type="sibTrans" cxnId="{BB890E74-BAEA-41B7-9A86-976B5DA5CD50}">
      <dgm:prSet/>
      <dgm:spPr/>
      <dgm:t>
        <a:bodyPr/>
        <a:lstStyle/>
        <a:p>
          <a:endParaRPr lang="en-US" sz="800" b="1"/>
        </a:p>
      </dgm:t>
    </dgm:pt>
    <dgm:pt modelId="{CCE745DA-F6AC-4832-B65E-9AC408E737FC}">
      <dgm:prSet phldrT="[Text]" custT="1"/>
      <dgm:spPr>
        <a:xfrm rot="10800000">
          <a:off x="1716309" y="1306734"/>
          <a:ext cx="1109443" cy="1109443"/>
        </a:xfrm>
        <a:prstGeom prst="pieWedge">
          <a:avLst/>
        </a:prstGeom>
        <a:gradFill rotWithShape="0">
          <a:gsLst>
            <a:gs pos="0">
              <a:srgbClr val="5B9BD5">
                <a:hueOff val="-4505695"/>
                <a:satOff val="-11613"/>
                <a:lumOff val="-7843"/>
                <a:alphaOff val="0"/>
                <a:satMod val="103000"/>
                <a:lumMod val="102000"/>
                <a:tint val="94000"/>
              </a:srgbClr>
            </a:gs>
            <a:gs pos="50000">
              <a:srgbClr val="5B9BD5">
                <a:hueOff val="-4505695"/>
                <a:satOff val="-11613"/>
                <a:lumOff val="-7843"/>
                <a:alphaOff val="0"/>
                <a:satMod val="110000"/>
                <a:lumMod val="100000"/>
                <a:shade val="100000"/>
              </a:srgbClr>
            </a:gs>
            <a:gs pos="100000">
              <a:srgbClr val="5B9BD5">
                <a:hueOff val="-4505695"/>
                <a:satOff val="-11613"/>
                <a:lumOff val="-7843"/>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n-US" sz="800" b="1" dirty="0">
              <a:solidFill>
                <a:sysClr val="window" lastClr="FFFFFF"/>
              </a:solidFill>
              <a:latin typeface="Calibri" panose="020F0502020204030204"/>
              <a:ea typeface="+mn-ea"/>
              <a:cs typeface="+mn-cs"/>
            </a:rPr>
            <a:t>Permits Flexible Contributions</a:t>
          </a:r>
        </a:p>
      </dgm:t>
    </dgm:pt>
    <dgm:pt modelId="{1ABCE02E-F401-4AB3-B9C8-C04279E7A119}" type="parTrans" cxnId="{82B81A7F-E063-4F7F-BABA-9FB122863D9A}">
      <dgm:prSet/>
      <dgm:spPr/>
      <dgm:t>
        <a:bodyPr/>
        <a:lstStyle/>
        <a:p>
          <a:endParaRPr lang="en-US" sz="800" b="1"/>
        </a:p>
      </dgm:t>
    </dgm:pt>
    <dgm:pt modelId="{BD28C54A-29A7-423B-AEB7-8DCCBED61FBB}" type="sibTrans" cxnId="{82B81A7F-E063-4F7F-BABA-9FB122863D9A}">
      <dgm:prSet/>
      <dgm:spPr/>
      <dgm:t>
        <a:bodyPr/>
        <a:lstStyle/>
        <a:p>
          <a:endParaRPr lang="en-US" sz="800" b="1"/>
        </a:p>
      </dgm:t>
    </dgm:pt>
    <dgm:pt modelId="{0039122B-E006-448C-BACC-1D8317015DFB}">
      <dgm:prSet phldrT="[Text]" custT="1"/>
      <dgm:spPr>
        <a:xfrm rot="16200000">
          <a:off x="555621" y="1306734"/>
          <a:ext cx="1109443" cy="1109443"/>
        </a:xfrm>
        <a:prstGeom prst="pieWedge">
          <a:avLst/>
        </a:prstGeom>
        <a:gradFill rotWithShape="0">
          <a:gsLst>
            <a:gs pos="0">
              <a:srgbClr val="5B9BD5">
                <a:hueOff val="-6758543"/>
                <a:satOff val="-17419"/>
                <a:lumOff val="-11765"/>
                <a:alphaOff val="0"/>
                <a:satMod val="103000"/>
                <a:lumMod val="102000"/>
                <a:tint val="94000"/>
              </a:srgbClr>
            </a:gs>
            <a:gs pos="50000">
              <a:srgbClr val="5B9BD5">
                <a:hueOff val="-6758543"/>
                <a:satOff val="-17419"/>
                <a:lumOff val="-11765"/>
                <a:alphaOff val="0"/>
                <a:satMod val="110000"/>
                <a:lumMod val="100000"/>
                <a:shade val="100000"/>
              </a:srgbClr>
            </a:gs>
            <a:gs pos="100000">
              <a:srgbClr val="5B9BD5">
                <a:hueOff val="-6758543"/>
                <a:satOff val="-17419"/>
                <a:lumOff val="-11765"/>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n-US" sz="800" b="1">
              <a:solidFill>
                <a:sysClr val="window" lastClr="FFFFFF"/>
              </a:solidFill>
              <a:latin typeface="Calibri" panose="020F0502020204030204"/>
              <a:ea typeface="+mn-ea"/>
              <a:cs typeface="+mn-cs"/>
            </a:rPr>
            <a:t>Allows Flexible Participation</a:t>
          </a:r>
        </a:p>
      </dgm:t>
    </dgm:pt>
    <dgm:pt modelId="{5881120B-496F-439A-9360-933C65820899}" type="parTrans" cxnId="{1AB99F22-D9A7-4DBA-B61A-483D17403DD5}">
      <dgm:prSet/>
      <dgm:spPr/>
      <dgm:t>
        <a:bodyPr/>
        <a:lstStyle/>
        <a:p>
          <a:endParaRPr lang="en-US" sz="800" b="1"/>
        </a:p>
      </dgm:t>
    </dgm:pt>
    <dgm:pt modelId="{68F0EB5B-62D6-476E-B256-5FDF16675DFA}" type="sibTrans" cxnId="{1AB99F22-D9A7-4DBA-B61A-483D17403DD5}">
      <dgm:prSet/>
      <dgm:spPr/>
      <dgm:t>
        <a:bodyPr/>
        <a:lstStyle/>
        <a:p>
          <a:endParaRPr lang="en-US" sz="800" b="1"/>
        </a:p>
      </dgm:t>
    </dgm:pt>
    <dgm:pt modelId="{B400CF31-2292-47D3-8ED1-4AB69AAE9783}">
      <dgm:prSet phldrT="[Text]"/>
      <dgm:spPr/>
      <dgm:t>
        <a:bodyPr/>
        <a:lstStyle/>
        <a:p>
          <a:endParaRPr lang="en-US" sz="800" b="1"/>
        </a:p>
      </dgm:t>
    </dgm:pt>
    <dgm:pt modelId="{AB627054-E551-465C-8510-B71A5BE8ABCD}" type="parTrans" cxnId="{34C67190-41D1-46F7-8D48-C3AA97C93B24}">
      <dgm:prSet/>
      <dgm:spPr/>
      <dgm:t>
        <a:bodyPr/>
        <a:lstStyle/>
        <a:p>
          <a:endParaRPr lang="en-US" sz="800" b="1"/>
        </a:p>
      </dgm:t>
    </dgm:pt>
    <dgm:pt modelId="{8766F5E3-B4C2-46AE-90E9-AAF830266BC6}" type="sibTrans" cxnId="{34C67190-41D1-46F7-8D48-C3AA97C93B24}">
      <dgm:prSet/>
      <dgm:spPr/>
      <dgm:t>
        <a:bodyPr/>
        <a:lstStyle/>
        <a:p>
          <a:endParaRPr lang="en-US" sz="800" b="1"/>
        </a:p>
      </dgm:t>
    </dgm:pt>
    <dgm:pt modelId="{8680B934-4202-4F18-99E3-9EBE93A201CF}">
      <dgm:prSet phldrT="[Text]"/>
      <dgm:spPr/>
      <dgm:t>
        <a:bodyPr/>
        <a:lstStyle/>
        <a:p>
          <a:endParaRPr lang="en-US" sz="800" b="1"/>
        </a:p>
      </dgm:t>
    </dgm:pt>
    <dgm:pt modelId="{4DD31D4A-6F98-4B42-A6E9-9414B374BE7B}" type="parTrans" cxnId="{004BE0CE-B1C9-430F-B7BB-321A7526CCB1}">
      <dgm:prSet/>
      <dgm:spPr/>
      <dgm:t>
        <a:bodyPr/>
        <a:lstStyle/>
        <a:p>
          <a:endParaRPr lang="en-US" sz="800" b="1"/>
        </a:p>
      </dgm:t>
    </dgm:pt>
    <dgm:pt modelId="{17050272-2A38-43D0-8860-7617985DD60A}" type="sibTrans" cxnId="{004BE0CE-B1C9-430F-B7BB-321A7526CCB1}">
      <dgm:prSet/>
      <dgm:spPr/>
      <dgm:t>
        <a:bodyPr/>
        <a:lstStyle/>
        <a:p>
          <a:endParaRPr lang="en-US" sz="800" b="1"/>
        </a:p>
      </dgm:t>
    </dgm:pt>
    <dgm:pt modelId="{598FFA01-14CB-4522-9806-8F75F0EDA8CE}" type="pres">
      <dgm:prSet presAssocID="{B99011B2-9612-44DE-8257-4F6BC28DB6A1}" presName="cycleMatrixDiagram" presStyleCnt="0">
        <dgm:presLayoutVars>
          <dgm:chMax val="1"/>
          <dgm:dir/>
          <dgm:animLvl val="lvl"/>
          <dgm:resizeHandles val="exact"/>
        </dgm:presLayoutVars>
      </dgm:prSet>
      <dgm:spPr/>
    </dgm:pt>
    <dgm:pt modelId="{4203D876-8F4F-45F3-8214-E9C211C9865F}" type="pres">
      <dgm:prSet presAssocID="{B99011B2-9612-44DE-8257-4F6BC28DB6A1}" presName="children" presStyleCnt="0"/>
      <dgm:spPr/>
    </dgm:pt>
    <dgm:pt modelId="{512A88E0-09E2-47AC-A3E2-83FCB93521D0}" type="pres">
      <dgm:prSet presAssocID="{B99011B2-9612-44DE-8257-4F6BC28DB6A1}" presName="childPlaceholder" presStyleCnt="0"/>
      <dgm:spPr/>
    </dgm:pt>
    <dgm:pt modelId="{1BA31F9F-DED0-4DCE-A9A4-15EFA6691FB8}" type="pres">
      <dgm:prSet presAssocID="{B99011B2-9612-44DE-8257-4F6BC28DB6A1}" presName="circle" presStyleCnt="0"/>
      <dgm:spPr/>
    </dgm:pt>
    <dgm:pt modelId="{8B50988D-EE35-42FA-AA4D-3D69DCCBFEDF}" type="pres">
      <dgm:prSet presAssocID="{B99011B2-9612-44DE-8257-4F6BC28DB6A1}" presName="quadrant1" presStyleLbl="node1" presStyleIdx="0" presStyleCnt="4">
        <dgm:presLayoutVars>
          <dgm:chMax val="1"/>
          <dgm:bulletEnabled val="1"/>
        </dgm:presLayoutVars>
      </dgm:prSet>
      <dgm:spPr/>
    </dgm:pt>
    <dgm:pt modelId="{7ACA0CFC-C824-47CE-9CE4-D7ED93384B09}" type="pres">
      <dgm:prSet presAssocID="{B99011B2-9612-44DE-8257-4F6BC28DB6A1}" presName="quadrant2" presStyleLbl="node1" presStyleIdx="1" presStyleCnt="4">
        <dgm:presLayoutVars>
          <dgm:chMax val="1"/>
          <dgm:bulletEnabled val="1"/>
        </dgm:presLayoutVars>
      </dgm:prSet>
      <dgm:spPr/>
    </dgm:pt>
    <dgm:pt modelId="{2787E02D-4925-43F6-841E-624D03B91004}" type="pres">
      <dgm:prSet presAssocID="{B99011B2-9612-44DE-8257-4F6BC28DB6A1}" presName="quadrant3" presStyleLbl="node1" presStyleIdx="2" presStyleCnt="4">
        <dgm:presLayoutVars>
          <dgm:chMax val="1"/>
          <dgm:bulletEnabled val="1"/>
        </dgm:presLayoutVars>
      </dgm:prSet>
      <dgm:spPr/>
    </dgm:pt>
    <dgm:pt modelId="{2A1E320E-4F36-487C-BA0D-982094FB8385}" type="pres">
      <dgm:prSet presAssocID="{B99011B2-9612-44DE-8257-4F6BC28DB6A1}" presName="quadrant4" presStyleLbl="node1" presStyleIdx="3" presStyleCnt="4">
        <dgm:presLayoutVars>
          <dgm:chMax val="1"/>
          <dgm:bulletEnabled val="1"/>
        </dgm:presLayoutVars>
      </dgm:prSet>
      <dgm:spPr/>
    </dgm:pt>
    <dgm:pt modelId="{8A440BA5-89F6-4094-A41C-0BFAA07D28BB}" type="pres">
      <dgm:prSet presAssocID="{B99011B2-9612-44DE-8257-4F6BC28DB6A1}" presName="quadrantPlaceholder" presStyleCnt="0"/>
      <dgm:spPr/>
    </dgm:pt>
    <dgm:pt modelId="{97E743CE-B60C-40AA-8F65-F8699723041A}" type="pres">
      <dgm:prSet presAssocID="{B99011B2-9612-44DE-8257-4F6BC28DB6A1}" presName="center1" presStyleLbl="fgShp" presStyleIdx="0" presStyleCnt="2"/>
      <dgm:spPr>
        <a:xfrm>
          <a:off x="1499161" y="1050512"/>
          <a:ext cx="383052" cy="333089"/>
        </a:xfrm>
        <a:prstGeom prst="circularArrow">
          <a:avLst/>
        </a:prstGeom>
        <a:solidFill>
          <a:srgbClr val="5B9BD5">
            <a:tint val="40000"/>
            <a:hueOff val="0"/>
            <a:satOff val="0"/>
            <a:lumOff val="0"/>
            <a:alphaOff val="0"/>
          </a:srgbClr>
        </a:solidFill>
        <a:ln>
          <a:noFill/>
        </a:ln>
        <a:effectLst/>
        <a:scene3d>
          <a:camera prst="orthographicFront"/>
          <a:lightRig rig="threePt" dir="t">
            <a:rot lat="0" lon="0" rev="7500000"/>
          </a:lightRig>
        </a:scene3d>
        <a:sp3d z="152400" extrusionH="63500" prstMaterial="matte">
          <a:bevelT w="50800" h="19050" prst="relaxedInset"/>
          <a:contourClr>
            <a:sysClr val="window" lastClr="FFFFFF"/>
          </a:contourClr>
        </a:sp3d>
      </dgm:spPr>
    </dgm:pt>
    <dgm:pt modelId="{112760F5-B0DE-4233-927A-F6DE7573159F}" type="pres">
      <dgm:prSet presAssocID="{B99011B2-9612-44DE-8257-4F6BC28DB6A1}" presName="center2" presStyleLbl="fgShp" presStyleIdx="1" presStyleCnt="2"/>
      <dgm:spPr>
        <a:xfrm rot="10800000">
          <a:off x="1499161" y="1178623"/>
          <a:ext cx="383052" cy="333089"/>
        </a:xfrm>
        <a:prstGeom prst="circularArrow">
          <a:avLst/>
        </a:prstGeom>
        <a:solidFill>
          <a:srgbClr val="5B9BD5">
            <a:tint val="40000"/>
            <a:hueOff val="0"/>
            <a:satOff val="0"/>
            <a:lumOff val="0"/>
            <a:alphaOff val="0"/>
          </a:srgbClr>
        </a:solidFill>
        <a:ln>
          <a:noFill/>
        </a:ln>
        <a:effectLst/>
        <a:scene3d>
          <a:camera prst="orthographicFront"/>
          <a:lightRig rig="threePt" dir="t">
            <a:rot lat="0" lon="0" rev="7500000"/>
          </a:lightRig>
        </a:scene3d>
        <a:sp3d z="152400" extrusionH="63500" prstMaterial="matte">
          <a:bevelT w="50800" h="19050" prst="relaxedInset"/>
          <a:contourClr>
            <a:sysClr val="window" lastClr="FFFFFF"/>
          </a:contourClr>
        </a:sp3d>
      </dgm:spPr>
    </dgm:pt>
  </dgm:ptLst>
  <dgm:cxnLst>
    <dgm:cxn modelId="{1AB99F22-D9A7-4DBA-B61A-483D17403DD5}" srcId="{B99011B2-9612-44DE-8257-4F6BC28DB6A1}" destId="{0039122B-E006-448C-BACC-1D8317015DFB}" srcOrd="3" destOrd="0" parTransId="{5881120B-496F-439A-9360-933C65820899}" sibTransId="{68F0EB5B-62D6-476E-B256-5FDF16675DFA}"/>
    <dgm:cxn modelId="{49BFF671-9A4D-489A-A754-D1FB88A71FEA}" type="presOf" srcId="{1666739B-B673-478D-82C2-273168B87666}" destId="{8B50988D-EE35-42FA-AA4D-3D69DCCBFEDF}" srcOrd="0" destOrd="0" presId="urn:microsoft.com/office/officeart/2005/8/layout/cycle4"/>
    <dgm:cxn modelId="{BB890E74-BAEA-41B7-9A86-976B5DA5CD50}" srcId="{B99011B2-9612-44DE-8257-4F6BC28DB6A1}" destId="{95B585AF-9417-49EB-BB08-7376FA458E6B}" srcOrd="1" destOrd="0" parTransId="{FAD42F73-597B-4D74-9425-0C27D060B25A}" sibTransId="{CAC3CDF3-7D90-42EC-ABC7-5F552571E9C0}"/>
    <dgm:cxn modelId="{82B81A7F-E063-4F7F-BABA-9FB122863D9A}" srcId="{B99011B2-9612-44DE-8257-4F6BC28DB6A1}" destId="{CCE745DA-F6AC-4832-B65E-9AC408E737FC}" srcOrd="2" destOrd="0" parTransId="{1ABCE02E-F401-4AB3-B9C8-C04279E7A119}" sibTransId="{BD28C54A-29A7-423B-AEB7-8DCCBED61FBB}"/>
    <dgm:cxn modelId="{8AED537F-2B82-43DC-BFA5-97F00ABC18F5}" type="presOf" srcId="{B99011B2-9612-44DE-8257-4F6BC28DB6A1}" destId="{598FFA01-14CB-4522-9806-8F75F0EDA8CE}" srcOrd="0" destOrd="0" presId="urn:microsoft.com/office/officeart/2005/8/layout/cycle4"/>
    <dgm:cxn modelId="{CF613C84-915D-4A4F-9052-5CB6BA3C45A9}" srcId="{B99011B2-9612-44DE-8257-4F6BC28DB6A1}" destId="{1666739B-B673-478D-82C2-273168B87666}" srcOrd="0" destOrd="0" parTransId="{CC85D05C-B98D-4595-9F65-DCEA8F63C178}" sibTransId="{E78C5D17-CE69-41CD-A54F-2FF093CDE957}"/>
    <dgm:cxn modelId="{34C67190-41D1-46F7-8D48-C3AA97C93B24}" srcId="{B99011B2-9612-44DE-8257-4F6BC28DB6A1}" destId="{B400CF31-2292-47D3-8ED1-4AB69AAE9783}" srcOrd="4" destOrd="0" parTransId="{AB627054-E551-465C-8510-B71A5BE8ABCD}" sibTransId="{8766F5E3-B4C2-46AE-90E9-AAF830266BC6}"/>
    <dgm:cxn modelId="{CFAB2DAB-BDC6-4943-BD4B-DC63364CF87A}" type="presOf" srcId="{95B585AF-9417-49EB-BB08-7376FA458E6B}" destId="{7ACA0CFC-C824-47CE-9CE4-D7ED93384B09}" srcOrd="0" destOrd="0" presId="urn:microsoft.com/office/officeart/2005/8/layout/cycle4"/>
    <dgm:cxn modelId="{069598C4-C2F0-4AF7-ACC7-6FA86D4F794D}" type="presOf" srcId="{CCE745DA-F6AC-4832-B65E-9AC408E737FC}" destId="{2787E02D-4925-43F6-841E-624D03B91004}" srcOrd="0" destOrd="0" presId="urn:microsoft.com/office/officeart/2005/8/layout/cycle4"/>
    <dgm:cxn modelId="{3B159AC6-116D-4739-800D-741CBEDCB84C}" type="presOf" srcId="{0039122B-E006-448C-BACC-1D8317015DFB}" destId="{2A1E320E-4F36-487C-BA0D-982094FB8385}" srcOrd="0" destOrd="0" presId="urn:microsoft.com/office/officeart/2005/8/layout/cycle4"/>
    <dgm:cxn modelId="{004BE0CE-B1C9-430F-B7BB-321A7526CCB1}" srcId="{B400CF31-2292-47D3-8ED1-4AB69AAE9783}" destId="{8680B934-4202-4F18-99E3-9EBE93A201CF}" srcOrd="0" destOrd="0" parTransId="{4DD31D4A-6F98-4B42-A6E9-9414B374BE7B}" sibTransId="{17050272-2A38-43D0-8860-7617985DD60A}"/>
    <dgm:cxn modelId="{6E32D4AA-1E22-4B2B-A471-7C879FDDB47B}" type="presParOf" srcId="{598FFA01-14CB-4522-9806-8F75F0EDA8CE}" destId="{4203D876-8F4F-45F3-8214-E9C211C9865F}" srcOrd="0" destOrd="0" presId="urn:microsoft.com/office/officeart/2005/8/layout/cycle4"/>
    <dgm:cxn modelId="{596DF5D5-6AFD-44F0-86A8-304672F218E9}" type="presParOf" srcId="{4203D876-8F4F-45F3-8214-E9C211C9865F}" destId="{512A88E0-09E2-47AC-A3E2-83FCB93521D0}" srcOrd="0" destOrd="0" presId="urn:microsoft.com/office/officeart/2005/8/layout/cycle4"/>
    <dgm:cxn modelId="{26BF240A-C8A5-40BE-805B-0467CD846A29}" type="presParOf" srcId="{598FFA01-14CB-4522-9806-8F75F0EDA8CE}" destId="{1BA31F9F-DED0-4DCE-A9A4-15EFA6691FB8}" srcOrd="1" destOrd="0" presId="urn:microsoft.com/office/officeart/2005/8/layout/cycle4"/>
    <dgm:cxn modelId="{002096B5-9EEA-4690-B27E-2D65A33FE24E}" type="presParOf" srcId="{1BA31F9F-DED0-4DCE-A9A4-15EFA6691FB8}" destId="{8B50988D-EE35-42FA-AA4D-3D69DCCBFEDF}" srcOrd="0" destOrd="0" presId="urn:microsoft.com/office/officeart/2005/8/layout/cycle4"/>
    <dgm:cxn modelId="{16D20D07-7AAF-4314-B10C-A6C831149304}" type="presParOf" srcId="{1BA31F9F-DED0-4DCE-A9A4-15EFA6691FB8}" destId="{7ACA0CFC-C824-47CE-9CE4-D7ED93384B09}" srcOrd="1" destOrd="0" presId="urn:microsoft.com/office/officeart/2005/8/layout/cycle4"/>
    <dgm:cxn modelId="{6941517D-D1C0-4CF3-BE3E-0ECE9F94BF05}" type="presParOf" srcId="{1BA31F9F-DED0-4DCE-A9A4-15EFA6691FB8}" destId="{2787E02D-4925-43F6-841E-624D03B91004}" srcOrd="2" destOrd="0" presId="urn:microsoft.com/office/officeart/2005/8/layout/cycle4"/>
    <dgm:cxn modelId="{F7FF4A78-1763-4CFF-8204-321809B6F707}" type="presParOf" srcId="{1BA31F9F-DED0-4DCE-A9A4-15EFA6691FB8}" destId="{2A1E320E-4F36-487C-BA0D-982094FB8385}" srcOrd="3" destOrd="0" presId="urn:microsoft.com/office/officeart/2005/8/layout/cycle4"/>
    <dgm:cxn modelId="{37450F7F-58B6-47CA-8F29-1A77E78A111E}" type="presParOf" srcId="{1BA31F9F-DED0-4DCE-A9A4-15EFA6691FB8}" destId="{8A440BA5-89F6-4094-A41C-0BFAA07D28BB}" srcOrd="4" destOrd="0" presId="urn:microsoft.com/office/officeart/2005/8/layout/cycle4"/>
    <dgm:cxn modelId="{E994041A-6486-42C3-BFC0-2988DC6FE7B3}" type="presParOf" srcId="{598FFA01-14CB-4522-9806-8F75F0EDA8CE}" destId="{97E743CE-B60C-40AA-8F65-F8699723041A}" srcOrd="2" destOrd="0" presId="urn:microsoft.com/office/officeart/2005/8/layout/cycle4"/>
    <dgm:cxn modelId="{625CBB48-6F05-46A7-BC96-7FFDF6111FBD}" type="presParOf" srcId="{598FFA01-14CB-4522-9806-8F75F0EDA8CE}" destId="{112760F5-B0DE-4233-927A-F6DE7573159F}"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9011B2-9612-44DE-8257-4F6BC28DB6A1}" type="doc">
      <dgm:prSet loTypeId="urn:microsoft.com/office/officeart/2005/8/layout/cycle4" loCatId="relationship" qsTypeId="urn:microsoft.com/office/officeart/2005/8/quickstyle/3d2" qsCatId="3D" csTypeId="urn:microsoft.com/office/officeart/2005/8/colors/colorful5" csCatId="colorful" phldr="1"/>
      <dgm:spPr/>
      <dgm:t>
        <a:bodyPr/>
        <a:lstStyle/>
        <a:p>
          <a:endParaRPr lang="en-US"/>
        </a:p>
      </dgm:t>
    </dgm:pt>
    <dgm:pt modelId="{1666739B-B673-478D-82C2-273168B87666}">
      <dgm:prSet phldrT="[Text]" custT="1"/>
      <dgm:spPr>
        <a:xfrm>
          <a:off x="555621" y="146046"/>
          <a:ext cx="1109443" cy="1109443"/>
        </a:xfrm>
        <a:prstGeom prst="pieWedge">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n-US" sz="800" b="1">
              <a:solidFill>
                <a:sysClr val="window" lastClr="FFFFFF"/>
              </a:solidFill>
              <a:latin typeface="Calibri" panose="020F0502020204030204"/>
              <a:ea typeface="+mn-ea"/>
              <a:cs typeface="+mn-cs"/>
            </a:rPr>
            <a:t>Ties Alice to The Business</a:t>
          </a:r>
        </a:p>
      </dgm:t>
    </dgm:pt>
    <dgm:pt modelId="{CC85D05C-B98D-4595-9F65-DCEA8F63C178}" type="parTrans" cxnId="{CF613C84-915D-4A4F-9052-5CB6BA3C45A9}">
      <dgm:prSet/>
      <dgm:spPr/>
      <dgm:t>
        <a:bodyPr/>
        <a:lstStyle/>
        <a:p>
          <a:endParaRPr lang="en-US" sz="800" b="1"/>
        </a:p>
      </dgm:t>
    </dgm:pt>
    <dgm:pt modelId="{E78C5D17-CE69-41CD-A54F-2FF093CDE957}" type="sibTrans" cxnId="{CF613C84-915D-4A4F-9052-5CB6BA3C45A9}">
      <dgm:prSet/>
      <dgm:spPr/>
      <dgm:t>
        <a:bodyPr/>
        <a:lstStyle/>
        <a:p>
          <a:endParaRPr lang="en-US" sz="800" b="1"/>
        </a:p>
      </dgm:t>
    </dgm:pt>
    <dgm:pt modelId="{95B585AF-9417-49EB-BB08-7376FA458E6B}">
      <dgm:prSet phldrT="[Text]" custT="1"/>
      <dgm:spPr>
        <a:xfrm rot="5400000">
          <a:off x="1716309" y="146046"/>
          <a:ext cx="1109443" cy="1109443"/>
        </a:xfrm>
        <a:prstGeom prst="pieWedge">
          <a:avLst/>
        </a:prstGeom>
        <a:gradFill rotWithShape="0">
          <a:gsLst>
            <a:gs pos="0">
              <a:srgbClr val="5B9BD5">
                <a:hueOff val="-2252848"/>
                <a:satOff val="-5806"/>
                <a:lumOff val="-3922"/>
                <a:alphaOff val="0"/>
                <a:satMod val="103000"/>
                <a:lumMod val="102000"/>
                <a:tint val="94000"/>
              </a:srgbClr>
            </a:gs>
            <a:gs pos="50000">
              <a:srgbClr val="5B9BD5">
                <a:hueOff val="-2252848"/>
                <a:satOff val="-5806"/>
                <a:lumOff val="-3922"/>
                <a:alphaOff val="0"/>
                <a:satMod val="110000"/>
                <a:lumMod val="100000"/>
                <a:shade val="100000"/>
              </a:srgbClr>
            </a:gs>
            <a:gs pos="100000">
              <a:srgbClr val="5B9BD5">
                <a:hueOff val="-2252848"/>
                <a:satOff val="-5806"/>
                <a:lumOff val="-3922"/>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n-US" sz="800" b="1" dirty="0">
              <a:solidFill>
                <a:sysClr val="window" lastClr="FFFFFF"/>
              </a:solidFill>
              <a:latin typeface="Calibri" panose="020F0502020204030204"/>
              <a:ea typeface="+mn-ea"/>
              <a:cs typeface="+mn-cs"/>
            </a:rPr>
            <a:t>Provides Cost Recovery</a:t>
          </a:r>
        </a:p>
      </dgm:t>
    </dgm:pt>
    <dgm:pt modelId="{FAD42F73-597B-4D74-9425-0C27D060B25A}" type="parTrans" cxnId="{BB890E74-BAEA-41B7-9A86-976B5DA5CD50}">
      <dgm:prSet/>
      <dgm:spPr/>
      <dgm:t>
        <a:bodyPr/>
        <a:lstStyle/>
        <a:p>
          <a:endParaRPr lang="en-US" sz="800" b="1"/>
        </a:p>
      </dgm:t>
    </dgm:pt>
    <dgm:pt modelId="{CAC3CDF3-7D90-42EC-ABC7-5F552571E9C0}" type="sibTrans" cxnId="{BB890E74-BAEA-41B7-9A86-976B5DA5CD50}">
      <dgm:prSet/>
      <dgm:spPr/>
      <dgm:t>
        <a:bodyPr/>
        <a:lstStyle/>
        <a:p>
          <a:endParaRPr lang="en-US" sz="800" b="1"/>
        </a:p>
      </dgm:t>
    </dgm:pt>
    <dgm:pt modelId="{CCE745DA-F6AC-4832-B65E-9AC408E737FC}">
      <dgm:prSet phldrT="[Text]" custT="1"/>
      <dgm:spPr>
        <a:xfrm rot="10800000">
          <a:off x="1716309" y="1306734"/>
          <a:ext cx="1109443" cy="1109443"/>
        </a:xfrm>
        <a:prstGeom prst="pieWedge">
          <a:avLst/>
        </a:prstGeom>
        <a:gradFill rotWithShape="0">
          <a:gsLst>
            <a:gs pos="0">
              <a:srgbClr val="5B9BD5">
                <a:hueOff val="-4505695"/>
                <a:satOff val="-11613"/>
                <a:lumOff val="-7843"/>
                <a:alphaOff val="0"/>
                <a:satMod val="103000"/>
                <a:lumMod val="102000"/>
                <a:tint val="94000"/>
              </a:srgbClr>
            </a:gs>
            <a:gs pos="50000">
              <a:srgbClr val="5B9BD5">
                <a:hueOff val="-4505695"/>
                <a:satOff val="-11613"/>
                <a:lumOff val="-7843"/>
                <a:alphaOff val="0"/>
                <a:satMod val="110000"/>
                <a:lumMod val="100000"/>
                <a:shade val="100000"/>
              </a:srgbClr>
            </a:gs>
            <a:gs pos="100000">
              <a:srgbClr val="5B9BD5">
                <a:hueOff val="-4505695"/>
                <a:satOff val="-11613"/>
                <a:lumOff val="-7843"/>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n-US" sz="800" b="1" dirty="0">
              <a:solidFill>
                <a:sysClr val="window" lastClr="FFFFFF"/>
              </a:solidFill>
              <a:latin typeface="Calibri" panose="020F0502020204030204"/>
              <a:ea typeface="+mn-ea"/>
              <a:cs typeface="+mn-cs"/>
            </a:rPr>
            <a:t>Permits Flexible Contributions</a:t>
          </a:r>
        </a:p>
      </dgm:t>
    </dgm:pt>
    <dgm:pt modelId="{1ABCE02E-F401-4AB3-B9C8-C04279E7A119}" type="parTrans" cxnId="{82B81A7F-E063-4F7F-BABA-9FB122863D9A}">
      <dgm:prSet/>
      <dgm:spPr/>
      <dgm:t>
        <a:bodyPr/>
        <a:lstStyle/>
        <a:p>
          <a:endParaRPr lang="en-US" sz="800" b="1"/>
        </a:p>
      </dgm:t>
    </dgm:pt>
    <dgm:pt modelId="{BD28C54A-29A7-423B-AEB7-8DCCBED61FBB}" type="sibTrans" cxnId="{82B81A7F-E063-4F7F-BABA-9FB122863D9A}">
      <dgm:prSet/>
      <dgm:spPr/>
      <dgm:t>
        <a:bodyPr/>
        <a:lstStyle/>
        <a:p>
          <a:endParaRPr lang="en-US" sz="800" b="1"/>
        </a:p>
      </dgm:t>
    </dgm:pt>
    <dgm:pt modelId="{0039122B-E006-448C-BACC-1D8317015DFB}">
      <dgm:prSet phldrT="[Text]" custT="1"/>
      <dgm:spPr>
        <a:xfrm rot="16200000">
          <a:off x="555621" y="1306734"/>
          <a:ext cx="1109443" cy="1109443"/>
        </a:xfrm>
        <a:prstGeom prst="pieWedge">
          <a:avLst/>
        </a:prstGeom>
        <a:gradFill rotWithShape="0">
          <a:gsLst>
            <a:gs pos="0">
              <a:srgbClr val="5B9BD5">
                <a:hueOff val="-6758543"/>
                <a:satOff val="-17419"/>
                <a:lumOff val="-11765"/>
                <a:alphaOff val="0"/>
                <a:satMod val="103000"/>
                <a:lumMod val="102000"/>
                <a:tint val="94000"/>
              </a:srgbClr>
            </a:gs>
            <a:gs pos="50000">
              <a:srgbClr val="5B9BD5">
                <a:hueOff val="-6758543"/>
                <a:satOff val="-17419"/>
                <a:lumOff val="-11765"/>
                <a:alphaOff val="0"/>
                <a:satMod val="110000"/>
                <a:lumMod val="100000"/>
                <a:shade val="100000"/>
              </a:srgbClr>
            </a:gs>
            <a:gs pos="100000">
              <a:srgbClr val="5B9BD5">
                <a:hueOff val="-6758543"/>
                <a:satOff val="-17419"/>
                <a:lumOff val="-11765"/>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n-US" sz="800" b="1" dirty="0">
              <a:solidFill>
                <a:sysClr val="window" lastClr="FFFFFF"/>
              </a:solidFill>
              <a:latin typeface="Calibri" panose="020F0502020204030204"/>
              <a:ea typeface="+mn-ea"/>
              <a:cs typeface="+mn-cs"/>
            </a:rPr>
            <a:t>Allows Flexible Participation</a:t>
          </a:r>
        </a:p>
      </dgm:t>
    </dgm:pt>
    <dgm:pt modelId="{5881120B-496F-439A-9360-933C65820899}" type="parTrans" cxnId="{1AB99F22-D9A7-4DBA-B61A-483D17403DD5}">
      <dgm:prSet/>
      <dgm:spPr/>
      <dgm:t>
        <a:bodyPr/>
        <a:lstStyle/>
        <a:p>
          <a:endParaRPr lang="en-US" sz="800" b="1"/>
        </a:p>
      </dgm:t>
    </dgm:pt>
    <dgm:pt modelId="{68F0EB5B-62D6-476E-B256-5FDF16675DFA}" type="sibTrans" cxnId="{1AB99F22-D9A7-4DBA-B61A-483D17403DD5}">
      <dgm:prSet/>
      <dgm:spPr/>
      <dgm:t>
        <a:bodyPr/>
        <a:lstStyle/>
        <a:p>
          <a:endParaRPr lang="en-US" sz="800" b="1"/>
        </a:p>
      </dgm:t>
    </dgm:pt>
    <dgm:pt modelId="{B400CF31-2292-47D3-8ED1-4AB69AAE9783}">
      <dgm:prSet phldrT="[Text]"/>
      <dgm:spPr/>
      <dgm:t>
        <a:bodyPr/>
        <a:lstStyle/>
        <a:p>
          <a:endParaRPr lang="en-US" sz="800" b="1"/>
        </a:p>
      </dgm:t>
    </dgm:pt>
    <dgm:pt modelId="{AB627054-E551-465C-8510-B71A5BE8ABCD}" type="parTrans" cxnId="{34C67190-41D1-46F7-8D48-C3AA97C93B24}">
      <dgm:prSet/>
      <dgm:spPr/>
      <dgm:t>
        <a:bodyPr/>
        <a:lstStyle/>
        <a:p>
          <a:endParaRPr lang="en-US" sz="800" b="1"/>
        </a:p>
      </dgm:t>
    </dgm:pt>
    <dgm:pt modelId="{8766F5E3-B4C2-46AE-90E9-AAF830266BC6}" type="sibTrans" cxnId="{34C67190-41D1-46F7-8D48-C3AA97C93B24}">
      <dgm:prSet/>
      <dgm:spPr/>
      <dgm:t>
        <a:bodyPr/>
        <a:lstStyle/>
        <a:p>
          <a:endParaRPr lang="en-US" sz="800" b="1"/>
        </a:p>
      </dgm:t>
    </dgm:pt>
    <dgm:pt modelId="{8680B934-4202-4F18-99E3-9EBE93A201CF}">
      <dgm:prSet phldrT="[Text]"/>
      <dgm:spPr/>
      <dgm:t>
        <a:bodyPr/>
        <a:lstStyle/>
        <a:p>
          <a:endParaRPr lang="en-US" sz="800" b="1"/>
        </a:p>
      </dgm:t>
    </dgm:pt>
    <dgm:pt modelId="{4DD31D4A-6F98-4B42-A6E9-9414B374BE7B}" type="parTrans" cxnId="{004BE0CE-B1C9-430F-B7BB-321A7526CCB1}">
      <dgm:prSet/>
      <dgm:spPr/>
      <dgm:t>
        <a:bodyPr/>
        <a:lstStyle/>
        <a:p>
          <a:endParaRPr lang="en-US" sz="800" b="1"/>
        </a:p>
      </dgm:t>
    </dgm:pt>
    <dgm:pt modelId="{17050272-2A38-43D0-8860-7617985DD60A}" type="sibTrans" cxnId="{004BE0CE-B1C9-430F-B7BB-321A7526CCB1}">
      <dgm:prSet/>
      <dgm:spPr/>
      <dgm:t>
        <a:bodyPr/>
        <a:lstStyle/>
        <a:p>
          <a:endParaRPr lang="en-US" sz="800" b="1"/>
        </a:p>
      </dgm:t>
    </dgm:pt>
    <dgm:pt modelId="{598FFA01-14CB-4522-9806-8F75F0EDA8CE}" type="pres">
      <dgm:prSet presAssocID="{B99011B2-9612-44DE-8257-4F6BC28DB6A1}" presName="cycleMatrixDiagram" presStyleCnt="0">
        <dgm:presLayoutVars>
          <dgm:chMax val="1"/>
          <dgm:dir/>
          <dgm:animLvl val="lvl"/>
          <dgm:resizeHandles val="exact"/>
        </dgm:presLayoutVars>
      </dgm:prSet>
      <dgm:spPr/>
    </dgm:pt>
    <dgm:pt modelId="{4203D876-8F4F-45F3-8214-E9C211C9865F}" type="pres">
      <dgm:prSet presAssocID="{B99011B2-9612-44DE-8257-4F6BC28DB6A1}" presName="children" presStyleCnt="0"/>
      <dgm:spPr/>
    </dgm:pt>
    <dgm:pt modelId="{512A88E0-09E2-47AC-A3E2-83FCB93521D0}" type="pres">
      <dgm:prSet presAssocID="{B99011B2-9612-44DE-8257-4F6BC28DB6A1}" presName="childPlaceholder" presStyleCnt="0"/>
      <dgm:spPr/>
    </dgm:pt>
    <dgm:pt modelId="{1BA31F9F-DED0-4DCE-A9A4-15EFA6691FB8}" type="pres">
      <dgm:prSet presAssocID="{B99011B2-9612-44DE-8257-4F6BC28DB6A1}" presName="circle" presStyleCnt="0"/>
      <dgm:spPr/>
    </dgm:pt>
    <dgm:pt modelId="{8B50988D-EE35-42FA-AA4D-3D69DCCBFEDF}" type="pres">
      <dgm:prSet presAssocID="{B99011B2-9612-44DE-8257-4F6BC28DB6A1}" presName="quadrant1" presStyleLbl="node1" presStyleIdx="0" presStyleCnt="4">
        <dgm:presLayoutVars>
          <dgm:chMax val="1"/>
          <dgm:bulletEnabled val="1"/>
        </dgm:presLayoutVars>
      </dgm:prSet>
      <dgm:spPr/>
    </dgm:pt>
    <dgm:pt modelId="{7ACA0CFC-C824-47CE-9CE4-D7ED93384B09}" type="pres">
      <dgm:prSet presAssocID="{B99011B2-9612-44DE-8257-4F6BC28DB6A1}" presName="quadrant2" presStyleLbl="node1" presStyleIdx="1" presStyleCnt="4">
        <dgm:presLayoutVars>
          <dgm:chMax val="1"/>
          <dgm:bulletEnabled val="1"/>
        </dgm:presLayoutVars>
      </dgm:prSet>
      <dgm:spPr/>
    </dgm:pt>
    <dgm:pt modelId="{2787E02D-4925-43F6-841E-624D03B91004}" type="pres">
      <dgm:prSet presAssocID="{B99011B2-9612-44DE-8257-4F6BC28DB6A1}" presName="quadrant3" presStyleLbl="node1" presStyleIdx="2" presStyleCnt="4">
        <dgm:presLayoutVars>
          <dgm:chMax val="1"/>
          <dgm:bulletEnabled val="1"/>
        </dgm:presLayoutVars>
      </dgm:prSet>
      <dgm:spPr/>
    </dgm:pt>
    <dgm:pt modelId="{2A1E320E-4F36-487C-BA0D-982094FB8385}" type="pres">
      <dgm:prSet presAssocID="{B99011B2-9612-44DE-8257-4F6BC28DB6A1}" presName="quadrant4" presStyleLbl="node1" presStyleIdx="3" presStyleCnt="4">
        <dgm:presLayoutVars>
          <dgm:chMax val="1"/>
          <dgm:bulletEnabled val="1"/>
        </dgm:presLayoutVars>
      </dgm:prSet>
      <dgm:spPr/>
    </dgm:pt>
    <dgm:pt modelId="{8A440BA5-89F6-4094-A41C-0BFAA07D28BB}" type="pres">
      <dgm:prSet presAssocID="{B99011B2-9612-44DE-8257-4F6BC28DB6A1}" presName="quadrantPlaceholder" presStyleCnt="0"/>
      <dgm:spPr/>
    </dgm:pt>
    <dgm:pt modelId="{97E743CE-B60C-40AA-8F65-F8699723041A}" type="pres">
      <dgm:prSet presAssocID="{B99011B2-9612-44DE-8257-4F6BC28DB6A1}" presName="center1" presStyleLbl="fgShp" presStyleIdx="0" presStyleCnt="2"/>
      <dgm:spPr>
        <a:xfrm>
          <a:off x="1499161" y="1050512"/>
          <a:ext cx="383052" cy="333089"/>
        </a:xfrm>
        <a:prstGeom prst="circularArrow">
          <a:avLst/>
        </a:prstGeom>
        <a:solidFill>
          <a:srgbClr val="5B9BD5">
            <a:tint val="40000"/>
            <a:hueOff val="0"/>
            <a:satOff val="0"/>
            <a:lumOff val="0"/>
            <a:alphaOff val="0"/>
          </a:srgbClr>
        </a:solidFill>
        <a:ln>
          <a:noFill/>
        </a:ln>
        <a:effectLst/>
        <a:scene3d>
          <a:camera prst="orthographicFront"/>
          <a:lightRig rig="threePt" dir="t">
            <a:rot lat="0" lon="0" rev="7500000"/>
          </a:lightRig>
        </a:scene3d>
        <a:sp3d z="152400" extrusionH="63500" prstMaterial="matte">
          <a:bevelT w="50800" h="19050" prst="relaxedInset"/>
          <a:contourClr>
            <a:sysClr val="window" lastClr="FFFFFF"/>
          </a:contourClr>
        </a:sp3d>
      </dgm:spPr>
    </dgm:pt>
    <dgm:pt modelId="{112760F5-B0DE-4233-927A-F6DE7573159F}" type="pres">
      <dgm:prSet presAssocID="{B99011B2-9612-44DE-8257-4F6BC28DB6A1}" presName="center2" presStyleLbl="fgShp" presStyleIdx="1" presStyleCnt="2"/>
      <dgm:spPr>
        <a:xfrm rot="10800000">
          <a:off x="1499161" y="1178623"/>
          <a:ext cx="383052" cy="333089"/>
        </a:xfrm>
        <a:prstGeom prst="circularArrow">
          <a:avLst/>
        </a:prstGeom>
        <a:solidFill>
          <a:srgbClr val="5B9BD5">
            <a:tint val="40000"/>
            <a:hueOff val="0"/>
            <a:satOff val="0"/>
            <a:lumOff val="0"/>
            <a:alphaOff val="0"/>
          </a:srgbClr>
        </a:solidFill>
        <a:ln>
          <a:noFill/>
        </a:ln>
        <a:effectLst/>
        <a:scene3d>
          <a:camera prst="orthographicFront"/>
          <a:lightRig rig="threePt" dir="t">
            <a:rot lat="0" lon="0" rev="7500000"/>
          </a:lightRig>
        </a:scene3d>
        <a:sp3d z="152400" extrusionH="63500" prstMaterial="matte">
          <a:bevelT w="50800" h="19050" prst="relaxedInset"/>
          <a:contourClr>
            <a:sysClr val="window" lastClr="FFFFFF"/>
          </a:contourClr>
        </a:sp3d>
      </dgm:spPr>
    </dgm:pt>
  </dgm:ptLst>
  <dgm:cxnLst>
    <dgm:cxn modelId="{1AB99F22-D9A7-4DBA-B61A-483D17403DD5}" srcId="{B99011B2-9612-44DE-8257-4F6BC28DB6A1}" destId="{0039122B-E006-448C-BACC-1D8317015DFB}" srcOrd="3" destOrd="0" parTransId="{5881120B-496F-439A-9360-933C65820899}" sibTransId="{68F0EB5B-62D6-476E-B256-5FDF16675DFA}"/>
    <dgm:cxn modelId="{49BFF671-9A4D-489A-A754-D1FB88A71FEA}" type="presOf" srcId="{1666739B-B673-478D-82C2-273168B87666}" destId="{8B50988D-EE35-42FA-AA4D-3D69DCCBFEDF}" srcOrd="0" destOrd="0" presId="urn:microsoft.com/office/officeart/2005/8/layout/cycle4"/>
    <dgm:cxn modelId="{BB890E74-BAEA-41B7-9A86-976B5DA5CD50}" srcId="{B99011B2-9612-44DE-8257-4F6BC28DB6A1}" destId="{95B585AF-9417-49EB-BB08-7376FA458E6B}" srcOrd="1" destOrd="0" parTransId="{FAD42F73-597B-4D74-9425-0C27D060B25A}" sibTransId="{CAC3CDF3-7D90-42EC-ABC7-5F552571E9C0}"/>
    <dgm:cxn modelId="{82B81A7F-E063-4F7F-BABA-9FB122863D9A}" srcId="{B99011B2-9612-44DE-8257-4F6BC28DB6A1}" destId="{CCE745DA-F6AC-4832-B65E-9AC408E737FC}" srcOrd="2" destOrd="0" parTransId="{1ABCE02E-F401-4AB3-B9C8-C04279E7A119}" sibTransId="{BD28C54A-29A7-423B-AEB7-8DCCBED61FBB}"/>
    <dgm:cxn modelId="{8AED537F-2B82-43DC-BFA5-97F00ABC18F5}" type="presOf" srcId="{B99011B2-9612-44DE-8257-4F6BC28DB6A1}" destId="{598FFA01-14CB-4522-9806-8F75F0EDA8CE}" srcOrd="0" destOrd="0" presId="urn:microsoft.com/office/officeart/2005/8/layout/cycle4"/>
    <dgm:cxn modelId="{CF613C84-915D-4A4F-9052-5CB6BA3C45A9}" srcId="{B99011B2-9612-44DE-8257-4F6BC28DB6A1}" destId="{1666739B-B673-478D-82C2-273168B87666}" srcOrd="0" destOrd="0" parTransId="{CC85D05C-B98D-4595-9F65-DCEA8F63C178}" sibTransId="{E78C5D17-CE69-41CD-A54F-2FF093CDE957}"/>
    <dgm:cxn modelId="{34C67190-41D1-46F7-8D48-C3AA97C93B24}" srcId="{B99011B2-9612-44DE-8257-4F6BC28DB6A1}" destId="{B400CF31-2292-47D3-8ED1-4AB69AAE9783}" srcOrd="4" destOrd="0" parTransId="{AB627054-E551-465C-8510-B71A5BE8ABCD}" sibTransId="{8766F5E3-B4C2-46AE-90E9-AAF830266BC6}"/>
    <dgm:cxn modelId="{CFAB2DAB-BDC6-4943-BD4B-DC63364CF87A}" type="presOf" srcId="{95B585AF-9417-49EB-BB08-7376FA458E6B}" destId="{7ACA0CFC-C824-47CE-9CE4-D7ED93384B09}" srcOrd="0" destOrd="0" presId="urn:microsoft.com/office/officeart/2005/8/layout/cycle4"/>
    <dgm:cxn modelId="{069598C4-C2F0-4AF7-ACC7-6FA86D4F794D}" type="presOf" srcId="{CCE745DA-F6AC-4832-B65E-9AC408E737FC}" destId="{2787E02D-4925-43F6-841E-624D03B91004}" srcOrd="0" destOrd="0" presId="urn:microsoft.com/office/officeart/2005/8/layout/cycle4"/>
    <dgm:cxn modelId="{3B159AC6-116D-4739-800D-741CBEDCB84C}" type="presOf" srcId="{0039122B-E006-448C-BACC-1D8317015DFB}" destId="{2A1E320E-4F36-487C-BA0D-982094FB8385}" srcOrd="0" destOrd="0" presId="urn:microsoft.com/office/officeart/2005/8/layout/cycle4"/>
    <dgm:cxn modelId="{004BE0CE-B1C9-430F-B7BB-321A7526CCB1}" srcId="{B400CF31-2292-47D3-8ED1-4AB69AAE9783}" destId="{8680B934-4202-4F18-99E3-9EBE93A201CF}" srcOrd="0" destOrd="0" parTransId="{4DD31D4A-6F98-4B42-A6E9-9414B374BE7B}" sibTransId="{17050272-2A38-43D0-8860-7617985DD60A}"/>
    <dgm:cxn modelId="{6E32D4AA-1E22-4B2B-A471-7C879FDDB47B}" type="presParOf" srcId="{598FFA01-14CB-4522-9806-8F75F0EDA8CE}" destId="{4203D876-8F4F-45F3-8214-E9C211C9865F}" srcOrd="0" destOrd="0" presId="urn:microsoft.com/office/officeart/2005/8/layout/cycle4"/>
    <dgm:cxn modelId="{596DF5D5-6AFD-44F0-86A8-304672F218E9}" type="presParOf" srcId="{4203D876-8F4F-45F3-8214-E9C211C9865F}" destId="{512A88E0-09E2-47AC-A3E2-83FCB93521D0}" srcOrd="0" destOrd="0" presId="urn:microsoft.com/office/officeart/2005/8/layout/cycle4"/>
    <dgm:cxn modelId="{26BF240A-C8A5-40BE-805B-0467CD846A29}" type="presParOf" srcId="{598FFA01-14CB-4522-9806-8F75F0EDA8CE}" destId="{1BA31F9F-DED0-4DCE-A9A4-15EFA6691FB8}" srcOrd="1" destOrd="0" presId="urn:microsoft.com/office/officeart/2005/8/layout/cycle4"/>
    <dgm:cxn modelId="{002096B5-9EEA-4690-B27E-2D65A33FE24E}" type="presParOf" srcId="{1BA31F9F-DED0-4DCE-A9A4-15EFA6691FB8}" destId="{8B50988D-EE35-42FA-AA4D-3D69DCCBFEDF}" srcOrd="0" destOrd="0" presId="urn:microsoft.com/office/officeart/2005/8/layout/cycle4"/>
    <dgm:cxn modelId="{16D20D07-7AAF-4314-B10C-A6C831149304}" type="presParOf" srcId="{1BA31F9F-DED0-4DCE-A9A4-15EFA6691FB8}" destId="{7ACA0CFC-C824-47CE-9CE4-D7ED93384B09}" srcOrd="1" destOrd="0" presId="urn:microsoft.com/office/officeart/2005/8/layout/cycle4"/>
    <dgm:cxn modelId="{6941517D-D1C0-4CF3-BE3E-0ECE9F94BF05}" type="presParOf" srcId="{1BA31F9F-DED0-4DCE-A9A4-15EFA6691FB8}" destId="{2787E02D-4925-43F6-841E-624D03B91004}" srcOrd="2" destOrd="0" presId="urn:microsoft.com/office/officeart/2005/8/layout/cycle4"/>
    <dgm:cxn modelId="{F7FF4A78-1763-4CFF-8204-321809B6F707}" type="presParOf" srcId="{1BA31F9F-DED0-4DCE-A9A4-15EFA6691FB8}" destId="{2A1E320E-4F36-487C-BA0D-982094FB8385}" srcOrd="3" destOrd="0" presId="urn:microsoft.com/office/officeart/2005/8/layout/cycle4"/>
    <dgm:cxn modelId="{37450F7F-58B6-47CA-8F29-1A77E78A111E}" type="presParOf" srcId="{1BA31F9F-DED0-4DCE-A9A4-15EFA6691FB8}" destId="{8A440BA5-89F6-4094-A41C-0BFAA07D28BB}" srcOrd="4" destOrd="0" presId="urn:microsoft.com/office/officeart/2005/8/layout/cycle4"/>
    <dgm:cxn modelId="{E994041A-6486-42C3-BFC0-2988DC6FE7B3}" type="presParOf" srcId="{598FFA01-14CB-4522-9806-8F75F0EDA8CE}" destId="{97E743CE-B60C-40AA-8F65-F8699723041A}" srcOrd="2" destOrd="0" presId="urn:microsoft.com/office/officeart/2005/8/layout/cycle4"/>
    <dgm:cxn modelId="{625CBB48-6F05-46A7-BC96-7FFDF6111FBD}" type="presParOf" srcId="{598FFA01-14CB-4522-9806-8F75F0EDA8CE}" destId="{112760F5-B0DE-4233-927A-F6DE7573159F}"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9011B2-9612-44DE-8257-4F6BC28DB6A1}" type="doc">
      <dgm:prSet loTypeId="urn:microsoft.com/office/officeart/2005/8/layout/cycle4" loCatId="relationship" qsTypeId="urn:microsoft.com/office/officeart/2005/8/quickstyle/3d2" qsCatId="3D" csTypeId="urn:microsoft.com/office/officeart/2005/8/colors/colorful5" csCatId="colorful" phldr="1"/>
      <dgm:spPr/>
      <dgm:t>
        <a:bodyPr/>
        <a:lstStyle/>
        <a:p>
          <a:endParaRPr lang="en-US"/>
        </a:p>
      </dgm:t>
    </dgm:pt>
    <dgm:pt modelId="{1666739B-B673-478D-82C2-273168B87666}">
      <dgm:prSet phldrT="[Text]" custT="1"/>
      <dgm:spPr>
        <a:xfrm>
          <a:off x="555621" y="146046"/>
          <a:ext cx="1109443" cy="1109443"/>
        </a:xfrm>
        <a:prstGeom prst="pieWedge">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n-US" sz="800" b="1">
              <a:solidFill>
                <a:sysClr val="window" lastClr="FFFFFF"/>
              </a:solidFill>
              <a:latin typeface="Calibri" panose="020F0502020204030204"/>
              <a:ea typeface="+mn-ea"/>
              <a:cs typeface="+mn-cs"/>
            </a:rPr>
            <a:t>Ties Alice to The Business</a:t>
          </a:r>
        </a:p>
      </dgm:t>
    </dgm:pt>
    <dgm:pt modelId="{CC85D05C-B98D-4595-9F65-DCEA8F63C178}" type="parTrans" cxnId="{CF613C84-915D-4A4F-9052-5CB6BA3C45A9}">
      <dgm:prSet/>
      <dgm:spPr/>
      <dgm:t>
        <a:bodyPr/>
        <a:lstStyle/>
        <a:p>
          <a:endParaRPr lang="en-US" sz="800" b="1"/>
        </a:p>
      </dgm:t>
    </dgm:pt>
    <dgm:pt modelId="{E78C5D17-CE69-41CD-A54F-2FF093CDE957}" type="sibTrans" cxnId="{CF613C84-915D-4A4F-9052-5CB6BA3C45A9}">
      <dgm:prSet/>
      <dgm:spPr/>
      <dgm:t>
        <a:bodyPr/>
        <a:lstStyle/>
        <a:p>
          <a:endParaRPr lang="en-US" sz="800" b="1"/>
        </a:p>
      </dgm:t>
    </dgm:pt>
    <dgm:pt modelId="{95B585AF-9417-49EB-BB08-7376FA458E6B}">
      <dgm:prSet phldrT="[Text]" custT="1"/>
      <dgm:spPr>
        <a:xfrm rot="5400000">
          <a:off x="1716309" y="146046"/>
          <a:ext cx="1109443" cy="1109443"/>
        </a:xfrm>
        <a:prstGeom prst="pieWedge">
          <a:avLst/>
        </a:prstGeom>
        <a:gradFill rotWithShape="0">
          <a:gsLst>
            <a:gs pos="0">
              <a:srgbClr val="5B9BD5">
                <a:hueOff val="-2252848"/>
                <a:satOff val="-5806"/>
                <a:lumOff val="-3922"/>
                <a:alphaOff val="0"/>
                <a:satMod val="103000"/>
                <a:lumMod val="102000"/>
                <a:tint val="94000"/>
              </a:srgbClr>
            </a:gs>
            <a:gs pos="50000">
              <a:srgbClr val="5B9BD5">
                <a:hueOff val="-2252848"/>
                <a:satOff val="-5806"/>
                <a:lumOff val="-3922"/>
                <a:alphaOff val="0"/>
                <a:satMod val="110000"/>
                <a:lumMod val="100000"/>
                <a:shade val="100000"/>
              </a:srgbClr>
            </a:gs>
            <a:gs pos="100000">
              <a:srgbClr val="5B9BD5">
                <a:hueOff val="-2252848"/>
                <a:satOff val="-5806"/>
                <a:lumOff val="-3922"/>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n-US" sz="800" b="1" dirty="0">
              <a:solidFill>
                <a:sysClr val="window" lastClr="FFFFFF"/>
              </a:solidFill>
              <a:latin typeface="Calibri" panose="020F0502020204030204"/>
              <a:ea typeface="+mn-ea"/>
              <a:cs typeface="+mn-cs"/>
            </a:rPr>
            <a:t>Provides Cost Recovery</a:t>
          </a:r>
        </a:p>
      </dgm:t>
    </dgm:pt>
    <dgm:pt modelId="{FAD42F73-597B-4D74-9425-0C27D060B25A}" type="parTrans" cxnId="{BB890E74-BAEA-41B7-9A86-976B5DA5CD50}">
      <dgm:prSet/>
      <dgm:spPr/>
      <dgm:t>
        <a:bodyPr/>
        <a:lstStyle/>
        <a:p>
          <a:endParaRPr lang="en-US" sz="800" b="1"/>
        </a:p>
      </dgm:t>
    </dgm:pt>
    <dgm:pt modelId="{CAC3CDF3-7D90-42EC-ABC7-5F552571E9C0}" type="sibTrans" cxnId="{BB890E74-BAEA-41B7-9A86-976B5DA5CD50}">
      <dgm:prSet/>
      <dgm:spPr/>
      <dgm:t>
        <a:bodyPr/>
        <a:lstStyle/>
        <a:p>
          <a:endParaRPr lang="en-US" sz="800" b="1"/>
        </a:p>
      </dgm:t>
    </dgm:pt>
    <dgm:pt modelId="{CCE745DA-F6AC-4832-B65E-9AC408E737FC}">
      <dgm:prSet phldrT="[Text]" custT="1"/>
      <dgm:spPr>
        <a:xfrm rot="10800000">
          <a:off x="1716309" y="1306734"/>
          <a:ext cx="1109443" cy="1109443"/>
        </a:xfrm>
        <a:prstGeom prst="pieWedge">
          <a:avLst/>
        </a:prstGeom>
        <a:gradFill rotWithShape="0">
          <a:gsLst>
            <a:gs pos="0">
              <a:srgbClr val="5B9BD5">
                <a:hueOff val="-4505695"/>
                <a:satOff val="-11613"/>
                <a:lumOff val="-7843"/>
                <a:alphaOff val="0"/>
                <a:satMod val="103000"/>
                <a:lumMod val="102000"/>
                <a:tint val="94000"/>
              </a:srgbClr>
            </a:gs>
            <a:gs pos="50000">
              <a:srgbClr val="5B9BD5">
                <a:hueOff val="-4505695"/>
                <a:satOff val="-11613"/>
                <a:lumOff val="-7843"/>
                <a:alphaOff val="0"/>
                <a:satMod val="110000"/>
                <a:lumMod val="100000"/>
                <a:shade val="100000"/>
              </a:srgbClr>
            </a:gs>
            <a:gs pos="100000">
              <a:srgbClr val="5B9BD5">
                <a:hueOff val="-4505695"/>
                <a:satOff val="-11613"/>
                <a:lumOff val="-7843"/>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n-US" sz="800" b="1" dirty="0">
              <a:solidFill>
                <a:sysClr val="window" lastClr="FFFFFF"/>
              </a:solidFill>
              <a:latin typeface="Calibri" panose="020F0502020204030204"/>
              <a:ea typeface="+mn-ea"/>
              <a:cs typeface="+mn-cs"/>
            </a:rPr>
            <a:t>Permits Flexible Contributions</a:t>
          </a:r>
        </a:p>
      </dgm:t>
    </dgm:pt>
    <dgm:pt modelId="{1ABCE02E-F401-4AB3-B9C8-C04279E7A119}" type="parTrans" cxnId="{82B81A7F-E063-4F7F-BABA-9FB122863D9A}">
      <dgm:prSet/>
      <dgm:spPr/>
      <dgm:t>
        <a:bodyPr/>
        <a:lstStyle/>
        <a:p>
          <a:endParaRPr lang="en-US" sz="800" b="1"/>
        </a:p>
      </dgm:t>
    </dgm:pt>
    <dgm:pt modelId="{BD28C54A-29A7-423B-AEB7-8DCCBED61FBB}" type="sibTrans" cxnId="{82B81A7F-E063-4F7F-BABA-9FB122863D9A}">
      <dgm:prSet/>
      <dgm:spPr/>
      <dgm:t>
        <a:bodyPr/>
        <a:lstStyle/>
        <a:p>
          <a:endParaRPr lang="en-US" sz="800" b="1"/>
        </a:p>
      </dgm:t>
    </dgm:pt>
    <dgm:pt modelId="{0039122B-E006-448C-BACC-1D8317015DFB}">
      <dgm:prSet phldrT="[Text]" custT="1"/>
      <dgm:spPr>
        <a:xfrm rot="16200000">
          <a:off x="555621" y="1306734"/>
          <a:ext cx="1109443" cy="1109443"/>
        </a:xfrm>
        <a:prstGeom prst="pieWedge">
          <a:avLst/>
        </a:prstGeom>
        <a:gradFill rotWithShape="0">
          <a:gsLst>
            <a:gs pos="0">
              <a:srgbClr val="5B9BD5">
                <a:hueOff val="-6758543"/>
                <a:satOff val="-17419"/>
                <a:lumOff val="-11765"/>
                <a:alphaOff val="0"/>
                <a:satMod val="103000"/>
                <a:lumMod val="102000"/>
                <a:tint val="94000"/>
              </a:srgbClr>
            </a:gs>
            <a:gs pos="50000">
              <a:srgbClr val="5B9BD5">
                <a:hueOff val="-6758543"/>
                <a:satOff val="-17419"/>
                <a:lumOff val="-11765"/>
                <a:alphaOff val="0"/>
                <a:satMod val="110000"/>
                <a:lumMod val="100000"/>
                <a:shade val="100000"/>
              </a:srgbClr>
            </a:gs>
            <a:gs pos="100000">
              <a:srgbClr val="5B9BD5">
                <a:hueOff val="-6758543"/>
                <a:satOff val="-17419"/>
                <a:lumOff val="-11765"/>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n-US" sz="800" b="1">
              <a:solidFill>
                <a:sysClr val="window" lastClr="FFFFFF"/>
              </a:solidFill>
              <a:latin typeface="Calibri" panose="020F0502020204030204"/>
              <a:ea typeface="+mn-ea"/>
              <a:cs typeface="+mn-cs"/>
            </a:rPr>
            <a:t>Allows Flexible Participation</a:t>
          </a:r>
        </a:p>
      </dgm:t>
    </dgm:pt>
    <dgm:pt modelId="{5881120B-496F-439A-9360-933C65820899}" type="parTrans" cxnId="{1AB99F22-D9A7-4DBA-B61A-483D17403DD5}">
      <dgm:prSet/>
      <dgm:spPr/>
      <dgm:t>
        <a:bodyPr/>
        <a:lstStyle/>
        <a:p>
          <a:endParaRPr lang="en-US" sz="800" b="1"/>
        </a:p>
      </dgm:t>
    </dgm:pt>
    <dgm:pt modelId="{68F0EB5B-62D6-476E-B256-5FDF16675DFA}" type="sibTrans" cxnId="{1AB99F22-D9A7-4DBA-B61A-483D17403DD5}">
      <dgm:prSet/>
      <dgm:spPr/>
      <dgm:t>
        <a:bodyPr/>
        <a:lstStyle/>
        <a:p>
          <a:endParaRPr lang="en-US" sz="800" b="1"/>
        </a:p>
      </dgm:t>
    </dgm:pt>
    <dgm:pt modelId="{B400CF31-2292-47D3-8ED1-4AB69AAE9783}">
      <dgm:prSet phldrT="[Text]"/>
      <dgm:spPr/>
      <dgm:t>
        <a:bodyPr/>
        <a:lstStyle/>
        <a:p>
          <a:endParaRPr lang="en-US" sz="800" b="1"/>
        </a:p>
      </dgm:t>
    </dgm:pt>
    <dgm:pt modelId="{AB627054-E551-465C-8510-B71A5BE8ABCD}" type="parTrans" cxnId="{34C67190-41D1-46F7-8D48-C3AA97C93B24}">
      <dgm:prSet/>
      <dgm:spPr/>
      <dgm:t>
        <a:bodyPr/>
        <a:lstStyle/>
        <a:p>
          <a:endParaRPr lang="en-US" sz="800" b="1"/>
        </a:p>
      </dgm:t>
    </dgm:pt>
    <dgm:pt modelId="{8766F5E3-B4C2-46AE-90E9-AAF830266BC6}" type="sibTrans" cxnId="{34C67190-41D1-46F7-8D48-C3AA97C93B24}">
      <dgm:prSet/>
      <dgm:spPr/>
      <dgm:t>
        <a:bodyPr/>
        <a:lstStyle/>
        <a:p>
          <a:endParaRPr lang="en-US" sz="800" b="1"/>
        </a:p>
      </dgm:t>
    </dgm:pt>
    <dgm:pt modelId="{8680B934-4202-4F18-99E3-9EBE93A201CF}">
      <dgm:prSet phldrT="[Text]"/>
      <dgm:spPr/>
      <dgm:t>
        <a:bodyPr/>
        <a:lstStyle/>
        <a:p>
          <a:endParaRPr lang="en-US" sz="800" b="1"/>
        </a:p>
      </dgm:t>
    </dgm:pt>
    <dgm:pt modelId="{4DD31D4A-6F98-4B42-A6E9-9414B374BE7B}" type="parTrans" cxnId="{004BE0CE-B1C9-430F-B7BB-321A7526CCB1}">
      <dgm:prSet/>
      <dgm:spPr/>
      <dgm:t>
        <a:bodyPr/>
        <a:lstStyle/>
        <a:p>
          <a:endParaRPr lang="en-US" sz="800" b="1"/>
        </a:p>
      </dgm:t>
    </dgm:pt>
    <dgm:pt modelId="{17050272-2A38-43D0-8860-7617985DD60A}" type="sibTrans" cxnId="{004BE0CE-B1C9-430F-B7BB-321A7526CCB1}">
      <dgm:prSet/>
      <dgm:spPr/>
      <dgm:t>
        <a:bodyPr/>
        <a:lstStyle/>
        <a:p>
          <a:endParaRPr lang="en-US" sz="800" b="1"/>
        </a:p>
      </dgm:t>
    </dgm:pt>
    <dgm:pt modelId="{598FFA01-14CB-4522-9806-8F75F0EDA8CE}" type="pres">
      <dgm:prSet presAssocID="{B99011B2-9612-44DE-8257-4F6BC28DB6A1}" presName="cycleMatrixDiagram" presStyleCnt="0">
        <dgm:presLayoutVars>
          <dgm:chMax val="1"/>
          <dgm:dir/>
          <dgm:animLvl val="lvl"/>
          <dgm:resizeHandles val="exact"/>
        </dgm:presLayoutVars>
      </dgm:prSet>
      <dgm:spPr/>
    </dgm:pt>
    <dgm:pt modelId="{4203D876-8F4F-45F3-8214-E9C211C9865F}" type="pres">
      <dgm:prSet presAssocID="{B99011B2-9612-44DE-8257-4F6BC28DB6A1}" presName="children" presStyleCnt="0"/>
      <dgm:spPr/>
    </dgm:pt>
    <dgm:pt modelId="{512A88E0-09E2-47AC-A3E2-83FCB93521D0}" type="pres">
      <dgm:prSet presAssocID="{B99011B2-9612-44DE-8257-4F6BC28DB6A1}" presName="childPlaceholder" presStyleCnt="0"/>
      <dgm:spPr/>
    </dgm:pt>
    <dgm:pt modelId="{1BA31F9F-DED0-4DCE-A9A4-15EFA6691FB8}" type="pres">
      <dgm:prSet presAssocID="{B99011B2-9612-44DE-8257-4F6BC28DB6A1}" presName="circle" presStyleCnt="0"/>
      <dgm:spPr/>
    </dgm:pt>
    <dgm:pt modelId="{8B50988D-EE35-42FA-AA4D-3D69DCCBFEDF}" type="pres">
      <dgm:prSet presAssocID="{B99011B2-9612-44DE-8257-4F6BC28DB6A1}" presName="quadrant1" presStyleLbl="node1" presStyleIdx="0" presStyleCnt="4">
        <dgm:presLayoutVars>
          <dgm:chMax val="1"/>
          <dgm:bulletEnabled val="1"/>
        </dgm:presLayoutVars>
      </dgm:prSet>
      <dgm:spPr/>
    </dgm:pt>
    <dgm:pt modelId="{7ACA0CFC-C824-47CE-9CE4-D7ED93384B09}" type="pres">
      <dgm:prSet presAssocID="{B99011B2-9612-44DE-8257-4F6BC28DB6A1}" presName="quadrant2" presStyleLbl="node1" presStyleIdx="1" presStyleCnt="4">
        <dgm:presLayoutVars>
          <dgm:chMax val="1"/>
          <dgm:bulletEnabled val="1"/>
        </dgm:presLayoutVars>
      </dgm:prSet>
      <dgm:spPr/>
    </dgm:pt>
    <dgm:pt modelId="{2787E02D-4925-43F6-841E-624D03B91004}" type="pres">
      <dgm:prSet presAssocID="{B99011B2-9612-44DE-8257-4F6BC28DB6A1}" presName="quadrant3" presStyleLbl="node1" presStyleIdx="2" presStyleCnt="4">
        <dgm:presLayoutVars>
          <dgm:chMax val="1"/>
          <dgm:bulletEnabled val="1"/>
        </dgm:presLayoutVars>
      </dgm:prSet>
      <dgm:spPr/>
    </dgm:pt>
    <dgm:pt modelId="{2A1E320E-4F36-487C-BA0D-982094FB8385}" type="pres">
      <dgm:prSet presAssocID="{B99011B2-9612-44DE-8257-4F6BC28DB6A1}" presName="quadrant4" presStyleLbl="node1" presStyleIdx="3" presStyleCnt="4">
        <dgm:presLayoutVars>
          <dgm:chMax val="1"/>
          <dgm:bulletEnabled val="1"/>
        </dgm:presLayoutVars>
      </dgm:prSet>
      <dgm:spPr/>
    </dgm:pt>
    <dgm:pt modelId="{8A440BA5-89F6-4094-A41C-0BFAA07D28BB}" type="pres">
      <dgm:prSet presAssocID="{B99011B2-9612-44DE-8257-4F6BC28DB6A1}" presName="quadrantPlaceholder" presStyleCnt="0"/>
      <dgm:spPr/>
    </dgm:pt>
    <dgm:pt modelId="{97E743CE-B60C-40AA-8F65-F8699723041A}" type="pres">
      <dgm:prSet presAssocID="{B99011B2-9612-44DE-8257-4F6BC28DB6A1}" presName="center1" presStyleLbl="fgShp" presStyleIdx="0" presStyleCnt="2"/>
      <dgm:spPr>
        <a:xfrm>
          <a:off x="1499161" y="1050512"/>
          <a:ext cx="383052" cy="333089"/>
        </a:xfrm>
        <a:prstGeom prst="circularArrow">
          <a:avLst/>
        </a:prstGeom>
        <a:solidFill>
          <a:srgbClr val="5B9BD5">
            <a:tint val="40000"/>
            <a:hueOff val="0"/>
            <a:satOff val="0"/>
            <a:lumOff val="0"/>
            <a:alphaOff val="0"/>
          </a:srgbClr>
        </a:solidFill>
        <a:ln>
          <a:noFill/>
        </a:ln>
        <a:effectLst/>
        <a:scene3d>
          <a:camera prst="orthographicFront"/>
          <a:lightRig rig="threePt" dir="t">
            <a:rot lat="0" lon="0" rev="7500000"/>
          </a:lightRig>
        </a:scene3d>
        <a:sp3d z="152400" extrusionH="63500" prstMaterial="matte">
          <a:bevelT w="50800" h="19050" prst="relaxedInset"/>
          <a:contourClr>
            <a:sysClr val="window" lastClr="FFFFFF"/>
          </a:contourClr>
        </a:sp3d>
      </dgm:spPr>
    </dgm:pt>
    <dgm:pt modelId="{112760F5-B0DE-4233-927A-F6DE7573159F}" type="pres">
      <dgm:prSet presAssocID="{B99011B2-9612-44DE-8257-4F6BC28DB6A1}" presName="center2" presStyleLbl="fgShp" presStyleIdx="1" presStyleCnt="2"/>
      <dgm:spPr>
        <a:xfrm rot="10800000">
          <a:off x="1499161" y="1178623"/>
          <a:ext cx="383052" cy="333089"/>
        </a:xfrm>
        <a:prstGeom prst="circularArrow">
          <a:avLst/>
        </a:prstGeom>
        <a:solidFill>
          <a:srgbClr val="5B9BD5">
            <a:tint val="40000"/>
            <a:hueOff val="0"/>
            <a:satOff val="0"/>
            <a:lumOff val="0"/>
            <a:alphaOff val="0"/>
          </a:srgbClr>
        </a:solidFill>
        <a:ln>
          <a:noFill/>
        </a:ln>
        <a:effectLst/>
        <a:scene3d>
          <a:camera prst="orthographicFront"/>
          <a:lightRig rig="threePt" dir="t">
            <a:rot lat="0" lon="0" rev="7500000"/>
          </a:lightRig>
        </a:scene3d>
        <a:sp3d z="152400" extrusionH="63500" prstMaterial="matte">
          <a:bevelT w="50800" h="19050" prst="relaxedInset"/>
          <a:contourClr>
            <a:sysClr val="window" lastClr="FFFFFF"/>
          </a:contourClr>
        </a:sp3d>
      </dgm:spPr>
    </dgm:pt>
  </dgm:ptLst>
  <dgm:cxnLst>
    <dgm:cxn modelId="{1AB99F22-D9A7-4DBA-B61A-483D17403DD5}" srcId="{B99011B2-9612-44DE-8257-4F6BC28DB6A1}" destId="{0039122B-E006-448C-BACC-1D8317015DFB}" srcOrd="3" destOrd="0" parTransId="{5881120B-496F-439A-9360-933C65820899}" sibTransId="{68F0EB5B-62D6-476E-B256-5FDF16675DFA}"/>
    <dgm:cxn modelId="{49BFF671-9A4D-489A-A754-D1FB88A71FEA}" type="presOf" srcId="{1666739B-B673-478D-82C2-273168B87666}" destId="{8B50988D-EE35-42FA-AA4D-3D69DCCBFEDF}" srcOrd="0" destOrd="0" presId="urn:microsoft.com/office/officeart/2005/8/layout/cycle4"/>
    <dgm:cxn modelId="{BB890E74-BAEA-41B7-9A86-976B5DA5CD50}" srcId="{B99011B2-9612-44DE-8257-4F6BC28DB6A1}" destId="{95B585AF-9417-49EB-BB08-7376FA458E6B}" srcOrd="1" destOrd="0" parTransId="{FAD42F73-597B-4D74-9425-0C27D060B25A}" sibTransId="{CAC3CDF3-7D90-42EC-ABC7-5F552571E9C0}"/>
    <dgm:cxn modelId="{82B81A7F-E063-4F7F-BABA-9FB122863D9A}" srcId="{B99011B2-9612-44DE-8257-4F6BC28DB6A1}" destId="{CCE745DA-F6AC-4832-B65E-9AC408E737FC}" srcOrd="2" destOrd="0" parTransId="{1ABCE02E-F401-4AB3-B9C8-C04279E7A119}" sibTransId="{BD28C54A-29A7-423B-AEB7-8DCCBED61FBB}"/>
    <dgm:cxn modelId="{8AED537F-2B82-43DC-BFA5-97F00ABC18F5}" type="presOf" srcId="{B99011B2-9612-44DE-8257-4F6BC28DB6A1}" destId="{598FFA01-14CB-4522-9806-8F75F0EDA8CE}" srcOrd="0" destOrd="0" presId="urn:microsoft.com/office/officeart/2005/8/layout/cycle4"/>
    <dgm:cxn modelId="{CF613C84-915D-4A4F-9052-5CB6BA3C45A9}" srcId="{B99011B2-9612-44DE-8257-4F6BC28DB6A1}" destId="{1666739B-B673-478D-82C2-273168B87666}" srcOrd="0" destOrd="0" parTransId="{CC85D05C-B98D-4595-9F65-DCEA8F63C178}" sibTransId="{E78C5D17-CE69-41CD-A54F-2FF093CDE957}"/>
    <dgm:cxn modelId="{34C67190-41D1-46F7-8D48-C3AA97C93B24}" srcId="{B99011B2-9612-44DE-8257-4F6BC28DB6A1}" destId="{B400CF31-2292-47D3-8ED1-4AB69AAE9783}" srcOrd="4" destOrd="0" parTransId="{AB627054-E551-465C-8510-B71A5BE8ABCD}" sibTransId="{8766F5E3-B4C2-46AE-90E9-AAF830266BC6}"/>
    <dgm:cxn modelId="{CFAB2DAB-BDC6-4943-BD4B-DC63364CF87A}" type="presOf" srcId="{95B585AF-9417-49EB-BB08-7376FA458E6B}" destId="{7ACA0CFC-C824-47CE-9CE4-D7ED93384B09}" srcOrd="0" destOrd="0" presId="urn:microsoft.com/office/officeart/2005/8/layout/cycle4"/>
    <dgm:cxn modelId="{069598C4-C2F0-4AF7-ACC7-6FA86D4F794D}" type="presOf" srcId="{CCE745DA-F6AC-4832-B65E-9AC408E737FC}" destId="{2787E02D-4925-43F6-841E-624D03B91004}" srcOrd="0" destOrd="0" presId="urn:microsoft.com/office/officeart/2005/8/layout/cycle4"/>
    <dgm:cxn modelId="{3B159AC6-116D-4739-800D-741CBEDCB84C}" type="presOf" srcId="{0039122B-E006-448C-BACC-1D8317015DFB}" destId="{2A1E320E-4F36-487C-BA0D-982094FB8385}" srcOrd="0" destOrd="0" presId="urn:microsoft.com/office/officeart/2005/8/layout/cycle4"/>
    <dgm:cxn modelId="{004BE0CE-B1C9-430F-B7BB-321A7526CCB1}" srcId="{B400CF31-2292-47D3-8ED1-4AB69AAE9783}" destId="{8680B934-4202-4F18-99E3-9EBE93A201CF}" srcOrd="0" destOrd="0" parTransId="{4DD31D4A-6F98-4B42-A6E9-9414B374BE7B}" sibTransId="{17050272-2A38-43D0-8860-7617985DD60A}"/>
    <dgm:cxn modelId="{6E32D4AA-1E22-4B2B-A471-7C879FDDB47B}" type="presParOf" srcId="{598FFA01-14CB-4522-9806-8F75F0EDA8CE}" destId="{4203D876-8F4F-45F3-8214-E9C211C9865F}" srcOrd="0" destOrd="0" presId="urn:microsoft.com/office/officeart/2005/8/layout/cycle4"/>
    <dgm:cxn modelId="{596DF5D5-6AFD-44F0-86A8-304672F218E9}" type="presParOf" srcId="{4203D876-8F4F-45F3-8214-E9C211C9865F}" destId="{512A88E0-09E2-47AC-A3E2-83FCB93521D0}" srcOrd="0" destOrd="0" presId="urn:microsoft.com/office/officeart/2005/8/layout/cycle4"/>
    <dgm:cxn modelId="{26BF240A-C8A5-40BE-805B-0467CD846A29}" type="presParOf" srcId="{598FFA01-14CB-4522-9806-8F75F0EDA8CE}" destId="{1BA31F9F-DED0-4DCE-A9A4-15EFA6691FB8}" srcOrd="1" destOrd="0" presId="urn:microsoft.com/office/officeart/2005/8/layout/cycle4"/>
    <dgm:cxn modelId="{002096B5-9EEA-4690-B27E-2D65A33FE24E}" type="presParOf" srcId="{1BA31F9F-DED0-4DCE-A9A4-15EFA6691FB8}" destId="{8B50988D-EE35-42FA-AA4D-3D69DCCBFEDF}" srcOrd="0" destOrd="0" presId="urn:microsoft.com/office/officeart/2005/8/layout/cycle4"/>
    <dgm:cxn modelId="{16D20D07-7AAF-4314-B10C-A6C831149304}" type="presParOf" srcId="{1BA31F9F-DED0-4DCE-A9A4-15EFA6691FB8}" destId="{7ACA0CFC-C824-47CE-9CE4-D7ED93384B09}" srcOrd="1" destOrd="0" presId="urn:microsoft.com/office/officeart/2005/8/layout/cycle4"/>
    <dgm:cxn modelId="{6941517D-D1C0-4CF3-BE3E-0ECE9F94BF05}" type="presParOf" srcId="{1BA31F9F-DED0-4DCE-A9A4-15EFA6691FB8}" destId="{2787E02D-4925-43F6-841E-624D03B91004}" srcOrd="2" destOrd="0" presId="urn:microsoft.com/office/officeart/2005/8/layout/cycle4"/>
    <dgm:cxn modelId="{F7FF4A78-1763-4CFF-8204-321809B6F707}" type="presParOf" srcId="{1BA31F9F-DED0-4DCE-A9A4-15EFA6691FB8}" destId="{2A1E320E-4F36-487C-BA0D-982094FB8385}" srcOrd="3" destOrd="0" presId="urn:microsoft.com/office/officeart/2005/8/layout/cycle4"/>
    <dgm:cxn modelId="{37450F7F-58B6-47CA-8F29-1A77E78A111E}" type="presParOf" srcId="{1BA31F9F-DED0-4DCE-A9A4-15EFA6691FB8}" destId="{8A440BA5-89F6-4094-A41C-0BFAA07D28BB}" srcOrd="4" destOrd="0" presId="urn:microsoft.com/office/officeart/2005/8/layout/cycle4"/>
    <dgm:cxn modelId="{E994041A-6486-42C3-BFC0-2988DC6FE7B3}" type="presParOf" srcId="{598FFA01-14CB-4522-9806-8F75F0EDA8CE}" destId="{97E743CE-B60C-40AA-8F65-F8699723041A}" srcOrd="2" destOrd="0" presId="urn:microsoft.com/office/officeart/2005/8/layout/cycle4"/>
    <dgm:cxn modelId="{625CBB48-6F05-46A7-BC96-7FFDF6111FBD}" type="presParOf" srcId="{598FFA01-14CB-4522-9806-8F75F0EDA8CE}" destId="{112760F5-B0DE-4233-927A-F6DE7573159F}"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99011B2-9612-44DE-8257-4F6BC28DB6A1}" type="doc">
      <dgm:prSet loTypeId="urn:microsoft.com/office/officeart/2005/8/layout/cycle4" loCatId="relationship" qsTypeId="urn:microsoft.com/office/officeart/2005/8/quickstyle/3d2" qsCatId="3D" csTypeId="urn:microsoft.com/office/officeart/2005/8/colors/colorful5" csCatId="colorful" phldr="1"/>
      <dgm:spPr/>
      <dgm:t>
        <a:bodyPr/>
        <a:lstStyle/>
        <a:p>
          <a:endParaRPr lang="en-US"/>
        </a:p>
      </dgm:t>
    </dgm:pt>
    <dgm:pt modelId="{1666739B-B673-478D-82C2-273168B87666}">
      <dgm:prSet phldrT="[Text]" custT="1"/>
      <dgm:spPr>
        <a:xfrm>
          <a:off x="555621" y="146046"/>
          <a:ext cx="1109443" cy="1109443"/>
        </a:xfrm>
        <a:prstGeom prst="pieWedge">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n-US" sz="800" b="1">
              <a:solidFill>
                <a:sysClr val="window" lastClr="FFFFFF"/>
              </a:solidFill>
              <a:latin typeface="Calibri" panose="020F0502020204030204"/>
              <a:ea typeface="+mn-ea"/>
              <a:cs typeface="+mn-cs"/>
            </a:rPr>
            <a:t>Ties Alice to The Business</a:t>
          </a:r>
        </a:p>
      </dgm:t>
    </dgm:pt>
    <dgm:pt modelId="{CC85D05C-B98D-4595-9F65-DCEA8F63C178}" type="parTrans" cxnId="{CF613C84-915D-4A4F-9052-5CB6BA3C45A9}">
      <dgm:prSet/>
      <dgm:spPr/>
      <dgm:t>
        <a:bodyPr/>
        <a:lstStyle/>
        <a:p>
          <a:endParaRPr lang="en-US" sz="800" b="1"/>
        </a:p>
      </dgm:t>
    </dgm:pt>
    <dgm:pt modelId="{E78C5D17-CE69-41CD-A54F-2FF093CDE957}" type="sibTrans" cxnId="{CF613C84-915D-4A4F-9052-5CB6BA3C45A9}">
      <dgm:prSet/>
      <dgm:spPr/>
      <dgm:t>
        <a:bodyPr/>
        <a:lstStyle/>
        <a:p>
          <a:endParaRPr lang="en-US" sz="800" b="1"/>
        </a:p>
      </dgm:t>
    </dgm:pt>
    <dgm:pt modelId="{95B585AF-9417-49EB-BB08-7376FA458E6B}">
      <dgm:prSet phldrT="[Text]" custT="1"/>
      <dgm:spPr>
        <a:xfrm rot="5400000">
          <a:off x="1716309" y="146046"/>
          <a:ext cx="1109443" cy="1109443"/>
        </a:xfrm>
        <a:prstGeom prst="pieWedge">
          <a:avLst/>
        </a:prstGeom>
        <a:gradFill rotWithShape="0">
          <a:gsLst>
            <a:gs pos="0">
              <a:srgbClr val="5B9BD5">
                <a:hueOff val="-2252848"/>
                <a:satOff val="-5806"/>
                <a:lumOff val="-3922"/>
                <a:alphaOff val="0"/>
                <a:satMod val="103000"/>
                <a:lumMod val="102000"/>
                <a:tint val="94000"/>
              </a:srgbClr>
            </a:gs>
            <a:gs pos="50000">
              <a:srgbClr val="5B9BD5">
                <a:hueOff val="-2252848"/>
                <a:satOff val="-5806"/>
                <a:lumOff val="-3922"/>
                <a:alphaOff val="0"/>
                <a:satMod val="110000"/>
                <a:lumMod val="100000"/>
                <a:shade val="100000"/>
              </a:srgbClr>
            </a:gs>
            <a:gs pos="100000">
              <a:srgbClr val="5B9BD5">
                <a:hueOff val="-2252848"/>
                <a:satOff val="-5806"/>
                <a:lumOff val="-3922"/>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n-US" sz="800" b="1" dirty="0">
              <a:solidFill>
                <a:sysClr val="window" lastClr="FFFFFF"/>
              </a:solidFill>
              <a:latin typeface="Calibri" panose="020F0502020204030204"/>
              <a:ea typeface="+mn-ea"/>
              <a:cs typeface="+mn-cs"/>
            </a:rPr>
            <a:t>Provides Cost Recovery</a:t>
          </a:r>
        </a:p>
      </dgm:t>
    </dgm:pt>
    <dgm:pt modelId="{FAD42F73-597B-4D74-9425-0C27D060B25A}" type="parTrans" cxnId="{BB890E74-BAEA-41B7-9A86-976B5DA5CD50}">
      <dgm:prSet/>
      <dgm:spPr/>
      <dgm:t>
        <a:bodyPr/>
        <a:lstStyle/>
        <a:p>
          <a:endParaRPr lang="en-US" sz="800" b="1"/>
        </a:p>
      </dgm:t>
    </dgm:pt>
    <dgm:pt modelId="{CAC3CDF3-7D90-42EC-ABC7-5F552571E9C0}" type="sibTrans" cxnId="{BB890E74-BAEA-41B7-9A86-976B5DA5CD50}">
      <dgm:prSet/>
      <dgm:spPr/>
      <dgm:t>
        <a:bodyPr/>
        <a:lstStyle/>
        <a:p>
          <a:endParaRPr lang="en-US" sz="800" b="1"/>
        </a:p>
      </dgm:t>
    </dgm:pt>
    <dgm:pt modelId="{CCE745DA-F6AC-4832-B65E-9AC408E737FC}">
      <dgm:prSet phldrT="[Text]" custT="1"/>
      <dgm:spPr>
        <a:xfrm rot="10800000">
          <a:off x="1716309" y="1306734"/>
          <a:ext cx="1109443" cy="1109443"/>
        </a:xfrm>
        <a:prstGeom prst="pieWedge">
          <a:avLst/>
        </a:prstGeom>
        <a:gradFill rotWithShape="0">
          <a:gsLst>
            <a:gs pos="0">
              <a:srgbClr val="5B9BD5">
                <a:hueOff val="-4505695"/>
                <a:satOff val="-11613"/>
                <a:lumOff val="-7843"/>
                <a:alphaOff val="0"/>
                <a:satMod val="103000"/>
                <a:lumMod val="102000"/>
                <a:tint val="94000"/>
              </a:srgbClr>
            </a:gs>
            <a:gs pos="50000">
              <a:srgbClr val="5B9BD5">
                <a:hueOff val="-4505695"/>
                <a:satOff val="-11613"/>
                <a:lumOff val="-7843"/>
                <a:alphaOff val="0"/>
                <a:satMod val="110000"/>
                <a:lumMod val="100000"/>
                <a:shade val="100000"/>
              </a:srgbClr>
            </a:gs>
            <a:gs pos="100000">
              <a:srgbClr val="5B9BD5">
                <a:hueOff val="-4505695"/>
                <a:satOff val="-11613"/>
                <a:lumOff val="-7843"/>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n-US" sz="800" b="1" dirty="0">
              <a:solidFill>
                <a:sysClr val="window" lastClr="FFFFFF"/>
              </a:solidFill>
              <a:latin typeface="Calibri" panose="020F0502020204030204"/>
              <a:ea typeface="+mn-ea"/>
              <a:cs typeface="+mn-cs"/>
            </a:rPr>
            <a:t>Permits Flexible Contributions</a:t>
          </a:r>
        </a:p>
      </dgm:t>
    </dgm:pt>
    <dgm:pt modelId="{1ABCE02E-F401-4AB3-B9C8-C04279E7A119}" type="parTrans" cxnId="{82B81A7F-E063-4F7F-BABA-9FB122863D9A}">
      <dgm:prSet/>
      <dgm:spPr/>
      <dgm:t>
        <a:bodyPr/>
        <a:lstStyle/>
        <a:p>
          <a:endParaRPr lang="en-US" sz="800" b="1"/>
        </a:p>
      </dgm:t>
    </dgm:pt>
    <dgm:pt modelId="{BD28C54A-29A7-423B-AEB7-8DCCBED61FBB}" type="sibTrans" cxnId="{82B81A7F-E063-4F7F-BABA-9FB122863D9A}">
      <dgm:prSet/>
      <dgm:spPr/>
      <dgm:t>
        <a:bodyPr/>
        <a:lstStyle/>
        <a:p>
          <a:endParaRPr lang="en-US" sz="800" b="1"/>
        </a:p>
      </dgm:t>
    </dgm:pt>
    <dgm:pt modelId="{0039122B-E006-448C-BACC-1D8317015DFB}">
      <dgm:prSet phldrT="[Text]" custT="1"/>
      <dgm:spPr>
        <a:xfrm rot="16200000">
          <a:off x="555621" y="1306734"/>
          <a:ext cx="1109443" cy="1109443"/>
        </a:xfrm>
        <a:prstGeom prst="pieWedge">
          <a:avLst/>
        </a:prstGeom>
        <a:gradFill rotWithShape="0">
          <a:gsLst>
            <a:gs pos="0">
              <a:srgbClr val="5B9BD5">
                <a:hueOff val="-6758543"/>
                <a:satOff val="-17419"/>
                <a:lumOff val="-11765"/>
                <a:alphaOff val="0"/>
                <a:satMod val="103000"/>
                <a:lumMod val="102000"/>
                <a:tint val="94000"/>
              </a:srgbClr>
            </a:gs>
            <a:gs pos="50000">
              <a:srgbClr val="5B9BD5">
                <a:hueOff val="-6758543"/>
                <a:satOff val="-17419"/>
                <a:lumOff val="-11765"/>
                <a:alphaOff val="0"/>
                <a:satMod val="110000"/>
                <a:lumMod val="100000"/>
                <a:shade val="100000"/>
              </a:srgbClr>
            </a:gs>
            <a:gs pos="100000">
              <a:srgbClr val="5B9BD5">
                <a:hueOff val="-6758543"/>
                <a:satOff val="-17419"/>
                <a:lumOff val="-11765"/>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n-US" sz="800" b="1">
              <a:solidFill>
                <a:sysClr val="window" lastClr="FFFFFF"/>
              </a:solidFill>
              <a:latin typeface="Calibri" panose="020F0502020204030204"/>
              <a:ea typeface="+mn-ea"/>
              <a:cs typeface="+mn-cs"/>
            </a:rPr>
            <a:t>Allows Flexible Participation</a:t>
          </a:r>
        </a:p>
      </dgm:t>
    </dgm:pt>
    <dgm:pt modelId="{5881120B-496F-439A-9360-933C65820899}" type="parTrans" cxnId="{1AB99F22-D9A7-4DBA-B61A-483D17403DD5}">
      <dgm:prSet/>
      <dgm:spPr/>
      <dgm:t>
        <a:bodyPr/>
        <a:lstStyle/>
        <a:p>
          <a:endParaRPr lang="en-US" sz="800" b="1"/>
        </a:p>
      </dgm:t>
    </dgm:pt>
    <dgm:pt modelId="{68F0EB5B-62D6-476E-B256-5FDF16675DFA}" type="sibTrans" cxnId="{1AB99F22-D9A7-4DBA-B61A-483D17403DD5}">
      <dgm:prSet/>
      <dgm:spPr/>
      <dgm:t>
        <a:bodyPr/>
        <a:lstStyle/>
        <a:p>
          <a:endParaRPr lang="en-US" sz="800" b="1"/>
        </a:p>
      </dgm:t>
    </dgm:pt>
    <dgm:pt modelId="{B400CF31-2292-47D3-8ED1-4AB69AAE9783}">
      <dgm:prSet phldrT="[Text]"/>
      <dgm:spPr/>
      <dgm:t>
        <a:bodyPr/>
        <a:lstStyle/>
        <a:p>
          <a:endParaRPr lang="en-US" sz="800" b="1"/>
        </a:p>
      </dgm:t>
    </dgm:pt>
    <dgm:pt modelId="{AB627054-E551-465C-8510-B71A5BE8ABCD}" type="parTrans" cxnId="{34C67190-41D1-46F7-8D48-C3AA97C93B24}">
      <dgm:prSet/>
      <dgm:spPr/>
      <dgm:t>
        <a:bodyPr/>
        <a:lstStyle/>
        <a:p>
          <a:endParaRPr lang="en-US" sz="800" b="1"/>
        </a:p>
      </dgm:t>
    </dgm:pt>
    <dgm:pt modelId="{8766F5E3-B4C2-46AE-90E9-AAF830266BC6}" type="sibTrans" cxnId="{34C67190-41D1-46F7-8D48-C3AA97C93B24}">
      <dgm:prSet/>
      <dgm:spPr/>
      <dgm:t>
        <a:bodyPr/>
        <a:lstStyle/>
        <a:p>
          <a:endParaRPr lang="en-US" sz="800" b="1"/>
        </a:p>
      </dgm:t>
    </dgm:pt>
    <dgm:pt modelId="{8680B934-4202-4F18-99E3-9EBE93A201CF}">
      <dgm:prSet phldrT="[Text]"/>
      <dgm:spPr/>
      <dgm:t>
        <a:bodyPr/>
        <a:lstStyle/>
        <a:p>
          <a:endParaRPr lang="en-US" sz="800" b="1"/>
        </a:p>
      </dgm:t>
    </dgm:pt>
    <dgm:pt modelId="{4DD31D4A-6F98-4B42-A6E9-9414B374BE7B}" type="parTrans" cxnId="{004BE0CE-B1C9-430F-B7BB-321A7526CCB1}">
      <dgm:prSet/>
      <dgm:spPr/>
      <dgm:t>
        <a:bodyPr/>
        <a:lstStyle/>
        <a:p>
          <a:endParaRPr lang="en-US" sz="800" b="1"/>
        </a:p>
      </dgm:t>
    </dgm:pt>
    <dgm:pt modelId="{17050272-2A38-43D0-8860-7617985DD60A}" type="sibTrans" cxnId="{004BE0CE-B1C9-430F-B7BB-321A7526CCB1}">
      <dgm:prSet/>
      <dgm:spPr/>
      <dgm:t>
        <a:bodyPr/>
        <a:lstStyle/>
        <a:p>
          <a:endParaRPr lang="en-US" sz="800" b="1"/>
        </a:p>
      </dgm:t>
    </dgm:pt>
    <dgm:pt modelId="{598FFA01-14CB-4522-9806-8F75F0EDA8CE}" type="pres">
      <dgm:prSet presAssocID="{B99011B2-9612-44DE-8257-4F6BC28DB6A1}" presName="cycleMatrixDiagram" presStyleCnt="0">
        <dgm:presLayoutVars>
          <dgm:chMax val="1"/>
          <dgm:dir/>
          <dgm:animLvl val="lvl"/>
          <dgm:resizeHandles val="exact"/>
        </dgm:presLayoutVars>
      </dgm:prSet>
      <dgm:spPr/>
    </dgm:pt>
    <dgm:pt modelId="{4203D876-8F4F-45F3-8214-E9C211C9865F}" type="pres">
      <dgm:prSet presAssocID="{B99011B2-9612-44DE-8257-4F6BC28DB6A1}" presName="children" presStyleCnt="0"/>
      <dgm:spPr/>
    </dgm:pt>
    <dgm:pt modelId="{512A88E0-09E2-47AC-A3E2-83FCB93521D0}" type="pres">
      <dgm:prSet presAssocID="{B99011B2-9612-44DE-8257-4F6BC28DB6A1}" presName="childPlaceholder" presStyleCnt="0"/>
      <dgm:spPr/>
    </dgm:pt>
    <dgm:pt modelId="{1BA31F9F-DED0-4DCE-A9A4-15EFA6691FB8}" type="pres">
      <dgm:prSet presAssocID="{B99011B2-9612-44DE-8257-4F6BC28DB6A1}" presName="circle" presStyleCnt="0"/>
      <dgm:spPr/>
    </dgm:pt>
    <dgm:pt modelId="{8B50988D-EE35-42FA-AA4D-3D69DCCBFEDF}" type="pres">
      <dgm:prSet presAssocID="{B99011B2-9612-44DE-8257-4F6BC28DB6A1}" presName="quadrant1" presStyleLbl="node1" presStyleIdx="0" presStyleCnt="4">
        <dgm:presLayoutVars>
          <dgm:chMax val="1"/>
          <dgm:bulletEnabled val="1"/>
        </dgm:presLayoutVars>
      </dgm:prSet>
      <dgm:spPr/>
    </dgm:pt>
    <dgm:pt modelId="{7ACA0CFC-C824-47CE-9CE4-D7ED93384B09}" type="pres">
      <dgm:prSet presAssocID="{B99011B2-9612-44DE-8257-4F6BC28DB6A1}" presName="quadrant2" presStyleLbl="node1" presStyleIdx="1" presStyleCnt="4">
        <dgm:presLayoutVars>
          <dgm:chMax val="1"/>
          <dgm:bulletEnabled val="1"/>
        </dgm:presLayoutVars>
      </dgm:prSet>
      <dgm:spPr/>
    </dgm:pt>
    <dgm:pt modelId="{2787E02D-4925-43F6-841E-624D03B91004}" type="pres">
      <dgm:prSet presAssocID="{B99011B2-9612-44DE-8257-4F6BC28DB6A1}" presName="quadrant3" presStyleLbl="node1" presStyleIdx="2" presStyleCnt="4">
        <dgm:presLayoutVars>
          <dgm:chMax val="1"/>
          <dgm:bulletEnabled val="1"/>
        </dgm:presLayoutVars>
      </dgm:prSet>
      <dgm:spPr/>
    </dgm:pt>
    <dgm:pt modelId="{2A1E320E-4F36-487C-BA0D-982094FB8385}" type="pres">
      <dgm:prSet presAssocID="{B99011B2-9612-44DE-8257-4F6BC28DB6A1}" presName="quadrant4" presStyleLbl="node1" presStyleIdx="3" presStyleCnt="4">
        <dgm:presLayoutVars>
          <dgm:chMax val="1"/>
          <dgm:bulletEnabled val="1"/>
        </dgm:presLayoutVars>
      </dgm:prSet>
      <dgm:spPr/>
    </dgm:pt>
    <dgm:pt modelId="{8A440BA5-89F6-4094-A41C-0BFAA07D28BB}" type="pres">
      <dgm:prSet presAssocID="{B99011B2-9612-44DE-8257-4F6BC28DB6A1}" presName="quadrantPlaceholder" presStyleCnt="0"/>
      <dgm:spPr/>
    </dgm:pt>
    <dgm:pt modelId="{97E743CE-B60C-40AA-8F65-F8699723041A}" type="pres">
      <dgm:prSet presAssocID="{B99011B2-9612-44DE-8257-4F6BC28DB6A1}" presName="center1" presStyleLbl="fgShp" presStyleIdx="0" presStyleCnt="2"/>
      <dgm:spPr>
        <a:xfrm>
          <a:off x="1499161" y="1050512"/>
          <a:ext cx="383052" cy="333089"/>
        </a:xfrm>
        <a:prstGeom prst="circularArrow">
          <a:avLst/>
        </a:prstGeom>
        <a:solidFill>
          <a:srgbClr val="5B9BD5">
            <a:tint val="40000"/>
            <a:hueOff val="0"/>
            <a:satOff val="0"/>
            <a:lumOff val="0"/>
            <a:alphaOff val="0"/>
          </a:srgbClr>
        </a:solidFill>
        <a:ln>
          <a:noFill/>
        </a:ln>
        <a:effectLst/>
        <a:scene3d>
          <a:camera prst="orthographicFront"/>
          <a:lightRig rig="threePt" dir="t">
            <a:rot lat="0" lon="0" rev="7500000"/>
          </a:lightRig>
        </a:scene3d>
        <a:sp3d z="152400" extrusionH="63500" prstMaterial="matte">
          <a:bevelT w="50800" h="19050" prst="relaxedInset"/>
          <a:contourClr>
            <a:sysClr val="window" lastClr="FFFFFF"/>
          </a:contourClr>
        </a:sp3d>
      </dgm:spPr>
    </dgm:pt>
    <dgm:pt modelId="{112760F5-B0DE-4233-927A-F6DE7573159F}" type="pres">
      <dgm:prSet presAssocID="{B99011B2-9612-44DE-8257-4F6BC28DB6A1}" presName="center2" presStyleLbl="fgShp" presStyleIdx="1" presStyleCnt="2"/>
      <dgm:spPr>
        <a:xfrm rot="10800000">
          <a:off x="1499161" y="1178623"/>
          <a:ext cx="383052" cy="333089"/>
        </a:xfrm>
        <a:prstGeom prst="circularArrow">
          <a:avLst/>
        </a:prstGeom>
        <a:solidFill>
          <a:srgbClr val="5B9BD5">
            <a:tint val="40000"/>
            <a:hueOff val="0"/>
            <a:satOff val="0"/>
            <a:lumOff val="0"/>
            <a:alphaOff val="0"/>
          </a:srgbClr>
        </a:solidFill>
        <a:ln>
          <a:noFill/>
        </a:ln>
        <a:effectLst/>
        <a:scene3d>
          <a:camera prst="orthographicFront"/>
          <a:lightRig rig="threePt" dir="t">
            <a:rot lat="0" lon="0" rev="7500000"/>
          </a:lightRig>
        </a:scene3d>
        <a:sp3d z="152400" extrusionH="63500" prstMaterial="matte">
          <a:bevelT w="50800" h="19050" prst="relaxedInset"/>
          <a:contourClr>
            <a:sysClr val="window" lastClr="FFFFFF"/>
          </a:contourClr>
        </a:sp3d>
      </dgm:spPr>
    </dgm:pt>
  </dgm:ptLst>
  <dgm:cxnLst>
    <dgm:cxn modelId="{1AB99F22-D9A7-4DBA-B61A-483D17403DD5}" srcId="{B99011B2-9612-44DE-8257-4F6BC28DB6A1}" destId="{0039122B-E006-448C-BACC-1D8317015DFB}" srcOrd="3" destOrd="0" parTransId="{5881120B-496F-439A-9360-933C65820899}" sibTransId="{68F0EB5B-62D6-476E-B256-5FDF16675DFA}"/>
    <dgm:cxn modelId="{49BFF671-9A4D-489A-A754-D1FB88A71FEA}" type="presOf" srcId="{1666739B-B673-478D-82C2-273168B87666}" destId="{8B50988D-EE35-42FA-AA4D-3D69DCCBFEDF}" srcOrd="0" destOrd="0" presId="urn:microsoft.com/office/officeart/2005/8/layout/cycle4"/>
    <dgm:cxn modelId="{BB890E74-BAEA-41B7-9A86-976B5DA5CD50}" srcId="{B99011B2-9612-44DE-8257-4F6BC28DB6A1}" destId="{95B585AF-9417-49EB-BB08-7376FA458E6B}" srcOrd="1" destOrd="0" parTransId="{FAD42F73-597B-4D74-9425-0C27D060B25A}" sibTransId="{CAC3CDF3-7D90-42EC-ABC7-5F552571E9C0}"/>
    <dgm:cxn modelId="{82B81A7F-E063-4F7F-BABA-9FB122863D9A}" srcId="{B99011B2-9612-44DE-8257-4F6BC28DB6A1}" destId="{CCE745DA-F6AC-4832-B65E-9AC408E737FC}" srcOrd="2" destOrd="0" parTransId="{1ABCE02E-F401-4AB3-B9C8-C04279E7A119}" sibTransId="{BD28C54A-29A7-423B-AEB7-8DCCBED61FBB}"/>
    <dgm:cxn modelId="{8AED537F-2B82-43DC-BFA5-97F00ABC18F5}" type="presOf" srcId="{B99011B2-9612-44DE-8257-4F6BC28DB6A1}" destId="{598FFA01-14CB-4522-9806-8F75F0EDA8CE}" srcOrd="0" destOrd="0" presId="urn:microsoft.com/office/officeart/2005/8/layout/cycle4"/>
    <dgm:cxn modelId="{CF613C84-915D-4A4F-9052-5CB6BA3C45A9}" srcId="{B99011B2-9612-44DE-8257-4F6BC28DB6A1}" destId="{1666739B-B673-478D-82C2-273168B87666}" srcOrd="0" destOrd="0" parTransId="{CC85D05C-B98D-4595-9F65-DCEA8F63C178}" sibTransId="{E78C5D17-CE69-41CD-A54F-2FF093CDE957}"/>
    <dgm:cxn modelId="{34C67190-41D1-46F7-8D48-C3AA97C93B24}" srcId="{B99011B2-9612-44DE-8257-4F6BC28DB6A1}" destId="{B400CF31-2292-47D3-8ED1-4AB69AAE9783}" srcOrd="4" destOrd="0" parTransId="{AB627054-E551-465C-8510-B71A5BE8ABCD}" sibTransId="{8766F5E3-B4C2-46AE-90E9-AAF830266BC6}"/>
    <dgm:cxn modelId="{CFAB2DAB-BDC6-4943-BD4B-DC63364CF87A}" type="presOf" srcId="{95B585AF-9417-49EB-BB08-7376FA458E6B}" destId="{7ACA0CFC-C824-47CE-9CE4-D7ED93384B09}" srcOrd="0" destOrd="0" presId="urn:microsoft.com/office/officeart/2005/8/layout/cycle4"/>
    <dgm:cxn modelId="{069598C4-C2F0-4AF7-ACC7-6FA86D4F794D}" type="presOf" srcId="{CCE745DA-F6AC-4832-B65E-9AC408E737FC}" destId="{2787E02D-4925-43F6-841E-624D03B91004}" srcOrd="0" destOrd="0" presId="urn:microsoft.com/office/officeart/2005/8/layout/cycle4"/>
    <dgm:cxn modelId="{3B159AC6-116D-4739-800D-741CBEDCB84C}" type="presOf" srcId="{0039122B-E006-448C-BACC-1D8317015DFB}" destId="{2A1E320E-4F36-487C-BA0D-982094FB8385}" srcOrd="0" destOrd="0" presId="urn:microsoft.com/office/officeart/2005/8/layout/cycle4"/>
    <dgm:cxn modelId="{004BE0CE-B1C9-430F-B7BB-321A7526CCB1}" srcId="{B400CF31-2292-47D3-8ED1-4AB69AAE9783}" destId="{8680B934-4202-4F18-99E3-9EBE93A201CF}" srcOrd="0" destOrd="0" parTransId="{4DD31D4A-6F98-4B42-A6E9-9414B374BE7B}" sibTransId="{17050272-2A38-43D0-8860-7617985DD60A}"/>
    <dgm:cxn modelId="{6E32D4AA-1E22-4B2B-A471-7C879FDDB47B}" type="presParOf" srcId="{598FFA01-14CB-4522-9806-8F75F0EDA8CE}" destId="{4203D876-8F4F-45F3-8214-E9C211C9865F}" srcOrd="0" destOrd="0" presId="urn:microsoft.com/office/officeart/2005/8/layout/cycle4"/>
    <dgm:cxn modelId="{596DF5D5-6AFD-44F0-86A8-304672F218E9}" type="presParOf" srcId="{4203D876-8F4F-45F3-8214-E9C211C9865F}" destId="{512A88E0-09E2-47AC-A3E2-83FCB93521D0}" srcOrd="0" destOrd="0" presId="urn:microsoft.com/office/officeart/2005/8/layout/cycle4"/>
    <dgm:cxn modelId="{26BF240A-C8A5-40BE-805B-0467CD846A29}" type="presParOf" srcId="{598FFA01-14CB-4522-9806-8F75F0EDA8CE}" destId="{1BA31F9F-DED0-4DCE-A9A4-15EFA6691FB8}" srcOrd="1" destOrd="0" presId="urn:microsoft.com/office/officeart/2005/8/layout/cycle4"/>
    <dgm:cxn modelId="{002096B5-9EEA-4690-B27E-2D65A33FE24E}" type="presParOf" srcId="{1BA31F9F-DED0-4DCE-A9A4-15EFA6691FB8}" destId="{8B50988D-EE35-42FA-AA4D-3D69DCCBFEDF}" srcOrd="0" destOrd="0" presId="urn:microsoft.com/office/officeart/2005/8/layout/cycle4"/>
    <dgm:cxn modelId="{16D20D07-7AAF-4314-B10C-A6C831149304}" type="presParOf" srcId="{1BA31F9F-DED0-4DCE-A9A4-15EFA6691FB8}" destId="{7ACA0CFC-C824-47CE-9CE4-D7ED93384B09}" srcOrd="1" destOrd="0" presId="urn:microsoft.com/office/officeart/2005/8/layout/cycle4"/>
    <dgm:cxn modelId="{6941517D-D1C0-4CF3-BE3E-0ECE9F94BF05}" type="presParOf" srcId="{1BA31F9F-DED0-4DCE-A9A4-15EFA6691FB8}" destId="{2787E02D-4925-43F6-841E-624D03B91004}" srcOrd="2" destOrd="0" presId="urn:microsoft.com/office/officeart/2005/8/layout/cycle4"/>
    <dgm:cxn modelId="{F7FF4A78-1763-4CFF-8204-321809B6F707}" type="presParOf" srcId="{1BA31F9F-DED0-4DCE-A9A4-15EFA6691FB8}" destId="{2A1E320E-4F36-487C-BA0D-982094FB8385}" srcOrd="3" destOrd="0" presId="urn:microsoft.com/office/officeart/2005/8/layout/cycle4"/>
    <dgm:cxn modelId="{37450F7F-58B6-47CA-8F29-1A77E78A111E}" type="presParOf" srcId="{1BA31F9F-DED0-4DCE-A9A4-15EFA6691FB8}" destId="{8A440BA5-89F6-4094-A41C-0BFAA07D28BB}" srcOrd="4" destOrd="0" presId="urn:microsoft.com/office/officeart/2005/8/layout/cycle4"/>
    <dgm:cxn modelId="{E994041A-6486-42C3-BFC0-2988DC6FE7B3}" type="presParOf" srcId="{598FFA01-14CB-4522-9806-8F75F0EDA8CE}" destId="{97E743CE-B60C-40AA-8F65-F8699723041A}" srcOrd="2" destOrd="0" presId="urn:microsoft.com/office/officeart/2005/8/layout/cycle4"/>
    <dgm:cxn modelId="{625CBB48-6F05-46A7-BC96-7FFDF6111FBD}" type="presParOf" srcId="{598FFA01-14CB-4522-9806-8F75F0EDA8CE}" destId="{112760F5-B0DE-4233-927A-F6DE7573159F}"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99011B2-9612-44DE-8257-4F6BC28DB6A1}" type="doc">
      <dgm:prSet loTypeId="urn:microsoft.com/office/officeart/2005/8/layout/cycle4" loCatId="relationship" qsTypeId="urn:microsoft.com/office/officeart/2005/8/quickstyle/3d2" qsCatId="3D" csTypeId="urn:microsoft.com/office/officeart/2005/8/colors/colorful3" csCatId="colorful" phldr="1"/>
      <dgm:spPr/>
      <dgm:t>
        <a:bodyPr/>
        <a:lstStyle/>
        <a:p>
          <a:endParaRPr lang="en-US"/>
        </a:p>
      </dgm:t>
    </dgm:pt>
    <dgm:pt modelId="{1666739B-B673-478D-82C2-273168B87666}">
      <dgm:prSet phldrT="[Text]" custT="1"/>
      <dgm:spPr>
        <a:xfrm>
          <a:off x="555621" y="146046"/>
          <a:ext cx="1109443" cy="1109443"/>
        </a:xfrm>
        <a:prstGeom prst="pieWedge">
          <a:avLst/>
        </a:prstGeo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n-US" sz="2000" b="1">
              <a:solidFill>
                <a:sysClr val="window" lastClr="FFFFFF"/>
              </a:solidFill>
              <a:latin typeface="Calibri" panose="020F0502020204030204"/>
              <a:ea typeface="+mn-ea"/>
              <a:cs typeface="+mn-cs"/>
            </a:rPr>
            <a:t>Minimizes Personal Out of Pocket Costs</a:t>
          </a:r>
        </a:p>
      </dgm:t>
    </dgm:pt>
    <dgm:pt modelId="{CC85D05C-B98D-4595-9F65-DCEA8F63C178}" type="parTrans" cxnId="{CF613C84-915D-4A4F-9052-5CB6BA3C45A9}">
      <dgm:prSet/>
      <dgm:spPr/>
      <dgm:t>
        <a:bodyPr/>
        <a:lstStyle/>
        <a:p>
          <a:endParaRPr lang="en-US" sz="2000" b="1"/>
        </a:p>
      </dgm:t>
    </dgm:pt>
    <dgm:pt modelId="{E78C5D17-CE69-41CD-A54F-2FF093CDE957}" type="sibTrans" cxnId="{CF613C84-915D-4A4F-9052-5CB6BA3C45A9}">
      <dgm:prSet/>
      <dgm:spPr/>
      <dgm:t>
        <a:bodyPr/>
        <a:lstStyle/>
        <a:p>
          <a:endParaRPr lang="en-US" sz="2000" b="1"/>
        </a:p>
      </dgm:t>
    </dgm:pt>
    <dgm:pt modelId="{95B585AF-9417-49EB-BB08-7376FA458E6B}">
      <dgm:prSet phldrT="[Text]" custT="1"/>
      <dgm:spPr>
        <a:xfrm rot="5400000">
          <a:off x="1716309" y="146046"/>
          <a:ext cx="1109443" cy="1109443"/>
        </a:xfrm>
        <a:prstGeom prst="pieWedge">
          <a:avLst/>
        </a:prstGeom>
        <a:gradFill rotWithShape="0">
          <a:gsLst>
            <a:gs pos="0">
              <a:srgbClr val="A5A5A5">
                <a:hueOff val="903533"/>
                <a:satOff val="33333"/>
                <a:lumOff val="-4902"/>
                <a:alphaOff val="0"/>
                <a:satMod val="103000"/>
                <a:lumMod val="102000"/>
                <a:tint val="94000"/>
              </a:srgbClr>
            </a:gs>
            <a:gs pos="50000">
              <a:srgbClr val="A5A5A5">
                <a:hueOff val="903533"/>
                <a:satOff val="33333"/>
                <a:lumOff val="-4902"/>
                <a:alphaOff val="0"/>
                <a:satMod val="110000"/>
                <a:lumMod val="100000"/>
                <a:shade val="100000"/>
              </a:srgbClr>
            </a:gs>
            <a:gs pos="100000">
              <a:srgbClr val="A5A5A5">
                <a:hueOff val="903533"/>
                <a:satOff val="33333"/>
                <a:lumOff val="-4902"/>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n-US" sz="2000" b="1" dirty="0">
              <a:solidFill>
                <a:sysClr val="window" lastClr="FFFFFF"/>
              </a:solidFill>
              <a:latin typeface="Calibri" panose="020F0502020204030204"/>
              <a:ea typeface="+mn-ea"/>
              <a:cs typeface="+mn-cs"/>
            </a:rPr>
            <a:t>Potential to Accumulate Funds For Retirement</a:t>
          </a:r>
        </a:p>
      </dgm:t>
    </dgm:pt>
    <dgm:pt modelId="{FAD42F73-597B-4D74-9425-0C27D060B25A}" type="parTrans" cxnId="{BB890E74-BAEA-41B7-9A86-976B5DA5CD50}">
      <dgm:prSet/>
      <dgm:spPr/>
      <dgm:t>
        <a:bodyPr/>
        <a:lstStyle/>
        <a:p>
          <a:endParaRPr lang="en-US" sz="2000" b="1"/>
        </a:p>
      </dgm:t>
    </dgm:pt>
    <dgm:pt modelId="{CAC3CDF3-7D90-42EC-ABC7-5F552571E9C0}" type="sibTrans" cxnId="{BB890E74-BAEA-41B7-9A86-976B5DA5CD50}">
      <dgm:prSet/>
      <dgm:spPr/>
      <dgm:t>
        <a:bodyPr/>
        <a:lstStyle/>
        <a:p>
          <a:endParaRPr lang="en-US" sz="2000" b="1"/>
        </a:p>
      </dgm:t>
    </dgm:pt>
    <dgm:pt modelId="{CCE745DA-F6AC-4832-B65E-9AC408E737FC}">
      <dgm:prSet phldrT="[Text]" custT="1"/>
      <dgm:spPr>
        <a:xfrm rot="10800000">
          <a:off x="1716309" y="1306734"/>
          <a:ext cx="1109443" cy="1109443"/>
        </a:xfrm>
        <a:prstGeom prst="pieWedge">
          <a:avLst/>
        </a:prstGeom>
        <a:gradFill rotWithShape="0">
          <a:gsLst>
            <a:gs pos="0">
              <a:srgbClr val="A5A5A5">
                <a:hueOff val="1807066"/>
                <a:satOff val="66667"/>
                <a:lumOff val="-9804"/>
                <a:alphaOff val="0"/>
                <a:satMod val="103000"/>
                <a:lumMod val="102000"/>
                <a:tint val="94000"/>
              </a:srgbClr>
            </a:gs>
            <a:gs pos="50000">
              <a:srgbClr val="A5A5A5">
                <a:hueOff val="1807066"/>
                <a:satOff val="66667"/>
                <a:lumOff val="-9804"/>
                <a:alphaOff val="0"/>
                <a:satMod val="110000"/>
                <a:lumMod val="100000"/>
                <a:shade val="100000"/>
              </a:srgbClr>
            </a:gs>
            <a:gs pos="100000">
              <a:srgbClr val="A5A5A5">
                <a:hueOff val="1807066"/>
                <a:satOff val="66667"/>
                <a:lumOff val="-9804"/>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n-US" sz="2000" b="1">
              <a:solidFill>
                <a:sysClr val="window" lastClr="FFFFFF"/>
              </a:solidFill>
              <a:latin typeface="Calibri" panose="020F0502020204030204"/>
              <a:ea typeface="+mn-ea"/>
              <a:cs typeface="+mn-cs"/>
            </a:rPr>
            <a:t>Is Tax Efficient</a:t>
          </a:r>
        </a:p>
      </dgm:t>
    </dgm:pt>
    <dgm:pt modelId="{1ABCE02E-F401-4AB3-B9C8-C04279E7A119}" type="parTrans" cxnId="{82B81A7F-E063-4F7F-BABA-9FB122863D9A}">
      <dgm:prSet/>
      <dgm:spPr/>
      <dgm:t>
        <a:bodyPr/>
        <a:lstStyle/>
        <a:p>
          <a:endParaRPr lang="en-US" sz="2000" b="1"/>
        </a:p>
      </dgm:t>
    </dgm:pt>
    <dgm:pt modelId="{BD28C54A-29A7-423B-AEB7-8DCCBED61FBB}" type="sibTrans" cxnId="{82B81A7F-E063-4F7F-BABA-9FB122863D9A}">
      <dgm:prSet/>
      <dgm:spPr/>
      <dgm:t>
        <a:bodyPr/>
        <a:lstStyle/>
        <a:p>
          <a:endParaRPr lang="en-US" sz="2000" b="1"/>
        </a:p>
      </dgm:t>
    </dgm:pt>
    <dgm:pt modelId="{0039122B-E006-448C-BACC-1D8317015DFB}">
      <dgm:prSet phldrT="[Text]" custT="1"/>
      <dgm:spPr>
        <a:xfrm rot="16200000">
          <a:off x="555621" y="1306734"/>
          <a:ext cx="1109443" cy="1109443"/>
        </a:xfrm>
        <a:prstGeom prst="pieWedge">
          <a:avLst/>
        </a:prstGeom>
        <a:gradFill rotWithShape="0">
          <a:gsLst>
            <a:gs pos="0">
              <a:srgbClr val="A5A5A5">
                <a:hueOff val="2710599"/>
                <a:satOff val="100000"/>
                <a:lumOff val="-14706"/>
                <a:alphaOff val="0"/>
                <a:satMod val="103000"/>
                <a:lumMod val="102000"/>
                <a:tint val="94000"/>
              </a:srgbClr>
            </a:gs>
            <a:gs pos="50000">
              <a:srgbClr val="A5A5A5">
                <a:hueOff val="2710599"/>
                <a:satOff val="100000"/>
                <a:lumOff val="-14706"/>
                <a:alphaOff val="0"/>
                <a:satMod val="110000"/>
                <a:lumMod val="100000"/>
                <a:shade val="100000"/>
              </a:srgbClr>
            </a:gs>
            <a:gs pos="100000">
              <a:srgbClr val="A5A5A5">
                <a:hueOff val="2710599"/>
                <a:satOff val="100000"/>
                <a:lumOff val="-14706"/>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n-US" sz="2000" b="1" dirty="0">
              <a:solidFill>
                <a:sysClr val="window" lastClr="FFFFFF"/>
              </a:solidFill>
              <a:latin typeface="Calibri" panose="020F0502020204030204"/>
              <a:ea typeface="+mn-ea"/>
              <a:cs typeface="+mn-cs"/>
            </a:rPr>
            <a:t>Provides Funds in Case of Death or Illness</a:t>
          </a:r>
        </a:p>
      </dgm:t>
    </dgm:pt>
    <dgm:pt modelId="{5881120B-496F-439A-9360-933C65820899}" type="parTrans" cxnId="{1AB99F22-D9A7-4DBA-B61A-483D17403DD5}">
      <dgm:prSet/>
      <dgm:spPr/>
      <dgm:t>
        <a:bodyPr/>
        <a:lstStyle/>
        <a:p>
          <a:endParaRPr lang="en-US" sz="2000" b="1"/>
        </a:p>
      </dgm:t>
    </dgm:pt>
    <dgm:pt modelId="{68F0EB5B-62D6-476E-B256-5FDF16675DFA}" type="sibTrans" cxnId="{1AB99F22-D9A7-4DBA-B61A-483D17403DD5}">
      <dgm:prSet/>
      <dgm:spPr/>
      <dgm:t>
        <a:bodyPr/>
        <a:lstStyle/>
        <a:p>
          <a:endParaRPr lang="en-US" sz="2000" b="1"/>
        </a:p>
      </dgm:t>
    </dgm:pt>
    <dgm:pt modelId="{B400CF31-2292-47D3-8ED1-4AB69AAE9783}">
      <dgm:prSet phldrT="[Text]"/>
      <dgm:spPr/>
      <dgm:t>
        <a:bodyPr/>
        <a:lstStyle/>
        <a:p>
          <a:endParaRPr lang="en-US" sz="2000" b="1"/>
        </a:p>
      </dgm:t>
    </dgm:pt>
    <dgm:pt modelId="{AB627054-E551-465C-8510-B71A5BE8ABCD}" type="parTrans" cxnId="{34C67190-41D1-46F7-8D48-C3AA97C93B24}">
      <dgm:prSet/>
      <dgm:spPr/>
      <dgm:t>
        <a:bodyPr/>
        <a:lstStyle/>
        <a:p>
          <a:endParaRPr lang="en-US" sz="2000" b="1"/>
        </a:p>
      </dgm:t>
    </dgm:pt>
    <dgm:pt modelId="{8766F5E3-B4C2-46AE-90E9-AAF830266BC6}" type="sibTrans" cxnId="{34C67190-41D1-46F7-8D48-C3AA97C93B24}">
      <dgm:prSet/>
      <dgm:spPr/>
      <dgm:t>
        <a:bodyPr/>
        <a:lstStyle/>
        <a:p>
          <a:endParaRPr lang="en-US" sz="2000" b="1"/>
        </a:p>
      </dgm:t>
    </dgm:pt>
    <dgm:pt modelId="{8680B934-4202-4F18-99E3-9EBE93A201CF}">
      <dgm:prSet phldrT="[Text]"/>
      <dgm:spPr/>
      <dgm:t>
        <a:bodyPr/>
        <a:lstStyle/>
        <a:p>
          <a:endParaRPr lang="en-US" sz="2000" b="1"/>
        </a:p>
      </dgm:t>
    </dgm:pt>
    <dgm:pt modelId="{4DD31D4A-6F98-4B42-A6E9-9414B374BE7B}" type="parTrans" cxnId="{004BE0CE-B1C9-430F-B7BB-321A7526CCB1}">
      <dgm:prSet/>
      <dgm:spPr/>
      <dgm:t>
        <a:bodyPr/>
        <a:lstStyle/>
        <a:p>
          <a:endParaRPr lang="en-US" sz="2000" b="1"/>
        </a:p>
      </dgm:t>
    </dgm:pt>
    <dgm:pt modelId="{17050272-2A38-43D0-8860-7617985DD60A}" type="sibTrans" cxnId="{004BE0CE-B1C9-430F-B7BB-321A7526CCB1}">
      <dgm:prSet/>
      <dgm:spPr/>
      <dgm:t>
        <a:bodyPr/>
        <a:lstStyle/>
        <a:p>
          <a:endParaRPr lang="en-US" sz="2000" b="1"/>
        </a:p>
      </dgm:t>
    </dgm:pt>
    <dgm:pt modelId="{598FFA01-14CB-4522-9806-8F75F0EDA8CE}" type="pres">
      <dgm:prSet presAssocID="{B99011B2-9612-44DE-8257-4F6BC28DB6A1}" presName="cycleMatrixDiagram" presStyleCnt="0">
        <dgm:presLayoutVars>
          <dgm:chMax val="1"/>
          <dgm:dir/>
          <dgm:animLvl val="lvl"/>
          <dgm:resizeHandles val="exact"/>
        </dgm:presLayoutVars>
      </dgm:prSet>
      <dgm:spPr/>
    </dgm:pt>
    <dgm:pt modelId="{4203D876-8F4F-45F3-8214-E9C211C9865F}" type="pres">
      <dgm:prSet presAssocID="{B99011B2-9612-44DE-8257-4F6BC28DB6A1}" presName="children" presStyleCnt="0"/>
      <dgm:spPr/>
    </dgm:pt>
    <dgm:pt modelId="{512A88E0-09E2-47AC-A3E2-83FCB93521D0}" type="pres">
      <dgm:prSet presAssocID="{B99011B2-9612-44DE-8257-4F6BC28DB6A1}" presName="childPlaceholder" presStyleCnt="0"/>
      <dgm:spPr/>
    </dgm:pt>
    <dgm:pt modelId="{1BA31F9F-DED0-4DCE-A9A4-15EFA6691FB8}" type="pres">
      <dgm:prSet presAssocID="{B99011B2-9612-44DE-8257-4F6BC28DB6A1}" presName="circle" presStyleCnt="0"/>
      <dgm:spPr/>
    </dgm:pt>
    <dgm:pt modelId="{8B50988D-EE35-42FA-AA4D-3D69DCCBFEDF}" type="pres">
      <dgm:prSet presAssocID="{B99011B2-9612-44DE-8257-4F6BC28DB6A1}" presName="quadrant1" presStyleLbl="node1" presStyleIdx="0" presStyleCnt="4">
        <dgm:presLayoutVars>
          <dgm:chMax val="1"/>
          <dgm:bulletEnabled val="1"/>
        </dgm:presLayoutVars>
      </dgm:prSet>
      <dgm:spPr/>
    </dgm:pt>
    <dgm:pt modelId="{7ACA0CFC-C824-47CE-9CE4-D7ED93384B09}" type="pres">
      <dgm:prSet presAssocID="{B99011B2-9612-44DE-8257-4F6BC28DB6A1}" presName="quadrant2" presStyleLbl="node1" presStyleIdx="1" presStyleCnt="4">
        <dgm:presLayoutVars>
          <dgm:chMax val="1"/>
          <dgm:bulletEnabled val="1"/>
        </dgm:presLayoutVars>
      </dgm:prSet>
      <dgm:spPr/>
    </dgm:pt>
    <dgm:pt modelId="{2787E02D-4925-43F6-841E-624D03B91004}" type="pres">
      <dgm:prSet presAssocID="{B99011B2-9612-44DE-8257-4F6BC28DB6A1}" presName="quadrant3" presStyleLbl="node1" presStyleIdx="2" presStyleCnt="4">
        <dgm:presLayoutVars>
          <dgm:chMax val="1"/>
          <dgm:bulletEnabled val="1"/>
        </dgm:presLayoutVars>
      </dgm:prSet>
      <dgm:spPr/>
    </dgm:pt>
    <dgm:pt modelId="{2A1E320E-4F36-487C-BA0D-982094FB8385}" type="pres">
      <dgm:prSet presAssocID="{B99011B2-9612-44DE-8257-4F6BC28DB6A1}" presName="quadrant4" presStyleLbl="node1" presStyleIdx="3" presStyleCnt="4">
        <dgm:presLayoutVars>
          <dgm:chMax val="1"/>
          <dgm:bulletEnabled val="1"/>
        </dgm:presLayoutVars>
      </dgm:prSet>
      <dgm:spPr/>
    </dgm:pt>
    <dgm:pt modelId="{8A440BA5-89F6-4094-A41C-0BFAA07D28BB}" type="pres">
      <dgm:prSet presAssocID="{B99011B2-9612-44DE-8257-4F6BC28DB6A1}" presName="quadrantPlaceholder" presStyleCnt="0"/>
      <dgm:spPr/>
    </dgm:pt>
    <dgm:pt modelId="{97E743CE-B60C-40AA-8F65-F8699723041A}" type="pres">
      <dgm:prSet presAssocID="{B99011B2-9612-44DE-8257-4F6BC28DB6A1}" presName="center1" presStyleLbl="fgShp" presStyleIdx="0" presStyleCnt="2"/>
      <dgm:spPr>
        <a:xfrm>
          <a:off x="1499161" y="1050512"/>
          <a:ext cx="383052" cy="333089"/>
        </a:xfrm>
        <a:prstGeom prst="circularArrow">
          <a:avLst/>
        </a:prstGeom>
        <a:solidFill>
          <a:srgbClr val="A5A5A5">
            <a:tint val="40000"/>
            <a:hueOff val="0"/>
            <a:satOff val="0"/>
            <a:lumOff val="0"/>
            <a:alphaOff val="0"/>
          </a:srgbClr>
        </a:solidFill>
        <a:ln>
          <a:noFill/>
        </a:ln>
        <a:effectLst/>
        <a:scene3d>
          <a:camera prst="orthographicFront"/>
          <a:lightRig rig="threePt" dir="t">
            <a:rot lat="0" lon="0" rev="7500000"/>
          </a:lightRig>
        </a:scene3d>
        <a:sp3d z="152400" extrusionH="63500" prstMaterial="matte">
          <a:bevelT w="50800" h="19050" prst="relaxedInset"/>
          <a:contourClr>
            <a:sysClr val="window" lastClr="FFFFFF"/>
          </a:contourClr>
        </a:sp3d>
      </dgm:spPr>
    </dgm:pt>
    <dgm:pt modelId="{112760F5-B0DE-4233-927A-F6DE7573159F}" type="pres">
      <dgm:prSet presAssocID="{B99011B2-9612-44DE-8257-4F6BC28DB6A1}" presName="center2" presStyleLbl="fgShp" presStyleIdx="1" presStyleCnt="2"/>
      <dgm:spPr>
        <a:xfrm rot="10800000">
          <a:off x="1499161" y="1178623"/>
          <a:ext cx="383052" cy="333089"/>
        </a:xfrm>
        <a:prstGeom prst="circularArrow">
          <a:avLst/>
        </a:prstGeom>
        <a:solidFill>
          <a:srgbClr val="A5A5A5">
            <a:tint val="40000"/>
            <a:hueOff val="0"/>
            <a:satOff val="0"/>
            <a:lumOff val="0"/>
            <a:alphaOff val="0"/>
          </a:srgbClr>
        </a:solidFill>
        <a:ln>
          <a:noFill/>
        </a:ln>
        <a:effectLst/>
        <a:scene3d>
          <a:camera prst="orthographicFront"/>
          <a:lightRig rig="threePt" dir="t">
            <a:rot lat="0" lon="0" rev="7500000"/>
          </a:lightRig>
        </a:scene3d>
        <a:sp3d z="152400" extrusionH="63500" prstMaterial="matte">
          <a:bevelT w="50800" h="19050" prst="relaxedInset"/>
          <a:contourClr>
            <a:sysClr val="window" lastClr="FFFFFF"/>
          </a:contourClr>
        </a:sp3d>
      </dgm:spPr>
    </dgm:pt>
  </dgm:ptLst>
  <dgm:cxnLst>
    <dgm:cxn modelId="{1AB99F22-D9A7-4DBA-B61A-483D17403DD5}" srcId="{B99011B2-9612-44DE-8257-4F6BC28DB6A1}" destId="{0039122B-E006-448C-BACC-1D8317015DFB}" srcOrd="3" destOrd="0" parTransId="{5881120B-496F-439A-9360-933C65820899}" sibTransId="{68F0EB5B-62D6-476E-B256-5FDF16675DFA}"/>
    <dgm:cxn modelId="{49BFF671-9A4D-489A-A754-D1FB88A71FEA}" type="presOf" srcId="{1666739B-B673-478D-82C2-273168B87666}" destId="{8B50988D-EE35-42FA-AA4D-3D69DCCBFEDF}" srcOrd="0" destOrd="0" presId="urn:microsoft.com/office/officeart/2005/8/layout/cycle4"/>
    <dgm:cxn modelId="{BB890E74-BAEA-41B7-9A86-976B5DA5CD50}" srcId="{B99011B2-9612-44DE-8257-4F6BC28DB6A1}" destId="{95B585AF-9417-49EB-BB08-7376FA458E6B}" srcOrd="1" destOrd="0" parTransId="{FAD42F73-597B-4D74-9425-0C27D060B25A}" sibTransId="{CAC3CDF3-7D90-42EC-ABC7-5F552571E9C0}"/>
    <dgm:cxn modelId="{82B81A7F-E063-4F7F-BABA-9FB122863D9A}" srcId="{B99011B2-9612-44DE-8257-4F6BC28DB6A1}" destId="{CCE745DA-F6AC-4832-B65E-9AC408E737FC}" srcOrd="2" destOrd="0" parTransId="{1ABCE02E-F401-4AB3-B9C8-C04279E7A119}" sibTransId="{BD28C54A-29A7-423B-AEB7-8DCCBED61FBB}"/>
    <dgm:cxn modelId="{8AED537F-2B82-43DC-BFA5-97F00ABC18F5}" type="presOf" srcId="{B99011B2-9612-44DE-8257-4F6BC28DB6A1}" destId="{598FFA01-14CB-4522-9806-8F75F0EDA8CE}" srcOrd="0" destOrd="0" presId="urn:microsoft.com/office/officeart/2005/8/layout/cycle4"/>
    <dgm:cxn modelId="{CF613C84-915D-4A4F-9052-5CB6BA3C45A9}" srcId="{B99011B2-9612-44DE-8257-4F6BC28DB6A1}" destId="{1666739B-B673-478D-82C2-273168B87666}" srcOrd="0" destOrd="0" parTransId="{CC85D05C-B98D-4595-9F65-DCEA8F63C178}" sibTransId="{E78C5D17-CE69-41CD-A54F-2FF093CDE957}"/>
    <dgm:cxn modelId="{34C67190-41D1-46F7-8D48-C3AA97C93B24}" srcId="{B99011B2-9612-44DE-8257-4F6BC28DB6A1}" destId="{B400CF31-2292-47D3-8ED1-4AB69AAE9783}" srcOrd="4" destOrd="0" parTransId="{AB627054-E551-465C-8510-B71A5BE8ABCD}" sibTransId="{8766F5E3-B4C2-46AE-90E9-AAF830266BC6}"/>
    <dgm:cxn modelId="{CFAB2DAB-BDC6-4943-BD4B-DC63364CF87A}" type="presOf" srcId="{95B585AF-9417-49EB-BB08-7376FA458E6B}" destId="{7ACA0CFC-C824-47CE-9CE4-D7ED93384B09}" srcOrd="0" destOrd="0" presId="urn:microsoft.com/office/officeart/2005/8/layout/cycle4"/>
    <dgm:cxn modelId="{069598C4-C2F0-4AF7-ACC7-6FA86D4F794D}" type="presOf" srcId="{CCE745DA-F6AC-4832-B65E-9AC408E737FC}" destId="{2787E02D-4925-43F6-841E-624D03B91004}" srcOrd="0" destOrd="0" presId="urn:microsoft.com/office/officeart/2005/8/layout/cycle4"/>
    <dgm:cxn modelId="{3B159AC6-116D-4739-800D-741CBEDCB84C}" type="presOf" srcId="{0039122B-E006-448C-BACC-1D8317015DFB}" destId="{2A1E320E-4F36-487C-BA0D-982094FB8385}" srcOrd="0" destOrd="0" presId="urn:microsoft.com/office/officeart/2005/8/layout/cycle4"/>
    <dgm:cxn modelId="{004BE0CE-B1C9-430F-B7BB-321A7526CCB1}" srcId="{B400CF31-2292-47D3-8ED1-4AB69AAE9783}" destId="{8680B934-4202-4F18-99E3-9EBE93A201CF}" srcOrd="0" destOrd="0" parTransId="{4DD31D4A-6F98-4B42-A6E9-9414B374BE7B}" sibTransId="{17050272-2A38-43D0-8860-7617985DD60A}"/>
    <dgm:cxn modelId="{6E32D4AA-1E22-4B2B-A471-7C879FDDB47B}" type="presParOf" srcId="{598FFA01-14CB-4522-9806-8F75F0EDA8CE}" destId="{4203D876-8F4F-45F3-8214-E9C211C9865F}" srcOrd="0" destOrd="0" presId="urn:microsoft.com/office/officeart/2005/8/layout/cycle4"/>
    <dgm:cxn modelId="{596DF5D5-6AFD-44F0-86A8-304672F218E9}" type="presParOf" srcId="{4203D876-8F4F-45F3-8214-E9C211C9865F}" destId="{512A88E0-09E2-47AC-A3E2-83FCB93521D0}" srcOrd="0" destOrd="0" presId="urn:microsoft.com/office/officeart/2005/8/layout/cycle4"/>
    <dgm:cxn modelId="{26BF240A-C8A5-40BE-805B-0467CD846A29}" type="presParOf" srcId="{598FFA01-14CB-4522-9806-8F75F0EDA8CE}" destId="{1BA31F9F-DED0-4DCE-A9A4-15EFA6691FB8}" srcOrd="1" destOrd="0" presId="urn:microsoft.com/office/officeart/2005/8/layout/cycle4"/>
    <dgm:cxn modelId="{002096B5-9EEA-4690-B27E-2D65A33FE24E}" type="presParOf" srcId="{1BA31F9F-DED0-4DCE-A9A4-15EFA6691FB8}" destId="{8B50988D-EE35-42FA-AA4D-3D69DCCBFEDF}" srcOrd="0" destOrd="0" presId="urn:microsoft.com/office/officeart/2005/8/layout/cycle4"/>
    <dgm:cxn modelId="{16D20D07-7AAF-4314-B10C-A6C831149304}" type="presParOf" srcId="{1BA31F9F-DED0-4DCE-A9A4-15EFA6691FB8}" destId="{7ACA0CFC-C824-47CE-9CE4-D7ED93384B09}" srcOrd="1" destOrd="0" presId="urn:microsoft.com/office/officeart/2005/8/layout/cycle4"/>
    <dgm:cxn modelId="{6941517D-D1C0-4CF3-BE3E-0ECE9F94BF05}" type="presParOf" srcId="{1BA31F9F-DED0-4DCE-A9A4-15EFA6691FB8}" destId="{2787E02D-4925-43F6-841E-624D03B91004}" srcOrd="2" destOrd="0" presId="urn:microsoft.com/office/officeart/2005/8/layout/cycle4"/>
    <dgm:cxn modelId="{F7FF4A78-1763-4CFF-8204-321809B6F707}" type="presParOf" srcId="{1BA31F9F-DED0-4DCE-A9A4-15EFA6691FB8}" destId="{2A1E320E-4F36-487C-BA0D-982094FB8385}" srcOrd="3" destOrd="0" presId="urn:microsoft.com/office/officeart/2005/8/layout/cycle4"/>
    <dgm:cxn modelId="{37450F7F-58B6-47CA-8F29-1A77E78A111E}" type="presParOf" srcId="{1BA31F9F-DED0-4DCE-A9A4-15EFA6691FB8}" destId="{8A440BA5-89F6-4094-A41C-0BFAA07D28BB}" srcOrd="4" destOrd="0" presId="urn:microsoft.com/office/officeart/2005/8/layout/cycle4"/>
    <dgm:cxn modelId="{E994041A-6486-42C3-BFC0-2988DC6FE7B3}" type="presParOf" srcId="{598FFA01-14CB-4522-9806-8F75F0EDA8CE}" destId="{97E743CE-B60C-40AA-8F65-F8699723041A}" srcOrd="2" destOrd="0" presId="urn:microsoft.com/office/officeart/2005/8/layout/cycle4"/>
    <dgm:cxn modelId="{625CBB48-6F05-46A7-BC96-7FFDF6111FBD}" type="presParOf" srcId="{598FFA01-14CB-4522-9806-8F75F0EDA8CE}" destId="{112760F5-B0DE-4233-927A-F6DE7573159F}"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99011B2-9612-44DE-8257-4F6BC28DB6A1}" type="doc">
      <dgm:prSet loTypeId="urn:microsoft.com/office/officeart/2005/8/layout/cycle4" loCatId="relationship" qsTypeId="urn:microsoft.com/office/officeart/2005/8/quickstyle/3d2" qsCatId="3D" csTypeId="urn:microsoft.com/office/officeart/2005/8/colors/colorful3" csCatId="colorful" phldr="1"/>
      <dgm:spPr/>
      <dgm:t>
        <a:bodyPr/>
        <a:lstStyle/>
        <a:p>
          <a:endParaRPr lang="en-US"/>
        </a:p>
      </dgm:t>
    </dgm:pt>
    <dgm:pt modelId="{1666739B-B673-478D-82C2-273168B87666}">
      <dgm:prSet phldrT="[Text]" custT="1"/>
      <dgm:spPr>
        <a:xfrm>
          <a:off x="555621" y="146046"/>
          <a:ext cx="1109443" cy="1109443"/>
        </a:xfrm>
        <a:prstGeom prst="pieWedge">
          <a:avLst/>
        </a:prstGeo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n-US" sz="800" b="1" dirty="0">
              <a:solidFill>
                <a:sysClr val="window" lastClr="FFFFFF"/>
              </a:solidFill>
              <a:latin typeface="Calibri" panose="020F0502020204030204"/>
              <a:ea typeface="+mn-ea"/>
              <a:cs typeface="+mn-cs"/>
            </a:rPr>
            <a:t>Minimizes Personal Out of Pocket Costs</a:t>
          </a:r>
        </a:p>
      </dgm:t>
    </dgm:pt>
    <dgm:pt modelId="{CC85D05C-B98D-4595-9F65-DCEA8F63C178}" type="parTrans" cxnId="{CF613C84-915D-4A4F-9052-5CB6BA3C45A9}">
      <dgm:prSet/>
      <dgm:spPr/>
      <dgm:t>
        <a:bodyPr/>
        <a:lstStyle/>
        <a:p>
          <a:endParaRPr lang="en-US" sz="800" b="1"/>
        </a:p>
      </dgm:t>
    </dgm:pt>
    <dgm:pt modelId="{E78C5D17-CE69-41CD-A54F-2FF093CDE957}" type="sibTrans" cxnId="{CF613C84-915D-4A4F-9052-5CB6BA3C45A9}">
      <dgm:prSet/>
      <dgm:spPr/>
      <dgm:t>
        <a:bodyPr/>
        <a:lstStyle/>
        <a:p>
          <a:endParaRPr lang="en-US" sz="800" b="1"/>
        </a:p>
      </dgm:t>
    </dgm:pt>
    <dgm:pt modelId="{95B585AF-9417-49EB-BB08-7376FA458E6B}">
      <dgm:prSet phldrT="[Text]" custT="1"/>
      <dgm:spPr>
        <a:xfrm rot="5400000">
          <a:off x="1716309" y="146046"/>
          <a:ext cx="1109443" cy="1109443"/>
        </a:xfrm>
        <a:prstGeom prst="pieWedge">
          <a:avLst/>
        </a:prstGeom>
        <a:gradFill rotWithShape="0">
          <a:gsLst>
            <a:gs pos="0">
              <a:srgbClr val="A5A5A5">
                <a:hueOff val="903533"/>
                <a:satOff val="33333"/>
                <a:lumOff val="-4902"/>
                <a:alphaOff val="0"/>
                <a:satMod val="103000"/>
                <a:lumMod val="102000"/>
                <a:tint val="94000"/>
              </a:srgbClr>
            </a:gs>
            <a:gs pos="50000">
              <a:srgbClr val="A5A5A5">
                <a:hueOff val="903533"/>
                <a:satOff val="33333"/>
                <a:lumOff val="-4902"/>
                <a:alphaOff val="0"/>
                <a:satMod val="110000"/>
                <a:lumMod val="100000"/>
                <a:shade val="100000"/>
              </a:srgbClr>
            </a:gs>
            <a:gs pos="100000">
              <a:srgbClr val="A5A5A5">
                <a:hueOff val="903533"/>
                <a:satOff val="33333"/>
                <a:lumOff val="-4902"/>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n-US" sz="800" b="1" dirty="0">
              <a:solidFill>
                <a:sysClr val="window" lastClr="FFFFFF"/>
              </a:solidFill>
              <a:latin typeface="Calibri" panose="020F0502020204030204"/>
              <a:ea typeface="+mn-ea"/>
              <a:cs typeface="+mn-cs"/>
            </a:rPr>
            <a:t>Potential to Accumulate Funds For Retirement</a:t>
          </a:r>
        </a:p>
      </dgm:t>
    </dgm:pt>
    <dgm:pt modelId="{FAD42F73-597B-4D74-9425-0C27D060B25A}" type="parTrans" cxnId="{BB890E74-BAEA-41B7-9A86-976B5DA5CD50}">
      <dgm:prSet/>
      <dgm:spPr/>
      <dgm:t>
        <a:bodyPr/>
        <a:lstStyle/>
        <a:p>
          <a:endParaRPr lang="en-US" sz="800" b="1"/>
        </a:p>
      </dgm:t>
    </dgm:pt>
    <dgm:pt modelId="{CAC3CDF3-7D90-42EC-ABC7-5F552571E9C0}" type="sibTrans" cxnId="{BB890E74-BAEA-41B7-9A86-976B5DA5CD50}">
      <dgm:prSet/>
      <dgm:spPr/>
      <dgm:t>
        <a:bodyPr/>
        <a:lstStyle/>
        <a:p>
          <a:endParaRPr lang="en-US" sz="800" b="1"/>
        </a:p>
      </dgm:t>
    </dgm:pt>
    <dgm:pt modelId="{CCE745DA-F6AC-4832-B65E-9AC408E737FC}">
      <dgm:prSet phldrT="[Text]" custT="1"/>
      <dgm:spPr>
        <a:xfrm rot="10800000">
          <a:off x="1716309" y="1306734"/>
          <a:ext cx="1109443" cy="1109443"/>
        </a:xfrm>
        <a:prstGeom prst="pieWedge">
          <a:avLst/>
        </a:prstGeom>
        <a:gradFill rotWithShape="0">
          <a:gsLst>
            <a:gs pos="0">
              <a:srgbClr val="A5A5A5">
                <a:hueOff val="1807066"/>
                <a:satOff val="66667"/>
                <a:lumOff val="-9804"/>
                <a:alphaOff val="0"/>
                <a:satMod val="103000"/>
                <a:lumMod val="102000"/>
                <a:tint val="94000"/>
              </a:srgbClr>
            </a:gs>
            <a:gs pos="50000">
              <a:srgbClr val="A5A5A5">
                <a:hueOff val="1807066"/>
                <a:satOff val="66667"/>
                <a:lumOff val="-9804"/>
                <a:alphaOff val="0"/>
                <a:satMod val="110000"/>
                <a:lumMod val="100000"/>
                <a:shade val="100000"/>
              </a:srgbClr>
            </a:gs>
            <a:gs pos="100000">
              <a:srgbClr val="A5A5A5">
                <a:hueOff val="1807066"/>
                <a:satOff val="66667"/>
                <a:lumOff val="-9804"/>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n-US" sz="800" b="1">
              <a:solidFill>
                <a:sysClr val="window" lastClr="FFFFFF"/>
              </a:solidFill>
              <a:latin typeface="Calibri" panose="020F0502020204030204"/>
              <a:ea typeface="+mn-ea"/>
              <a:cs typeface="+mn-cs"/>
            </a:rPr>
            <a:t>Is Tax Efficient</a:t>
          </a:r>
        </a:p>
      </dgm:t>
    </dgm:pt>
    <dgm:pt modelId="{1ABCE02E-F401-4AB3-B9C8-C04279E7A119}" type="parTrans" cxnId="{82B81A7F-E063-4F7F-BABA-9FB122863D9A}">
      <dgm:prSet/>
      <dgm:spPr/>
      <dgm:t>
        <a:bodyPr/>
        <a:lstStyle/>
        <a:p>
          <a:endParaRPr lang="en-US" sz="800" b="1"/>
        </a:p>
      </dgm:t>
    </dgm:pt>
    <dgm:pt modelId="{BD28C54A-29A7-423B-AEB7-8DCCBED61FBB}" type="sibTrans" cxnId="{82B81A7F-E063-4F7F-BABA-9FB122863D9A}">
      <dgm:prSet/>
      <dgm:spPr/>
      <dgm:t>
        <a:bodyPr/>
        <a:lstStyle/>
        <a:p>
          <a:endParaRPr lang="en-US" sz="800" b="1"/>
        </a:p>
      </dgm:t>
    </dgm:pt>
    <dgm:pt modelId="{0039122B-E006-448C-BACC-1D8317015DFB}">
      <dgm:prSet phldrT="[Text]" custT="1"/>
      <dgm:spPr>
        <a:xfrm rot="16200000">
          <a:off x="555621" y="1306734"/>
          <a:ext cx="1109443" cy="1109443"/>
        </a:xfrm>
        <a:prstGeom prst="pieWedge">
          <a:avLst/>
        </a:prstGeom>
        <a:gradFill rotWithShape="0">
          <a:gsLst>
            <a:gs pos="0">
              <a:srgbClr val="A5A5A5">
                <a:hueOff val="2710599"/>
                <a:satOff val="100000"/>
                <a:lumOff val="-14706"/>
                <a:alphaOff val="0"/>
                <a:satMod val="103000"/>
                <a:lumMod val="102000"/>
                <a:tint val="94000"/>
              </a:srgbClr>
            </a:gs>
            <a:gs pos="50000">
              <a:srgbClr val="A5A5A5">
                <a:hueOff val="2710599"/>
                <a:satOff val="100000"/>
                <a:lumOff val="-14706"/>
                <a:alphaOff val="0"/>
                <a:satMod val="110000"/>
                <a:lumMod val="100000"/>
                <a:shade val="100000"/>
              </a:srgbClr>
            </a:gs>
            <a:gs pos="100000">
              <a:srgbClr val="A5A5A5">
                <a:hueOff val="2710599"/>
                <a:satOff val="100000"/>
                <a:lumOff val="-14706"/>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n-US" sz="800" b="1" dirty="0">
              <a:solidFill>
                <a:sysClr val="window" lastClr="FFFFFF"/>
              </a:solidFill>
              <a:latin typeface="Calibri" panose="020F0502020204030204"/>
              <a:ea typeface="+mn-ea"/>
              <a:cs typeface="+mn-cs"/>
            </a:rPr>
            <a:t>Provides Funds in Case of Death or Illness</a:t>
          </a:r>
        </a:p>
      </dgm:t>
    </dgm:pt>
    <dgm:pt modelId="{5881120B-496F-439A-9360-933C65820899}" type="parTrans" cxnId="{1AB99F22-D9A7-4DBA-B61A-483D17403DD5}">
      <dgm:prSet/>
      <dgm:spPr/>
      <dgm:t>
        <a:bodyPr/>
        <a:lstStyle/>
        <a:p>
          <a:endParaRPr lang="en-US" sz="800" b="1"/>
        </a:p>
      </dgm:t>
    </dgm:pt>
    <dgm:pt modelId="{68F0EB5B-62D6-476E-B256-5FDF16675DFA}" type="sibTrans" cxnId="{1AB99F22-D9A7-4DBA-B61A-483D17403DD5}">
      <dgm:prSet/>
      <dgm:spPr/>
      <dgm:t>
        <a:bodyPr/>
        <a:lstStyle/>
        <a:p>
          <a:endParaRPr lang="en-US" sz="800" b="1"/>
        </a:p>
      </dgm:t>
    </dgm:pt>
    <dgm:pt modelId="{B400CF31-2292-47D3-8ED1-4AB69AAE9783}">
      <dgm:prSet phldrT="[Text]"/>
      <dgm:spPr/>
      <dgm:t>
        <a:bodyPr/>
        <a:lstStyle/>
        <a:p>
          <a:endParaRPr lang="en-US" sz="800" b="1"/>
        </a:p>
      </dgm:t>
    </dgm:pt>
    <dgm:pt modelId="{AB627054-E551-465C-8510-B71A5BE8ABCD}" type="parTrans" cxnId="{34C67190-41D1-46F7-8D48-C3AA97C93B24}">
      <dgm:prSet/>
      <dgm:spPr/>
      <dgm:t>
        <a:bodyPr/>
        <a:lstStyle/>
        <a:p>
          <a:endParaRPr lang="en-US" sz="800" b="1"/>
        </a:p>
      </dgm:t>
    </dgm:pt>
    <dgm:pt modelId="{8766F5E3-B4C2-46AE-90E9-AAF830266BC6}" type="sibTrans" cxnId="{34C67190-41D1-46F7-8D48-C3AA97C93B24}">
      <dgm:prSet/>
      <dgm:spPr/>
      <dgm:t>
        <a:bodyPr/>
        <a:lstStyle/>
        <a:p>
          <a:endParaRPr lang="en-US" sz="800" b="1"/>
        </a:p>
      </dgm:t>
    </dgm:pt>
    <dgm:pt modelId="{8680B934-4202-4F18-99E3-9EBE93A201CF}">
      <dgm:prSet phldrT="[Text]"/>
      <dgm:spPr/>
      <dgm:t>
        <a:bodyPr/>
        <a:lstStyle/>
        <a:p>
          <a:endParaRPr lang="en-US" sz="800" b="1"/>
        </a:p>
      </dgm:t>
    </dgm:pt>
    <dgm:pt modelId="{4DD31D4A-6F98-4B42-A6E9-9414B374BE7B}" type="parTrans" cxnId="{004BE0CE-B1C9-430F-B7BB-321A7526CCB1}">
      <dgm:prSet/>
      <dgm:spPr/>
      <dgm:t>
        <a:bodyPr/>
        <a:lstStyle/>
        <a:p>
          <a:endParaRPr lang="en-US" sz="800" b="1"/>
        </a:p>
      </dgm:t>
    </dgm:pt>
    <dgm:pt modelId="{17050272-2A38-43D0-8860-7617985DD60A}" type="sibTrans" cxnId="{004BE0CE-B1C9-430F-B7BB-321A7526CCB1}">
      <dgm:prSet/>
      <dgm:spPr/>
      <dgm:t>
        <a:bodyPr/>
        <a:lstStyle/>
        <a:p>
          <a:endParaRPr lang="en-US" sz="800" b="1"/>
        </a:p>
      </dgm:t>
    </dgm:pt>
    <dgm:pt modelId="{598FFA01-14CB-4522-9806-8F75F0EDA8CE}" type="pres">
      <dgm:prSet presAssocID="{B99011B2-9612-44DE-8257-4F6BC28DB6A1}" presName="cycleMatrixDiagram" presStyleCnt="0">
        <dgm:presLayoutVars>
          <dgm:chMax val="1"/>
          <dgm:dir/>
          <dgm:animLvl val="lvl"/>
          <dgm:resizeHandles val="exact"/>
        </dgm:presLayoutVars>
      </dgm:prSet>
      <dgm:spPr/>
    </dgm:pt>
    <dgm:pt modelId="{4203D876-8F4F-45F3-8214-E9C211C9865F}" type="pres">
      <dgm:prSet presAssocID="{B99011B2-9612-44DE-8257-4F6BC28DB6A1}" presName="children" presStyleCnt="0"/>
      <dgm:spPr/>
    </dgm:pt>
    <dgm:pt modelId="{512A88E0-09E2-47AC-A3E2-83FCB93521D0}" type="pres">
      <dgm:prSet presAssocID="{B99011B2-9612-44DE-8257-4F6BC28DB6A1}" presName="childPlaceholder" presStyleCnt="0"/>
      <dgm:spPr/>
    </dgm:pt>
    <dgm:pt modelId="{1BA31F9F-DED0-4DCE-A9A4-15EFA6691FB8}" type="pres">
      <dgm:prSet presAssocID="{B99011B2-9612-44DE-8257-4F6BC28DB6A1}" presName="circle" presStyleCnt="0"/>
      <dgm:spPr/>
    </dgm:pt>
    <dgm:pt modelId="{8B50988D-EE35-42FA-AA4D-3D69DCCBFEDF}" type="pres">
      <dgm:prSet presAssocID="{B99011B2-9612-44DE-8257-4F6BC28DB6A1}" presName="quadrant1" presStyleLbl="node1" presStyleIdx="0" presStyleCnt="4">
        <dgm:presLayoutVars>
          <dgm:chMax val="1"/>
          <dgm:bulletEnabled val="1"/>
        </dgm:presLayoutVars>
      </dgm:prSet>
      <dgm:spPr/>
    </dgm:pt>
    <dgm:pt modelId="{7ACA0CFC-C824-47CE-9CE4-D7ED93384B09}" type="pres">
      <dgm:prSet presAssocID="{B99011B2-9612-44DE-8257-4F6BC28DB6A1}" presName="quadrant2" presStyleLbl="node1" presStyleIdx="1" presStyleCnt="4">
        <dgm:presLayoutVars>
          <dgm:chMax val="1"/>
          <dgm:bulletEnabled val="1"/>
        </dgm:presLayoutVars>
      </dgm:prSet>
      <dgm:spPr/>
    </dgm:pt>
    <dgm:pt modelId="{2787E02D-4925-43F6-841E-624D03B91004}" type="pres">
      <dgm:prSet presAssocID="{B99011B2-9612-44DE-8257-4F6BC28DB6A1}" presName="quadrant3" presStyleLbl="node1" presStyleIdx="2" presStyleCnt="4">
        <dgm:presLayoutVars>
          <dgm:chMax val="1"/>
          <dgm:bulletEnabled val="1"/>
        </dgm:presLayoutVars>
      </dgm:prSet>
      <dgm:spPr/>
    </dgm:pt>
    <dgm:pt modelId="{2A1E320E-4F36-487C-BA0D-982094FB8385}" type="pres">
      <dgm:prSet presAssocID="{B99011B2-9612-44DE-8257-4F6BC28DB6A1}" presName="quadrant4" presStyleLbl="node1" presStyleIdx="3" presStyleCnt="4">
        <dgm:presLayoutVars>
          <dgm:chMax val="1"/>
          <dgm:bulletEnabled val="1"/>
        </dgm:presLayoutVars>
      </dgm:prSet>
      <dgm:spPr/>
    </dgm:pt>
    <dgm:pt modelId="{8A440BA5-89F6-4094-A41C-0BFAA07D28BB}" type="pres">
      <dgm:prSet presAssocID="{B99011B2-9612-44DE-8257-4F6BC28DB6A1}" presName="quadrantPlaceholder" presStyleCnt="0"/>
      <dgm:spPr/>
    </dgm:pt>
    <dgm:pt modelId="{97E743CE-B60C-40AA-8F65-F8699723041A}" type="pres">
      <dgm:prSet presAssocID="{B99011B2-9612-44DE-8257-4F6BC28DB6A1}" presName="center1" presStyleLbl="fgShp" presStyleIdx="0" presStyleCnt="2"/>
      <dgm:spPr>
        <a:xfrm>
          <a:off x="1499161" y="1050512"/>
          <a:ext cx="383052" cy="333089"/>
        </a:xfrm>
        <a:prstGeom prst="circularArrow">
          <a:avLst/>
        </a:prstGeom>
        <a:solidFill>
          <a:srgbClr val="A5A5A5">
            <a:tint val="40000"/>
            <a:hueOff val="0"/>
            <a:satOff val="0"/>
            <a:lumOff val="0"/>
            <a:alphaOff val="0"/>
          </a:srgbClr>
        </a:solidFill>
        <a:ln>
          <a:noFill/>
        </a:ln>
        <a:effectLst/>
        <a:scene3d>
          <a:camera prst="orthographicFront"/>
          <a:lightRig rig="threePt" dir="t">
            <a:rot lat="0" lon="0" rev="7500000"/>
          </a:lightRig>
        </a:scene3d>
        <a:sp3d z="152400" extrusionH="63500" prstMaterial="matte">
          <a:bevelT w="50800" h="19050" prst="relaxedInset"/>
          <a:contourClr>
            <a:sysClr val="window" lastClr="FFFFFF"/>
          </a:contourClr>
        </a:sp3d>
      </dgm:spPr>
    </dgm:pt>
    <dgm:pt modelId="{112760F5-B0DE-4233-927A-F6DE7573159F}" type="pres">
      <dgm:prSet presAssocID="{B99011B2-9612-44DE-8257-4F6BC28DB6A1}" presName="center2" presStyleLbl="fgShp" presStyleIdx="1" presStyleCnt="2"/>
      <dgm:spPr>
        <a:xfrm rot="10800000">
          <a:off x="1499161" y="1178623"/>
          <a:ext cx="383052" cy="333089"/>
        </a:xfrm>
        <a:prstGeom prst="circularArrow">
          <a:avLst/>
        </a:prstGeom>
        <a:solidFill>
          <a:srgbClr val="A5A5A5">
            <a:tint val="40000"/>
            <a:hueOff val="0"/>
            <a:satOff val="0"/>
            <a:lumOff val="0"/>
            <a:alphaOff val="0"/>
          </a:srgbClr>
        </a:solidFill>
        <a:ln>
          <a:noFill/>
        </a:ln>
        <a:effectLst/>
        <a:scene3d>
          <a:camera prst="orthographicFront"/>
          <a:lightRig rig="threePt" dir="t">
            <a:rot lat="0" lon="0" rev="7500000"/>
          </a:lightRig>
        </a:scene3d>
        <a:sp3d z="152400" extrusionH="63500" prstMaterial="matte">
          <a:bevelT w="50800" h="19050" prst="relaxedInset"/>
          <a:contourClr>
            <a:sysClr val="window" lastClr="FFFFFF"/>
          </a:contourClr>
        </a:sp3d>
      </dgm:spPr>
    </dgm:pt>
  </dgm:ptLst>
  <dgm:cxnLst>
    <dgm:cxn modelId="{1AB99F22-D9A7-4DBA-B61A-483D17403DD5}" srcId="{B99011B2-9612-44DE-8257-4F6BC28DB6A1}" destId="{0039122B-E006-448C-BACC-1D8317015DFB}" srcOrd="3" destOrd="0" parTransId="{5881120B-496F-439A-9360-933C65820899}" sibTransId="{68F0EB5B-62D6-476E-B256-5FDF16675DFA}"/>
    <dgm:cxn modelId="{49BFF671-9A4D-489A-A754-D1FB88A71FEA}" type="presOf" srcId="{1666739B-B673-478D-82C2-273168B87666}" destId="{8B50988D-EE35-42FA-AA4D-3D69DCCBFEDF}" srcOrd="0" destOrd="0" presId="urn:microsoft.com/office/officeart/2005/8/layout/cycle4"/>
    <dgm:cxn modelId="{BB890E74-BAEA-41B7-9A86-976B5DA5CD50}" srcId="{B99011B2-9612-44DE-8257-4F6BC28DB6A1}" destId="{95B585AF-9417-49EB-BB08-7376FA458E6B}" srcOrd="1" destOrd="0" parTransId="{FAD42F73-597B-4D74-9425-0C27D060B25A}" sibTransId="{CAC3CDF3-7D90-42EC-ABC7-5F552571E9C0}"/>
    <dgm:cxn modelId="{82B81A7F-E063-4F7F-BABA-9FB122863D9A}" srcId="{B99011B2-9612-44DE-8257-4F6BC28DB6A1}" destId="{CCE745DA-F6AC-4832-B65E-9AC408E737FC}" srcOrd="2" destOrd="0" parTransId="{1ABCE02E-F401-4AB3-B9C8-C04279E7A119}" sibTransId="{BD28C54A-29A7-423B-AEB7-8DCCBED61FBB}"/>
    <dgm:cxn modelId="{8AED537F-2B82-43DC-BFA5-97F00ABC18F5}" type="presOf" srcId="{B99011B2-9612-44DE-8257-4F6BC28DB6A1}" destId="{598FFA01-14CB-4522-9806-8F75F0EDA8CE}" srcOrd="0" destOrd="0" presId="urn:microsoft.com/office/officeart/2005/8/layout/cycle4"/>
    <dgm:cxn modelId="{CF613C84-915D-4A4F-9052-5CB6BA3C45A9}" srcId="{B99011B2-9612-44DE-8257-4F6BC28DB6A1}" destId="{1666739B-B673-478D-82C2-273168B87666}" srcOrd="0" destOrd="0" parTransId="{CC85D05C-B98D-4595-9F65-DCEA8F63C178}" sibTransId="{E78C5D17-CE69-41CD-A54F-2FF093CDE957}"/>
    <dgm:cxn modelId="{34C67190-41D1-46F7-8D48-C3AA97C93B24}" srcId="{B99011B2-9612-44DE-8257-4F6BC28DB6A1}" destId="{B400CF31-2292-47D3-8ED1-4AB69AAE9783}" srcOrd="4" destOrd="0" parTransId="{AB627054-E551-465C-8510-B71A5BE8ABCD}" sibTransId="{8766F5E3-B4C2-46AE-90E9-AAF830266BC6}"/>
    <dgm:cxn modelId="{CFAB2DAB-BDC6-4943-BD4B-DC63364CF87A}" type="presOf" srcId="{95B585AF-9417-49EB-BB08-7376FA458E6B}" destId="{7ACA0CFC-C824-47CE-9CE4-D7ED93384B09}" srcOrd="0" destOrd="0" presId="urn:microsoft.com/office/officeart/2005/8/layout/cycle4"/>
    <dgm:cxn modelId="{069598C4-C2F0-4AF7-ACC7-6FA86D4F794D}" type="presOf" srcId="{CCE745DA-F6AC-4832-B65E-9AC408E737FC}" destId="{2787E02D-4925-43F6-841E-624D03B91004}" srcOrd="0" destOrd="0" presId="urn:microsoft.com/office/officeart/2005/8/layout/cycle4"/>
    <dgm:cxn modelId="{3B159AC6-116D-4739-800D-741CBEDCB84C}" type="presOf" srcId="{0039122B-E006-448C-BACC-1D8317015DFB}" destId="{2A1E320E-4F36-487C-BA0D-982094FB8385}" srcOrd="0" destOrd="0" presId="urn:microsoft.com/office/officeart/2005/8/layout/cycle4"/>
    <dgm:cxn modelId="{004BE0CE-B1C9-430F-B7BB-321A7526CCB1}" srcId="{B400CF31-2292-47D3-8ED1-4AB69AAE9783}" destId="{8680B934-4202-4F18-99E3-9EBE93A201CF}" srcOrd="0" destOrd="0" parTransId="{4DD31D4A-6F98-4B42-A6E9-9414B374BE7B}" sibTransId="{17050272-2A38-43D0-8860-7617985DD60A}"/>
    <dgm:cxn modelId="{6E32D4AA-1E22-4B2B-A471-7C879FDDB47B}" type="presParOf" srcId="{598FFA01-14CB-4522-9806-8F75F0EDA8CE}" destId="{4203D876-8F4F-45F3-8214-E9C211C9865F}" srcOrd="0" destOrd="0" presId="urn:microsoft.com/office/officeart/2005/8/layout/cycle4"/>
    <dgm:cxn modelId="{596DF5D5-6AFD-44F0-86A8-304672F218E9}" type="presParOf" srcId="{4203D876-8F4F-45F3-8214-E9C211C9865F}" destId="{512A88E0-09E2-47AC-A3E2-83FCB93521D0}" srcOrd="0" destOrd="0" presId="urn:microsoft.com/office/officeart/2005/8/layout/cycle4"/>
    <dgm:cxn modelId="{26BF240A-C8A5-40BE-805B-0467CD846A29}" type="presParOf" srcId="{598FFA01-14CB-4522-9806-8F75F0EDA8CE}" destId="{1BA31F9F-DED0-4DCE-A9A4-15EFA6691FB8}" srcOrd="1" destOrd="0" presId="urn:microsoft.com/office/officeart/2005/8/layout/cycle4"/>
    <dgm:cxn modelId="{002096B5-9EEA-4690-B27E-2D65A33FE24E}" type="presParOf" srcId="{1BA31F9F-DED0-4DCE-A9A4-15EFA6691FB8}" destId="{8B50988D-EE35-42FA-AA4D-3D69DCCBFEDF}" srcOrd="0" destOrd="0" presId="urn:microsoft.com/office/officeart/2005/8/layout/cycle4"/>
    <dgm:cxn modelId="{16D20D07-7AAF-4314-B10C-A6C831149304}" type="presParOf" srcId="{1BA31F9F-DED0-4DCE-A9A4-15EFA6691FB8}" destId="{7ACA0CFC-C824-47CE-9CE4-D7ED93384B09}" srcOrd="1" destOrd="0" presId="urn:microsoft.com/office/officeart/2005/8/layout/cycle4"/>
    <dgm:cxn modelId="{6941517D-D1C0-4CF3-BE3E-0ECE9F94BF05}" type="presParOf" srcId="{1BA31F9F-DED0-4DCE-A9A4-15EFA6691FB8}" destId="{2787E02D-4925-43F6-841E-624D03B91004}" srcOrd="2" destOrd="0" presId="urn:microsoft.com/office/officeart/2005/8/layout/cycle4"/>
    <dgm:cxn modelId="{F7FF4A78-1763-4CFF-8204-321809B6F707}" type="presParOf" srcId="{1BA31F9F-DED0-4DCE-A9A4-15EFA6691FB8}" destId="{2A1E320E-4F36-487C-BA0D-982094FB8385}" srcOrd="3" destOrd="0" presId="urn:microsoft.com/office/officeart/2005/8/layout/cycle4"/>
    <dgm:cxn modelId="{37450F7F-58B6-47CA-8F29-1A77E78A111E}" type="presParOf" srcId="{1BA31F9F-DED0-4DCE-A9A4-15EFA6691FB8}" destId="{8A440BA5-89F6-4094-A41C-0BFAA07D28BB}" srcOrd="4" destOrd="0" presId="urn:microsoft.com/office/officeart/2005/8/layout/cycle4"/>
    <dgm:cxn modelId="{E994041A-6486-42C3-BFC0-2988DC6FE7B3}" type="presParOf" srcId="{598FFA01-14CB-4522-9806-8F75F0EDA8CE}" destId="{97E743CE-B60C-40AA-8F65-F8699723041A}" srcOrd="2" destOrd="0" presId="urn:microsoft.com/office/officeart/2005/8/layout/cycle4"/>
    <dgm:cxn modelId="{625CBB48-6F05-46A7-BC96-7FFDF6111FBD}" type="presParOf" srcId="{598FFA01-14CB-4522-9806-8F75F0EDA8CE}" destId="{112760F5-B0DE-4233-927A-F6DE7573159F}"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99011B2-9612-44DE-8257-4F6BC28DB6A1}" type="doc">
      <dgm:prSet loTypeId="urn:microsoft.com/office/officeart/2005/8/layout/cycle4" loCatId="relationship" qsTypeId="urn:microsoft.com/office/officeart/2005/8/quickstyle/3d2" qsCatId="3D" csTypeId="urn:microsoft.com/office/officeart/2005/8/colors/colorful3" csCatId="colorful" phldr="1"/>
      <dgm:spPr/>
      <dgm:t>
        <a:bodyPr/>
        <a:lstStyle/>
        <a:p>
          <a:endParaRPr lang="en-US"/>
        </a:p>
      </dgm:t>
    </dgm:pt>
    <dgm:pt modelId="{1666739B-B673-478D-82C2-273168B87666}">
      <dgm:prSet phldrT="[Text]" custT="1"/>
      <dgm:spPr>
        <a:xfrm>
          <a:off x="555621" y="146046"/>
          <a:ext cx="1109443" cy="1109443"/>
        </a:xfrm>
        <a:prstGeom prst="pieWedge">
          <a:avLst/>
        </a:prstGeo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n-US" sz="800" b="1" dirty="0">
              <a:solidFill>
                <a:sysClr val="window" lastClr="FFFFFF"/>
              </a:solidFill>
              <a:latin typeface="Calibri" panose="020F0502020204030204"/>
              <a:ea typeface="+mn-ea"/>
              <a:cs typeface="+mn-cs"/>
            </a:rPr>
            <a:t>Minimizes Personal Out of Pocket Costs</a:t>
          </a:r>
        </a:p>
      </dgm:t>
    </dgm:pt>
    <dgm:pt modelId="{CC85D05C-B98D-4595-9F65-DCEA8F63C178}" type="parTrans" cxnId="{CF613C84-915D-4A4F-9052-5CB6BA3C45A9}">
      <dgm:prSet/>
      <dgm:spPr/>
      <dgm:t>
        <a:bodyPr/>
        <a:lstStyle/>
        <a:p>
          <a:endParaRPr lang="en-US" sz="800" b="1"/>
        </a:p>
      </dgm:t>
    </dgm:pt>
    <dgm:pt modelId="{E78C5D17-CE69-41CD-A54F-2FF093CDE957}" type="sibTrans" cxnId="{CF613C84-915D-4A4F-9052-5CB6BA3C45A9}">
      <dgm:prSet/>
      <dgm:spPr/>
      <dgm:t>
        <a:bodyPr/>
        <a:lstStyle/>
        <a:p>
          <a:endParaRPr lang="en-US" sz="800" b="1"/>
        </a:p>
      </dgm:t>
    </dgm:pt>
    <dgm:pt modelId="{95B585AF-9417-49EB-BB08-7376FA458E6B}">
      <dgm:prSet phldrT="[Text]" custT="1"/>
      <dgm:spPr>
        <a:xfrm rot="5400000">
          <a:off x="1716309" y="146046"/>
          <a:ext cx="1109443" cy="1109443"/>
        </a:xfrm>
        <a:prstGeom prst="pieWedge">
          <a:avLst/>
        </a:prstGeom>
        <a:gradFill rotWithShape="0">
          <a:gsLst>
            <a:gs pos="0">
              <a:srgbClr val="A5A5A5">
                <a:hueOff val="903533"/>
                <a:satOff val="33333"/>
                <a:lumOff val="-4902"/>
                <a:alphaOff val="0"/>
                <a:satMod val="103000"/>
                <a:lumMod val="102000"/>
                <a:tint val="94000"/>
              </a:srgbClr>
            </a:gs>
            <a:gs pos="50000">
              <a:srgbClr val="A5A5A5">
                <a:hueOff val="903533"/>
                <a:satOff val="33333"/>
                <a:lumOff val="-4902"/>
                <a:alphaOff val="0"/>
                <a:satMod val="110000"/>
                <a:lumMod val="100000"/>
                <a:shade val="100000"/>
              </a:srgbClr>
            </a:gs>
            <a:gs pos="100000">
              <a:srgbClr val="A5A5A5">
                <a:hueOff val="903533"/>
                <a:satOff val="33333"/>
                <a:lumOff val="-4902"/>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n-US" sz="800" b="1" dirty="0">
              <a:solidFill>
                <a:sysClr val="window" lastClr="FFFFFF"/>
              </a:solidFill>
              <a:latin typeface="Calibri" panose="020F0502020204030204"/>
              <a:ea typeface="+mn-ea"/>
              <a:cs typeface="+mn-cs"/>
            </a:rPr>
            <a:t>Potential to Accumulate Funds For Retirement</a:t>
          </a:r>
        </a:p>
      </dgm:t>
    </dgm:pt>
    <dgm:pt modelId="{FAD42F73-597B-4D74-9425-0C27D060B25A}" type="parTrans" cxnId="{BB890E74-BAEA-41B7-9A86-976B5DA5CD50}">
      <dgm:prSet/>
      <dgm:spPr/>
      <dgm:t>
        <a:bodyPr/>
        <a:lstStyle/>
        <a:p>
          <a:endParaRPr lang="en-US" sz="800" b="1"/>
        </a:p>
      </dgm:t>
    </dgm:pt>
    <dgm:pt modelId="{CAC3CDF3-7D90-42EC-ABC7-5F552571E9C0}" type="sibTrans" cxnId="{BB890E74-BAEA-41B7-9A86-976B5DA5CD50}">
      <dgm:prSet/>
      <dgm:spPr/>
      <dgm:t>
        <a:bodyPr/>
        <a:lstStyle/>
        <a:p>
          <a:endParaRPr lang="en-US" sz="800" b="1"/>
        </a:p>
      </dgm:t>
    </dgm:pt>
    <dgm:pt modelId="{CCE745DA-F6AC-4832-B65E-9AC408E737FC}">
      <dgm:prSet phldrT="[Text]" custT="1"/>
      <dgm:spPr>
        <a:xfrm rot="10800000">
          <a:off x="1716309" y="1306734"/>
          <a:ext cx="1109443" cy="1109443"/>
        </a:xfrm>
        <a:prstGeom prst="pieWedge">
          <a:avLst/>
        </a:prstGeom>
        <a:gradFill rotWithShape="0">
          <a:gsLst>
            <a:gs pos="0">
              <a:srgbClr val="A5A5A5">
                <a:hueOff val="1807066"/>
                <a:satOff val="66667"/>
                <a:lumOff val="-9804"/>
                <a:alphaOff val="0"/>
                <a:satMod val="103000"/>
                <a:lumMod val="102000"/>
                <a:tint val="94000"/>
              </a:srgbClr>
            </a:gs>
            <a:gs pos="50000">
              <a:srgbClr val="A5A5A5">
                <a:hueOff val="1807066"/>
                <a:satOff val="66667"/>
                <a:lumOff val="-9804"/>
                <a:alphaOff val="0"/>
                <a:satMod val="110000"/>
                <a:lumMod val="100000"/>
                <a:shade val="100000"/>
              </a:srgbClr>
            </a:gs>
            <a:gs pos="100000">
              <a:srgbClr val="A5A5A5">
                <a:hueOff val="1807066"/>
                <a:satOff val="66667"/>
                <a:lumOff val="-9804"/>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n-US" sz="800" b="1">
              <a:solidFill>
                <a:sysClr val="window" lastClr="FFFFFF"/>
              </a:solidFill>
              <a:latin typeface="Calibri" panose="020F0502020204030204"/>
              <a:ea typeface="+mn-ea"/>
              <a:cs typeface="+mn-cs"/>
            </a:rPr>
            <a:t>Is Tax Efficient</a:t>
          </a:r>
        </a:p>
      </dgm:t>
    </dgm:pt>
    <dgm:pt modelId="{1ABCE02E-F401-4AB3-B9C8-C04279E7A119}" type="parTrans" cxnId="{82B81A7F-E063-4F7F-BABA-9FB122863D9A}">
      <dgm:prSet/>
      <dgm:spPr/>
      <dgm:t>
        <a:bodyPr/>
        <a:lstStyle/>
        <a:p>
          <a:endParaRPr lang="en-US" sz="800" b="1"/>
        </a:p>
      </dgm:t>
    </dgm:pt>
    <dgm:pt modelId="{BD28C54A-29A7-423B-AEB7-8DCCBED61FBB}" type="sibTrans" cxnId="{82B81A7F-E063-4F7F-BABA-9FB122863D9A}">
      <dgm:prSet/>
      <dgm:spPr/>
      <dgm:t>
        <a:bodyPr/>
        <a:lstStyle/>
        <a:p>
          <a:endParaRPr lang="en-US" sz="800" b="1"/>
        </a:p>
      </dgm:t>
    </dgm:pt>
    <dgm:pt modelId="{0039122B-E006-448C-BACC-1D8317015DFB}">
      <dgm:prSet phldrT="[Text]" custT="1"/>
      <dgm:spPr>
        <a:xfrm rot="16200000">
          <a:off x="555621" y="1306734"/>
          <a:ext cx="1109443" cy="1109443"/>
        </a:xfrm>
        <a:prstGeom prst="pieWedge">
          <a:avLst/>
        </a:prstGeom>
        <a:gradFill rotWithShape="0">
          <a:gsLst>
            <a:gs pos="0">
              <a:srgbClr val="A5A5A5">
                <a:hueOff val="2710599"/>
                <a:satOff val="100000"/>
                <a:lumOff val="-14706"/>
                <a:alphaOff val="0"/>
                <a:satMod val="103000"/>
                <a:lumMod val="102000"/>
                <a:tint val="94000"/>
              </a:srgbClr>
            </a:gs>
            <a:gs pos="50000">
              <a:srgbClr val="A5A5A5">
                <a:hueOff val="2710599"/>
                <a:satOff val="100000"/>
                <a:lumOff val="-14706"/>
                <a:alphaOff val="0"/>
                <a:satMod val="110000"/>
                <a:lumMod val="100000"/>
                <a:shade val="100000"/>
              </a:srgbClr>
            </a:gs>
            <a:gs pos="100000">
              <a:srgbClr val="A5A5A5">
                <a:hueOff val="2710599"/>
                <a:satOff val="100000"/>
                <a:lumOff val="-14706"/>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n-US" sz="800" b="1" dirty="0">
              <a:solidFill>
                <a:sysClr val="window" lastClr="FFFFFF"/>
              </a:solidFill>
              <a:latin typeface="Calibri" panose="020F0502020204030204"/>
              <a:ea typeface="+mn-ea"/>
              <a:cs typeface="+mn-cs"/>
            </a:rPr>
            <a:t>Provides Funds in Case of Death or Illness</a:t>
          </a:r>
        </a:p>
      </dgm:t>
    </dgm:pt>
    <dgm:pt modelId="{5881120B-496F-439A-9360-933C65820899}" type="parTrans" cxnId="{1AB99F22-D9A7-4DBA-B61A-483D17403DD5}">
      <dgm:prSet/>
      <dgm:spPr/>
      <dgm:t>
        <a:bodyPr/>
        <a:lstStyle/>
        <a:p>
          <a:endParaRPr lang="en-US" sz="800" b="1"/>
        </a:p>
      </dgm:t>
    </dgm:pt>
    <dgm:pt modelId="{68F0EB5B-62D6-476E-B256-5FDF16675DFA}" type="sibTrans" cxnId="{1AB99F22-D9A7-4DBA-B61A-483D17403DD5}">
      <dgm:prSet/>
      <dgm:spPr/>
      <dgm:t>
        <a:bodyPr/>
        <a:lstStyle/>
        <a:p>
          <a:endParaRPr lang="en-US" sz="800" b="1"/>
        </a:p>
      </dgm:t>
    </dgm:pt>
    <dgm:pt modelId="{B400CF31-2292-47D3-8ED1-4AB69AAE9783}">
      <dgm:prSet phldrT="[Text]"/>
      <dgm:spPr/>
      <dgm:t>
        <a:bodyPr/>
        <a:lstStyle/>
        <a:p>
          <a:endParaRPr lang="en-US" sz="800" b="1"/>
        </a:p>
      </dgm:t>
    </dgm:pt>
    <dgm:pt modelId="{AB627054-E551-465C-8510-B71A5BE8ABCD}" type="parTrans" cxnId="{34C67190-41D1-46F7-8D48-C3AA97C93B24}">
      <dgm:prSet/>
      <dgm:spPr/>
      <dgm:t>
        <a:bodyPr/>
        <a:lstStyle/>
        <a:p>
          <a:endParaRPr lang="en-US" sz="800" b="1"/>
        </a:p>
      </dgm:t>
    </dgm:pt>
    <dgm:pt modelId="{8766F5E3-B4C2-46AE-90E9-AAF830266BC6}" type="sibTrans" cxnId="{34C67190-41D1-46F7-8D48-C3AA97C93B24}">
      <dgm:prSet/>
      <dgm:spPr/>
      <dgm:t>
        <a:bodyPr/>
        <a:lstStyle/>
        <a:p>
          <a:endParaRPr lang="en-US" sz="800" b="1"/>
        </a:p>
      </dgm:t>
    </dgm:pt>
    <dgm:pt modelId="{8680B934-4202-4F18-99E3-9EBE93A201CF}">
      <dgm:prSet phldrT="[Text]"/>
      <dgm:spPr/>
      <dgm:t>
        <a:bodyPr/>
        <a:lstStyle/>
        <a:p>
          <a:endParaRPr lang="en-US" sz="800" b="1"/>
        </a:p>
      </dgm:t>
    </dgm:pt>
    <dgm:pt modelId="{4DD31D4A-6F98-4B42-A6E9-9414B374BE7B}" type="parTrans" cxnId="{004BE0CE-B1C9-430F-B7BB-321A7526CCB1}">
      <dgm:prSet/>
      <dgm:spPr/>
      <dgm:t>
        <a:bodyPr/>
        <a:lstStyle/>
        <a:p>
          <a:endParaRPr lang="en-US" sz="800" b="1"/>
        </a:p>
      </dgm:t>
    </dgm:pt>
    <dgm:pt modelId="{17050272-2A38-43D0-8860-7617985DD60A}" type="sibTrans" cxnId="{004BE0CE-B1C9-430F-B7BB-321A7526CCB1}">
      <dgm:prSet/>
      <dgm:spPr/>
      <dgm:t>
        <a:bodyPr/>
        <a:lstStyle/>
        <a:p>
          <a:endParaRPr lang="en-US" sz="800" b="1"/>
        </a:p>
      </dgm:t>
    </dgm:pt>
    <dgm:pt modelId="{598FFA01-14CB-4522-9806-8F75F0EDA8CE}" type="pres">
      <dgm:prSet presAssocID="{B99011B2-9612-44DE-8257-4F6BC28DB6A1}" presName="cycleMatrixDiagram" presStyleCnt="0">
        <dgm:presLayoutVars>
          <dgm:chMax val="1"/>
          <dgm:dir/>
          <dgm:animLvl val="lvl"/>
          <dgm:resizeHandles val="exact"/>
        </dgm:presLayoutVars>
      </dgm:prSet>
      <dgm:spPr/>
    </dgm:pt>
    <dgm:pt modelId="{4203D876-8F4F-45F3-8214-E9C211C9865F}" type="pres">
      <dgm:prSet presAssocID="{B99011B2-9612-44DE-8257-4F6BC28DB6A1}" presName="children" presStyleCnt="0"/>
      <dgm:spPr/>
    </dgm:pt>
    <dgm:pt modelId="{512A88E0-09E2-47AC-A3E2-83FCB93521D0}" type="pres">
      <dgm:prSet presAssocID="{B99011B2-9612-44DE-8257-4F6BC28DB6A1}" presName="childPlaceholder" presStyleCnt="0"/>
      <dgm:spPr/>
    </dgm:pt>
    <dgm:pt modelId="{1BA31F9F-DED0-4DCE-A9A4-15EFA6691FB8}" type="pres">
      <dgm:prSet presAssocID="{B99011B2-9612-44DE-8257-4F6BC28DB6A1}" presName="circle" presStyleCnt="0"/>
      <dgm:spPr/>
    </dgm:pt>
    <dgm:pt modelId="{8B50988D-EE35-42FA-AA4D-3D69DCCBFEDF}" type="pres">
      <dgm:prSet presAssocID="{B99011B2-9612-44DE-8257-4F6BC28DB6A1}" presName="quadrant1" presStyleLbl="node1" presStyleIdx="0" presStyleCnt="4">
        <dgm:presLayoutVars>
          <dgm:chMax val="1"/>
          <dgm:bulletEnabled val="1"/>
        </dgm:presLayoutVars>
      </dgm:prSet>
      <dgm:spPr/>
    </dgm:pt>
    <dgm:pt modelId="{7ACA0CFC-C824-47CE-9CE4-D7ED93384B09}" type="pres">
      <dgm:prSet presAssocID="{B99011B2-9612-44DE-8257-4F6BC28DB6A1}" presName="quadrant2" presStyleLbl="node1" presStyleIdx="1" presStyleCnt="4">
        <dgm:presLayoutVars>
          <dgm:chMax val="1"/>
          <dgm:bulletEnabled val="1"/>
        </dgm:presLayoutVars>
      </dgm:prSet>
      <dgm:spPr/>
    </dgm:pt>
    <dgm:pt modelId="{2787E02D-4925-43F6-841E-624D03B91004}" type="pres">
      <dgm:prSet presAssocID="{B99011B2-9612-44DE-8257-4F6BC28DB6A1}" presName="quadrant3" presStyleLbl="node1" presStyleIdx="2" presStyleCnt="4">
        <dgm:presLayoutVars>
          <dgm:chMax val="1"/>
          <dgm:bulletEnabled val="1"/>
        </dgm:presLayoutVars>
      </dgm:prSet>
      <dgm:spPr/>
    </dgm:pt>
    <dgm:pt modelId="{2A1E320E-4F36-487C-BA0D-982094FB8385}" type="pres">
      <dgm:prSet presAssocID="{B99011B2-9612-44DE-8257-4F6BC28DB6A1}" presName="quadrant4" presStyleLbl="node1" presStyleIdx="3" presStyleCnt="4">
        <dgm:presLayoutVars>
          <dgm:chMax val="1"/>
          <dgm:bulletEnabled val="1"/>
        </dgm:presLayoutVars>
      </dgm:prSet>
      <dgm:spPr/>
    </dgm:pt>
    <dgm:pt modelId="{8A440BA5-89F6-4094-A41C-0BFAA07D28BB}" type="pres">
      <dgm:prSet presAssocID="{B99011B2-9612-44DE-8257-4F6BC28DB6A1}" presName="quadrantPlaceholder" presStyleCnt="0"/>
      <dgm:spPr/>
    </dgm:pt>
    <dgm:pt modelId="{97E743CE-B60C-40AA-8F65-F8699723041A}" type="pres">
      <dgm:prSet presAssocID="{B99011B2-9612-44DE-8257-4F6BC28DB6A1}" presName="center1" presStyleLbl="fgShp" presStyleIdx="0" presStyleCnt="2"/>
      <dgm:spPr>
        <a:xfrm>
          <a:off x="1499161" y="1050512"/>
          <a:ext cx="383052" cy="333089"/>
        </a:xfrm>
        <a:prstGeom prst="circularArrow">
          <a:avLst/>
        </a:prstGeom>
        <a:solidFill>
          <a:srgbClr val="A5A5A5">
            <a:tint val="40000"/>
            <a:hueOff val="0"/>
            <a:satOff val="0"/>
            <a:lumOff val="0"/>
            <a:alphaOff val="0"/>
          </a:srgbClr>
        </a:solidFill>
        <a:ln>
          <a:noFill/>
        </a:ln>
        <a:effectLst/>
        <a:scene3d>
          <a:camera prst="orthographicFront"/>
          <a:lightRig rig="threePt" dir="t">
            <a:rot lat="0" lon="0" rev="7500000"/>
          </a:lightRig>
        </a:scene3d>
        <a:sp3d z="152400" extrusionH="63500" prstMaterial="matte">
          <a:bevelT w="50800" h="19050" prst="relaxedInset"/>
          <a:contourClr>
            <a:sysClr val="window" lastClr="FFFFFF"/>
          </a:contourClr>
        </a:sp3d>
      </dgm:spPr>
    </dgm:pt>
    <dgm:pt modelId="{112760F5-B0DE-4233-927A-F6DE7573159F}" type="pres">
      <dgm:prSet presAssocID="{B99011B2-9612-44DE-8257-4F6BC28DB6A1}" presName="center2" presStyleLbl="fgShp" presStyleIdx="1" presStyleCnt="2"/>
      <dgm:spPr>
        <a:xfrm rot="10800000">
          <a:off x="1499161" y="1178623"/>
          <a:ext cx="383052" cy="333089"/>
        </a:xfrm>
        <a:prstGeom prst="circularArrow">
          <a:avLst/>
        </a:prstGeom>
        <a:solidFill>
          <a:srgbClr val="A5A5A5">
            <a:tint val="40000"/>
            <a:hueOff val="0"/>
            <a:satOff val="0"/>
            <a:lumOff val="0"/>
            <a:alphaOff val="0"/>
          </a:srgbClr>
        </a:solidFill>
        <a:ln>
          <a:noFill/>
        </a:ln>
        <a:effectLst/>
        <a:scene3d>
          <a:camera prst="orthographicFront"/>
          <a:lightRig rig="threePt" dir="t">
            <a:rot lat="0" lon="0" rev="7500000"/>
          </a:lightRig>
        </a:scene3d>
        <a:sp3d z="152400" extrusionH="63500" prstMaterial="matte">
          <a:bevelT w="50800" h="19050" prst="relaxedInset"/>
          <a:contourClr>
            <a:sysClr val="window" lastClr="FFFFFF"/>
          </a:contourClr>
        </a:sp3d>
      </dgm:spPr>
    </dgm:pt>
  </dgm:ptLst>
  <dgm:cxnLst>
    <dgm:cxn modelId="{1AB99F22-D9A7-4DBA-B61A-483D17403DD5}" srcId="{B99011B2-9612-44DE-8257-4F6BC28DB6A1}" destId="{0039122B-E006-448C-BACC-1D8317015DFB}" srcOrd="3" destOrd="0" parTransId="{5881120B-496F-439A-9360-933C65820899}" sibTransId="{68F0EB5B-62D6-476E-B256-5FDF16675DFA}"/>
    <dgm:cxn modelId="{49BFF671-9A4D-489A-A754-D1FB88A71FEA}" type="presOf" srcId="{1666739B-B673-478D-82C2-273168B87666}" destId="{8B50988D-EE35-42FA-AA4D-3D69DCCBFEDF}" srcOrd="0" destOrd="0" presId="urn:microsoft.com/office/officeart/2005/8/layout/cycle4"/>
    <dgm:cxn modelId="{BB890E74-BAEA-41B7-9A86-976B5DA5CD50}" srcId="{B99011B2-9612-44DE-8257-4F6BC28DB6A1}" destId="{95B585AF-9417-49EB-BB08-7376FA458E6B}" srcOrd="1" destOrd="0" parTransId="{FAD42F73-597B-4D74-9425-0C27D060B25A}" sibTransId="{CAC3CDF3-7D90-42EC-ABC7-5F552571E9C0}"/>
    <dgm:cxn modelId="{82B81A7F-E063-4F7F-BABA-9FB122863D9A}" srcId="{B99011B2-9612-44DE-8257-4F6BC28DB6A1}" destId="{CCE745DA-F6AC-4832-B65E-9AC408E737FC}" srcOrd="2" destOrd="0" parTransId="{1ABCE02E-F401-4AB3-B9C8-C04279E7A119}" sibTransId="{BD28C54A-29A7-423B-AEB7-8DCCBED61FBB}"/>
    <dgm:cxn modelId="{8AED537F-2B82-43DC-BFA5-97F00ABC18F5}" type="presOf" srcId="{B99011B2-9612-44DE-8257-4F6BC28DB6A1}" destId="{598FFA01-14CB-4522-9806-8F75F0EDA8CE}" srcOrd="0" destOrd="0" presId="urn:microsoft.com/office/officeart/2005/8/layout/cycle4"/>
    <dgm:cxn modelId="{CF613C84-915D-4A4F-9052-5CB6BA3C45A9}" srcId="{B99011B2-9612-44DE-8257-4F6BC28DB6A1}" destId="{1666739B-B673-478D-82C2-273168B87666}" srcOrd="0" destOrd="0" parTransId="{CC85D05C-B98D-4595-9F65-DCEA8F63C178}" sibTransId="{E78C5D17-CE69-41CD-A54F-2FF093CDE957}"/>
    <dgm:cxn modelId="{34C67190-41D1-46F7-8D48-C3AA97C93B24}" srcId="{B99011B2-9612-44DE-8257-4F6BC28DB6A1}" destId="{B400CF31-2292-47D3-8ED1-4AB69AAE9783}" srcOrd="4" destOrd="0" parTransId="{AB627054-E551-465C-8510-B71A5BE8ABCD}" sibTransId="{8766F5E3-B4C2-46AE-90E9-AAF830266BC6}"/>
    <dgm:cxn modelId="{CFAB2DAB-BDC6-4943-BD4B-DC63364CF87A}" type="presOf" srcId="{95B585AF-9417-49EB-BB08-7376FA458E6B}" destId="{7ACA0CFC-C824-47CE-9CE4-D7ED93384B09}" srcOrd="0" destOrd="0" presId="urn:microsoft.com/office/officeart/2005/8/layout/cycle4"/>
    <dgm:cxn modelId="{069598C4-C2F0-4AF7-ACC7-6FA86D4F794D}" type="presOf" srcId="{CCE745DA-F6AC-4832-B65E-9AC408E737FC}" destId="{2787E02D-4925-43F6-841E-624D03B91004}" srcOrd="0" destOrd="0" presId="urn:microsoft.com/office/officeart/2005/8/layout/cycle4"/>
    <dgm:cxn modelId="{3B159AC6-116D-4739-800D-741CBEDCB84C}" type="presOf" srcId="{0039122B-E006-448C-BACC-1D8317015DFB}" destId="{2A1E320E-4F36-487C-BA0D-982094FB8385}" srcOrd="0" destOrd="0" presId="urn:microsoft.com/office/officeart/2005/8/layout/cycle4"/>
    <dgm:cxn modelId="{004BE0CE-B1C9-430F-B7BB-321A7526CCB1}" srcId="{B400CF31-2292-47D3-8ED1-4AB69AAE9783}" destId="{8680B934-4202-4F18-99E3-9EBE93A201CF}" srcOrd="0" destOrd="0" parTransId="{4DD31D4A-6F98-4B42-A6E9-9414B374BE7B}" sibTransId="{17050272-2A38-43D0-8860-7617985DD60A}"/>
    <dgm:cxn modelId="{6E32D4AA-1E22-4B2B-A471-7C879FDDB47B}" type="presParOf" srcId="{598FFA01-14CB-4522-9806-8F75F0EDA8CE}" destId="{4203D876-8F4F-45F3-8214-E9C211C9865F}" srcOrd="0" destOrd="0" presId="urn:microsoft.com/office/officeart/2005/8/layout/cycle4"/>
    <dgm:cxn modelId="{596DF5D5-6AFD-44F0-86A8-304672F218E9}" type="presParOf" srcId="{4203D876-8F4F-45F3-8214-E9C211C9865F}" destId="{512A88E0-09E2-47AC-A3E2-83FCB93521D0}" srcOrd="0" destOrd="0" presId="urn:microsoft.com/office/officeart/2005/8/layout/cycle4"/>
    <dgm:cxn modelId="{26BF240A-C8A5-40BE-805B-0467CD846A29}" type="presParOf" srcId="{598FFA01-14CB-4522-9806-8F75F0EDA8CE}" destId="{1BA31F9F-DED0-4DCE-A9A4-15EFA6691FB8}" srcOrd="1" destOrd="0" presId="urn:microsoft.com/office/officeart/2005/8/layout/cycle4"/>
    <dgm:cxn modelId="{002096B5-9EEA-4690-B27E-2D65A33FE24E}" type="presParOf" srcId="{1BA31F9F-DED0-4DCE-A9A4-15EFA6691FB8}" destId="{8B50988D-EE35-42FA-AA4D-3D69DCCBFEDF}" srcOrd="0" destOrd="0" presId="urn:microsoft.com/office/officeart/2005/8/layout/cycle4"/>
    <dgm:cxn modelId="{16D20D07-7AAF-4314-B10C-A6C831149304}" type="presParOf" srcId="{1BA31F9F-DED0-4DCE-A9A4-15EFA6691FB8}" destId="{7ACA0CFC-C824-47CE-9CE4-D7ED93384B09}" srcOrd="1" destOrd="0" presId="urn:microsoft.com/office/officeart/2005/8/layout/cycle4"/>
    <dgm:cxn modelId="{6941517D-D1C0-4CF3-BE3E-0ECE9F94BF05}" type="presParOf" srcId="{1BA31F9F-DED0-4DCE-A9A4-15EFA6691FB8}" destId="{2787E02D-4925-43F6-841E-624D03B91004}" srcOrd="2" destOrd="0" presId="urn:microsoft.com/office/officeart/2005/8/layout/cycle4"/>
    <dgm:cxn modelId="{F7FF4A78-1763-4CFF-8204-321809B6F707}" type="presParOf" srcId="{1BA31F9F-DED0-4DCE-A9A4-15EFA6691FB8}" destId="{2A1E320E-4F36-487C-BA0D-982094FB8385}" srcOrd="3" destOrd="0" presId="urn:microsoft.com/office/officeart/2005/8/layout/cycle4"/>
    <dgm:cxn modelId="{37450F7F-58B6-47CA-8F29-1A77E78A111E}" type="presParOf" srcId="{1BA31F9F-DED0-4DCE-A9A4-15EFA6691FB8}" destId="{8A440BA5-89F6-4094-A41C-0BFAA07D28BB}" srcOrd="4" destOrd="0" presId="urn:microsoft.com/office/officeart/2005/8/layout/cycle4"/>
    <dgm:cxn modelId="{E994041A-6486-42C3-BFC0-2988DC6FE7B3}" type="presParOf" srcId="{598FFA01-14CB-4522-9806-8F75F0EDA8CE}" destId="{97E743CE-B60C-40AA-8F65-F8699723041A}" srcOrd="2" destOrd="0" presId="urn:microsoft.com/office/officeart/2005/8/layout/cycle4"/>
    <dgm:cxn modelId="{625CBB48-6F05-46A7-BC96-7FFDF6111FBD}" type="presParOf" srcId="{598FFA01-14CB-4522-9806-8F75F0EDA8CE}" destId="{112760F5-B0DE-4233-927A-F6DE7573159F}"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99011B2-9612-44DE-8257-4F6BC28DB6A1}" type="doc">
      <dgm:prSet loTypeId="urn:microsoft.com/office/officeart/2005/8/layout/cycle4" loCatId="relationship" qsTypeId="urn:microsoft.com/office/officeart/2005/8/quickstyle/3d2" qsCatId="3D" csTypeId="urn:microsoft.com/office/officeart/2005/8/colors/colorful3" csCatId="colorful" phldr="1"/>
      <dgm:spPr/>
      <dgm:t>
        <a:bodyPr/>
        <a:lstStyle/>
        <a:p>
          <a:endParaRPr lang="en-US"/>
        </a:p>
      </dgm:t>
    </dgm:pt>
    <dgm:pt modelId="{1666739B-B673-478D-82C2-273168B87666}">
      <dgm:prSet phldrT="[Text]" custT="1"/>
      <dgm:spPr>
        <a:xfrm>
          <a:off x="555621" y="146046"/>
          <a:ext cx="1109443" cy="1109443"/>
        </a:xfrm>
        <a:prstGeom prst="pieWedge">
          <a:avLst/>
        </a:prstGeo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n-US" sz="800" b="1" dirty="0">
              <a:solidFill>
                <a:sysClr val="window" lastClr="FFFFFF"/>
              </a:solidFill>
              <a:latin typeface="Calibri" panose="020F0502020204030204"/>
              <a:ea typeface="+mn-ea"/>
              <a:cs typeface="+mn-cs"/>
            </a:rPr>
            <a:t>Minimizes Personal Out of Pocket Costs</a:t>
          </a:r>
        </a:p>
      </dgm:t>
    </dgm:pt>
    <dgm:pt modelId="{CC85D05C-B98D-4595-9F65-DCEA8F63C178}" type="parTrans" cxnId="{CF613C84-915D-4A4F-9052-5CB6BA3C45A9}">
      <dgm:prSet/>
      <dgm:spPr/>
      <dgm:t>
        <a:bodyPr/>
        <a:lstStyle/>
        <a:p>
          <a:endParaRPr lang="en-US" sz="800" b="1"/>
        </a:p>
      </dgm:t>
    </dgm:pt>
    <dgm:pt modelId="{E78C5D17-CE69-41CD-A54F-2FF093CDE957}" type="sibTrans" cxnId="{CF613C84-915D-4A4F-9052-5CB6BA3C45A9}">
      <dgm:prSet/>
      <dgm:spPr/>
      <dgm:t>
        <a:bodyPr/>
        <a:lstStyle/>
        <a:p>
          <a:endParaRPr lang="en-US" sz="800" b="1"/>
        </a:p>
      </dgm:t>
    </dgm:pt>
    <dgm:pt modelId="{95B585AF-9417-49EB-BB08-7376FA458E6B}">
      <dgm:prSet phldrT="[Text]" custT="1"/>
      <dgm:spPr>
        <a:xfrm rot="5400000">
          <a:off x="1716309" y="146046"/>
          <a:ext cx="1109443" cy="1109443"/>
        </a:xfrm>
        <a:prstGeom prst="pieWedge">
          <a:avLst/>
        </a:prstGeom>
        <a:gradFill rotWithShape="0">
          <a:gsLst>
            <a:gs pos="0">
              <a:srgbClr val="A5A5A5">
                <a:hueOff val="903533"/>
                <a:satOff val="33333"/>
                <a:lumOff val="-4902"/>
                <a:alphaOff val="0"/>
                <a:satMod val="103000"/>
                <a:lumMod val="102000"/>
                <a:tint val="94000"/>
              </a:srgbClr>
            </a:gs>
            <a:gs pos="50000">
              <a:srgbClr val="A5A5A5">
                <a:hueOff val="903533"/>
                <a:satOff val="33333"/>
                <a:lumOff val="-4902"/>
                <a:alphaOff val="0"/>
                <a:satMod val="110000"/>
                <a:lumMod val="100000"/>
                <a:shade val="100000"/>
              </a:srgbClr>
            </a:gs>
            <a:gs pos="100000">
              <a:srgbClr val="A5A5A5">
                <a:hueOff val="903533"/>
                <a:satOff val="33333"/>
                <a:lumOff val="-4902"/>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n-US" sz="800" b="1" dirty="0">
              <a:solidFill>
                <a:sysClr val="window" lastClr="FFFFFF"/>
              </a:solidFill>
              <a:latin typeface="Calibri" panose="020F0502020204030204"/>
              <a:ea typeface="+mn-ea"/>
              <a:cs typeface="+mn-cs"/>
            </a:rPr>
            <a:t>Potential to Accumulate Funds For Retirement</a:t>
          </a:r>
        </a:p>
      </dgm:t>
    </dgm:pt>
    <dgm:pt modelId="{FAD42F73-597B-4D74-9425-0C27D060B25A}" type="parTrans" cxnId="{BB890E74-BAEA-41B7-9A86-976B5DA5CD50}">
      <dgm:prSet/>
      <dgm:spPr/>
      <dgm:t>
        <a:bodyPr/>
        <a:lstStyle/>
        <a:p>
          <a:endParaRPr lang="en-US" sz="800" b="1"/>
        </a:p>
      </dgm:t>
    </dgm:pt>
    <dgm:pt modelId="{CAC3CDF3-7D90-42EC-ABC7-5F552571E9C0}" type="sibTrans" cxnId="{BB890E74-BAEA-41B7-9A86-976B5DA5CD50}">
      <dgm:prSet/>
      <dgm:spPr/>
      <dgm:t>
        <a:bodyPr/>
        <a:lstStyle/>
        <a:p>
          <a:endParaRPr lang="en-US" sz="800" b="1"/>
        </a:p>
      </dgm:t>
    </dgm:pt>
    <dgm:pt modelId="{CCE745DA-F6AC-4832-B65E-9AC408E737FC}">
      <dgm:prSet phldrT="[Text]" custT="1"/>
      <dgm:spPr>
        <a:xfrm rot="10800000">
          <a:off x="1716309" y="1306734"/>
          <a:ext cx="1109443" cy="1109443"/>
        </a:xfrm>
        <a:prstGeom prst="pieWedge">
          <a:avLst/>
        </a:prstGeom>
        <a:gradFill rotWithShape="0">
          <a:gsLst>
            <a:gs pos="0">
              <a:srgbClr val="A5A5A5">
                <a:hueOff val="1807066"/>
                <a:satOff val="66667"/>
                <a:lumOff val="-9804"/>
                <a:alphaOff val="0"/>
                <a:satMod val="103000"/>
                <a:lumMod val="102000"/>
                <a:tint val="94000"/>
              </a:srgbClr>
            </a:gs>
            <a:gs pos="50000">
              <a:srgbClr val="A5A5A5">
                <a:hueOff val="1807066"/>
                <a:satOff val="66667"/>
                <a:lumOff val="-9804"/>
                <a:alphaOff val="0"/>
                <a:satMod val="110000"/>
                <a:lumMod val="100000"/>
                <a:shade val="100000"/>
              </a:srgbClr>
            </a:gs>
            <a:gs pos="100000">
              <a:srgbClr val="A5A5A5">
                <a:hueOff val="1807066"/>
                <a:satOff val="66667"/>
                <a:lumOff val="-9804"/>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n-US" sz="800" b="1">
              <a:solidFill>
                <a:sysClr val="window" lastClr="FFFFFF"/>
              </a:solidFill>
              <a:latin typeface="Calibri" panose="020F0502020204030204"/>
              <a:ea typeface="+mn-ea"/>
              <a:cs typeface="+mn-cs"/>
            </a:rPr>
            <a:t>Is Tax Efficient</a:t>
          </a:r>
        </a:p>
      </dgm:t>
    </dgm:pt>
    <dgm:pt modelId="{1ABCE02E-F401-4AB3-B9C8-C04279E7A119}" type="parTrans" cxnId="{82B81A7F-E063-4F7F-BABA-9FB122863D9A}">
      <dgm:prSet/>
      <dgm:spPr/>
      <dgm:t>
        <a:bodyPr/>
        <a:lstStyle/>
        <a:p>
          <a:endParaRPr lang="en-US" sz="800" b="1"/>
        </a:p>
      </dgm:t>
    </dgm:pt>
    <dgm:pt modelId="{BD28C54A-29A7-423B-AEB7-8DCCBED61FBB}" type="sibTrans" cxnId="{82B81A7F-E063-4F7F-BABA-9FB122863D9A}">
      <dgm:prSet/>
      <dgm:spPr/>
      <dgm:t>
        <a:bodyPr/>
        <a:lstStyle/>
        <a:p>
          <a:endParaRPr lang="en-US" sz="800" b="1"/>
        </a:p>
      </dgm:t>
    </dgm:pt>
    <dgm:pt modelId="{0039122B-E006-448C-BACC-1D8317015DFB}">
      <dgm:prSet phldrT="[Text]" custT="1"/>
      <dgm:spPr>
        <a:xfrm rot="16200000">
          <a:off x="555621" y="1306734"/>
          <a:ext cx="1109443" cy="1109443"/>
        </a:xfrm>
        <a:prstGeom prst="pieWedge">
          <a:avLst/>
        </a:prstGeom>
        <a:gradFill rotWithShape="0">
          <a:gsLst>
            <a:gs pos="0">
              <a:srgbClr val="A5A5A5">
                <a:hueOff val="2710599"/>
                <a:satOff val="100000"/>
                <a:lumOff val="-14706"/>
                <a:alphaOff val="0"/>
                <a:satMod val="103000"/>
                <a:lumMod val="102000"/>
                <a:tint val="94000"/>
              </a:srgbClr>
            </a:gs>
            <a:gs pos="50000">
              <a:srgbClr val="A5A5A5">
                <a:hueOff val="2710599"/>
                <a:satOff val="100000"/>
                <a:lumOff val="-14706"/>
                <a:alphaOff val="0"/>
                <a:satMod val="110000"/>
                <a:lumMod val="100000"/>
                <a:shade val="100000"/>
              </a:srgbClr>
            </a:gs>
            <a:gs pos="100000">
              <a:srgbClr val="A5A5A5">
                <a:hueOff val="2710599"/>
                <a:satOff val="100000"/>
                <a:lumOff val="-14706"/>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n-US" sz="800" b="1" dirty="0">
              <a:solidFill>
                <a:sysClr val="window" lastClr="FFFFFF"/>
              </a:solidFill>
              <a:latin typeface="Calibri" panose="020F0502020204030204"/>
              <a:ea typeface="+mn-ea"/>
              <a:cs typeface="+mn-cs"/>
            </a:rPr>
            <a:t>Provides Funds in Case of Death or Illness</a:t>
          </a:r>
        </a:p>
      </dgm:t>
    </dgm:pt>
    <dgm:pt modelId="{5881120B-496F-439A-9360-933C65820899}" type="parTrans" cxnId="{1AB99F22-D9A7-4DBA-B61A-483D17403DD5}">
      <dgm:prSet/>
      <dgm:spPr/>
      <dgm:t>
        <a:bodyPr/>
        <a:lstStyle/>
        <a:p>
          <a:endParaRPr lang="en-US" sz="800" b="1"/>
        </a:p>
      </dgm:t>
    </dgm:pt>
    <dgm:pt modelId="{68F0EB5B-62D6-476E-B256-5FDF16675DFA}" type="sibTrans" cxnId="{1AB99F22-D9A7-4DBA-B61A-483D17403DD5}">
      <dgm:prSet/>
      <dgm:spPr/>
      <dgm:t>
        <a:bodyPr/>
        <a:lstStyle/>
        <a:p>
          <a:endParaRPr lang="en-US" sz="800" b="1"/>
        </a:p>
      </dgm:t>
    </dgm:pt>
    <dgm:pt modelId="{B400CF31-2292-47D3-8ED1-4AB69AAE9783}">
      <dgm:prSet phldrT="[Text]"/>
      <dgm:spPr/>
      <dgm:t>
        <a:bodyPr/>
        <a:lstStyle/>
        <a:p>
          <a:endParaRPr lang="en-US" sz="800" b="1"/>
        </a:p>
      </dgm:t>
    </dgm:pt>
    <dgm:pt modelId="{AB627054-E551-465C-8510-B71A5BE8ABCD}" type="parTrans" cxnId="{34C67190-41D1-46F7-8D48-C3AA97C93B24}">
      <dgm:prSet/>
      <dgm:spPr/>
      <dgm:t>
        <a:bodyPr/>
        <a:lstStyle/>
        <a:p>
          <a:endParaRPr lang="en-US" sz="800" b="1"/>
        </a:p>
      </dgm:t>
    </dgm:pt>
    <dgm:pt modelId="{8766F5E3-B4C2-46AE-90E9-AAF830266BC6}" type="sibTrans" cxnId="{34C67190-41D1-46F7-8D48-C3AA97C93B24}">
      <dgm:prSet/>
      <dgm:spPr/>
      <dgm:t>
        <a:bodyPr/>
        <a:lstStyle/>
        <a:p>
          <a:endParaRPr lang="en-US" sz="800" b="1"/>
        </a:p>
      </dgm:t>
    </dgm:pt>
    <dgm:pt modelId="{8680B934-4202-4F18-99E3-9EBE93A201CF}">
      <dgm:prSet phldrT="[Text]"/>
      <dgm:spPr/>
      <dgm:t>
        <a:bodyPr/>
        <a:lstStyle/>
        <a:p>
          <a:endParaRPr lang="en-US" sz="800" b="1"/>
        </a:p>
      </dgm:t>
    </dgm:pt>
    <dgm:pt modelId="{4DD31D4A-6F98-4B42-A6E9-9414B374BE7B}" type="parTrans" cxnId="{004BE0CE-B1C9-430F-B7BB-321A7526CCB1}">
      <dgm:prSet/>
      <dgm:spPr/>
      <dgm:t>
        <a:bodyPr/>
        <a:lstStyle/>
        <a:p>
          <a:endParaRPr lang="en-US" sz="800" b="1"/>
        </a:p>
      </dgm:t>
    </dgm:pt>
    <dgm:pt modelId="{17050272-2A38-43D0-8860-7617985DD60A}" type="sibTrans" cxnId="{004BE0CE-B1C9-430F-B7BB-321A7526CCB1}">
      <dgm:prSet/>
      <dgm:spPr/>
      <dgm:t>
        <a:bodyPr/>
        <a:lstStyle/>
        <a:p>
          <a:endParaRPr lang="en-US" sz="800" b="1"/>
        </a:p>
      </dgm:t>
    </dgm:pt>
    <dgm:pt modelId="{598FFA01-14CB-4522-9806-8F75F0EDA8CE}" type="pres">
      <dgm:prSet presAssocID="{B99011B2-9612-44DE-8257-4F6BC28DB6A1}" presName="cycleMatrixDiagram" presStyleCnt="0">
        <dgm:presLayoutVars>
          <dgm:chMax val="1"/>
          <dgm:dir/>
          <dgm:animLvl val="lvl"/>
          <dgm:resizeHandles val="exact"/>
        </dgm:presLayoutVars>
      </dgm:prSet>
      <dgm:spPr/>
    </dgm:pt>
    <dgm:pt modelId="{4203D876-8F4F-45F3-8214-E9C211C9865F}" type="pres">
      <dgm:prSet presAssocID="{B99011B2-9612-44DE-8257-4F6BC28DB6A1}" presName="children" presStyleCnt="0"/>
      <dgm:spPr/>
    </dgm:pt>
    <dgm:pt modelId="{512A88E0-09E2-47AC-A3E2-83FCB93521D0}" type="pres">
      <dgm:prSet presAssocID="{B99011B2-9612-44DE-8257-4F6BC28DB6A1}" presName="childPlaceholder" presStyleCnt="0"/>
      <dgm:spPr/>
    </dgm:pt>
    <dgm:pt modelId="{1BA31F9F-DED0-4DCE-A9A4-15EFA6691FB8}" type="pres">
      <dgm:prSet presAssocID="{B99011B2-9612-44DE-8257-4F6BC28DB6A1}" presName="circle" presStyleCnt="0"/>
      <dgm:spPr/>
    </dgm:pt>
    <dgm:pt modelId="{8B50988D-EE35-42FA-AA4D-3D69DCCBFEDF}" type="pres">
      <dgm:prSet presAssocID="{B99011B2-9612-44DE-8257-4F6BC28DB6A1}" presName="quadrant1" presStyleLbl="node1" presStyleIdx="0" presStyleCnt="4">
        <dgm:presLayoutVars>
          <dgm:chMax val="1"/>
          <dgm:bulletEnabled val="1"/>
        </dgm:presLayoutVars>
      </dgm:prSet>
      <dgm:spPr/>
    </dgm:pt>
    <dgm:pt modelId="{7ACA0CFC-C824-47CE-9CE4-D7ED93384B09}" type="pres">
      <dgm:prSet presAssocID="{B99011B2-9612-44DE-8257-4F6BC28DB6A1}" presName="quadrant2" presStyleLbl="node1" presStyleIdx="1" presStyleCnt="4">
        <dgm:presLayoutVars>
          <dgm:chMax val="1"/>
          <dgm:bulletEnabled val="1"/>
        </dgm:presLayoutVars>
      </dgm:prSet>
      <dgm:spPr/>
    </dgm:pt>
    <dgm:pt modelId="{2787E02D-4925-43F6-841E-624D03B91004}" type="pres">
      <dgm:prSet presAssocID="{B99011B2-9612-44DE-8257-4F6BC28DB6A1}" presName="quadrant3" presStyleLbl="node1" presStyleIdx="2" presStyleCnt="4">
        <dgm:presLayoutVars>
          <dgm:chMax val="1"/>
          <dgm:bulletEnabled val="1"/>
        </dgm:presLayoutVars>
      </dgm:prSet>
      <dgm:spPr/>
    </dgm:pt>
    <dgm:pt modelId="{2A1E320E-4F36-487C-BA0D-982094FB8385}" type="pres">
      <dgm:prSet presAssocID="{B99011B2-9612-44DE-8257-4F6BC28DB6A1}" presName="quadrant4" presStyleLbl="node1" presStyleIdx="3" presStyleCnt="4">
        <dgm:presLayoutVars>
          <dgm:chMax val="1"/>
          <dgm:bulletEnabled val="1"/>
        </dgm:presLayoutVars>
      </dgm:prSet>
      <dgm:spPr/>
    </dgm:pt>
    <dgm:pt modelId="{8A440BA5-89F6-4094-A41C-0BFAA07D28BB}" type="pres">
      <dgm:prSet presAssocID="{B99011B2-9612-44DE-8257-4F6BC28DB6A1}" presName="quadrantPlaceholder" presStyleCnt="0"/>
      <dgm:spPr/>
    </dgm:pt>
    <dgm:pt modelId="{97E743CE-B60C-40AA-8F65-F8699723041A}" type="pres">
      <dgm:prSet presAssocID="{B99011B2-9612-44DE-8257-4F6BC28DB6A1}" presName="center1" presStyleLbl="fgShp" presStyleIdx="0" presStyleCnt="2"/>
      <dgm:spPr>
        <a:xfrm>
          <a:off x="1499161" y="1050512"/>
          <a:ext cx="383052" cy="333089"/>
        </a:xfrm>
        <a:prstGeom prst="circularArrow">
          <a:avLst/>
        </a:prstGeom>
        <a:solidFill>
          <a:srgbClr val="A5A5A5">
            <a:tint val="40000"/>
            <a:hueOff val="0"/>
            <a:satOff val="0"/>
            <a:lumOff val="0"/>
            <a:alphaOff val="0"/>
          </a:srgbClr>
        </a:solidFill>
        <a:ln>
          <a:noFill/>
        </a:ln>
        <a:effectLst/>
        <a:scene3d>
          <a:camera prst="orthographicFront"/>
          <a:lightRig rig="threePt" dir="t">
            <a:rot lat="0" lon="0" rev="7500000"/>
          </a:lightRig>
        </a:scene3d>
        <a:sp3d z="152400" extrusionH="63500" prstMaterial="matte">
          <a:bevelT w="50800" h="19050" prst="relaxedInset"/>
          <a:contourClr>
            <a:sysClr val="window" lastClr="FFFFFF"/>
          </a:contourClr>
        </a:sp3d>
      </dgm:spPr>
    </dgm:pt>
    <dgm:pt modelId="{112760F5-B0DE-4233-927A-F6DE7573159F}" type="pres">
      <dgm:prSet presAssocID="{B99011B2-9612-44DE-8257-4F6BC28DB6A1}" presName="center2" presStyleLbl="fgShp" presStyleIdx="1" presStyleCnt="2"/>
      <dgm:spPr>
        <a:xfrm rot="10800000">
          <a:off x="1499161" y="1178623"/>
          <a:ext cx="383052" cy="333089"/>
        </a:xfrm>
        <a:prstGeom prst="circularArrow">
          <a:avLst/>
        </a:prstGeom>
        <a:solidFill>
          <a:srgbClr val="A5A5A5">
            <a:tint val="40000"/>
            <a:hueOff val="0"/>
            <a:satOff val="0"/>
            <a:lumOff val="0"/>
            <a:alphaOff val="0"/>
          </a:srgbClr>
        </a:solidFill>
        <a:ln>
          <a:noFill/>
        </a:ln>
        <a:effectLst/>
        <a:scene3d>
          <a:camera prst="orthographicFront"/>
          <a:lightRig rig="threePt" dir="t">
            <a:rot lat="0" lon="0" rev="7500000"/>
          </a:lightRig>
        </a:scene3d>
        <a:sp3d z="152400" extrusionH="63500" prstMaterial="matte">
          <a:bevelT w="50800" h="19050" prst="relaxedInset"/>
          <a:contourClr>
            <a:sysClr val="window" lastClr="FFFFFF"/>
          </a:contourClr>
        </a:sp3d>
      </dgm:spPr>
    </dgm:pt>
  </dgm:ptLst>
  <dgm:cxnLst>
    <dgm:cxn modelId="{1AB99F22-D9A7-4DBA-B61A-483D17403DD5}" srcId="{B99011B2-9612-44DE-8257-4F6BC28DB6A1}" destId="{0039122B-E006-448C-BACC-1D8317015DFB}" srcOrd="3" destOrd="0" parTransId="{5881120B-496F-439A-9360-933C65820899}" sibTransId="{68F0EB5B-62D6-476E-B256-5FDF16675DFA}"/>
    <dgm:cxn modelId="{49BFF671-9A4D-489A-A754-D1FB88A71FEA}" type="presOf" srcId="{1666739B-B673-478D-82C2-273168B87666}" destId="{8B50988D-EE35-42FA-AA4D-3D69DCCBFEDF}" srcOrd="0" destOrd="0" presId="urn:microsoft.com/office/officeart/2005/8/layout/cycle4"/>
    <dgm:cxn modelId="{BB890E74-BAEA-41B7-9A86-976B5DA5CD50}" srcId="{B99011B2-9612-44DE-8257-4F6BC28DB6A1}" destId="{95B585AF-9417-49EB-BB08-7376FA458E6B}" srcOrd="1" destOrd="0" parTransId="{FAD42F73-597B-4D74-9425-0C27D060B25A}" sibTransId="{CAC3CDF3-7D90-42EC-ABC7-5F552571E9C0}"/>
    <dgm:cxn modelId="{82B81A7F-E063-4F7F-BABA-9FB122863D9A}" srcId="{B99011B2-9612-44DE-8257-4F6BC28DB6A1}" destId="{CCE745DA-F6AC-4832-B65E-9AC408E737FC}" srcOrd="2" destOrd="0" parTransId="{1ABCE02E-F401-4AB3-B9C8-C04279E7A119}" sibTransId="{BD28C54A-29A7-423B-AEB7-8DCCBED61FBB}"/>
    <dgm:cxn modelId="{8AED537F-2B82-43DC-BFA5-97F00ABC18F5}" type="presOf" srcId="{B99011B2-9612-44DE-8257-4F6BC28DB6A1}" destId="{598FFA01-14CB-4522-9806-8F75F0EDA8CE}" srcOrd="0" destOrd="0" presId="urn:microsoft.com/office/officeart/2005/8/layout/cycle4"/>
    <dgm:cxn modelId="{CF613C84-915D-4A4F-9052-5CB6BA3C45A9}" srcId="{B99011B2-9612-44DE-8257-4F6BC28DB6A1}" destId="{1666739B-B673-478D-82C2-273168B87666}" srcOrd="0" destOrd="0" parTransId="{CC85D05C-B98D-4595-9F65-DCEA8F63C178}" sibTransId="{E78C5D17-CE69-41CD-A54F-2FF093CDE957}"/>
    <dgm:cxn modelId="{34C67190-41D1-46F7-8D48-C3AA97C93B24}" srcId="{B99011B2-9612-44DE-8257-4F6BC28DB6A1}" destId="{B400CF31-2292-47D3-8ED1-4AB69AAE9783}" srcOrd="4" destOrd="0" parTransId="{AB627054-E551-465C-8510-B71A5BE8ABCD}" sibTransId="{8766F5E3-B4C2-46AE-90E9-AAF830266BC6}"/>
    <dgm:cxn modelId="{CFAB2DAB-BDC6-4943-BD4B-DC63364CF87A}" type="presOf" srcId="{95B585AF-9417-49EB-BB08-7376FA458E6B}" destId="{7ACA0CFC-C824-47CE-9CE4-D7ED93384B09}" srcOrd="0" destOrd="0" presId="urn:microsoft.com/office/officeart/2005/8/layout/cycle4"/>
    <dgm:cxn modelId="{069598C4-C2F0-4AF7-ACC7-6FA86D4F794D}" type="presOf" srcId="{CCE745DA-F6AC-4832-B65E-9AC408E737FC}" destId="{2787E02D-4925-43F6-841E-624D03B91004}" srcOrd="0" destOrd="0" presId="urn:microsoft.com/office/officeart/2005/8/layout/cycle4"/>
    <dgm:cxn modelId="{3B159AC6-116D-4739-800D-741CBEDCB84C}" type="presOf" srcId="{0039122B-E006-448C-BACC-1D8317015DFB}" destId="{2A1E320E-4F36-487C-BA0D-982094FB8385}" srcOrd="0" destOrd="0" presId="urn:microsoft.com/office/officeart/2005/8/layout/cycle4"/>
    <dgm:cxn modelId="{004BE0CE-B1C9-430F-B7BB-321A7526CCB1}" srcId="{B400CF31-2292-47D3-8ED1-4AB69AAE9783}" destId="{8680B934-4202-4F18-99E3-9EBE93A201CF}" srcOrd="0" destOrd="0" parTransId="{4DD31D4A-6F98-4B42-A6E9-9414B374BE7B}" sibTransId="{17050272-2A38-43D0-8860-7617985DD60A}"/>
    <dgm:cxn modelId="{6E32D4AA-1E22-4B2B-A471-7C879FDDB47B}" type="presParOf" srcId="{598FFA01-14CB-4522-9806-8F75F0EDA8CE}" destId="{4203D876-8F4F-45F3-8214-E9C211C9865F}" srcOrd="0" destOrd="0" presId="urn:microsoft.com/office/officeart/2005/8/layout/cycle4"/>
    <dgm:cxn modelId="{596DF5D5-6AFD-44F0-86A8-304672F218E9}" type="presParOf" srcId="{4203D876-8F4F-45F3-8214-E9C211C9865F}" destId="{512A88E0-09E2-47AC-A3E2-83FCB93521D0}" srcOrd="0" destOrd="0" presId="urn:microsoft.com/office/officeart/2005/8/layout/cycle4"/>
    <dgm:cxn modelId="{26BF240A-C8A5-40BE-805B-0467CD846A29}" type="presParOf" srcId="{598FFA01-14CB-4522-9806-8F75F0EDA8CE}" destId="{1BA31F9F-DED0-4DCE-A9A4-15EFA6691FB8}" srcOrd="1" destOrd="0" presId="urn:microsoft.com/office/officeart/2005/8/layout/cycle4"/>
    <dgm:cxn modelId="{002096B5-9EEA-4690-B27E-2D65A33FE24E}" type="presParOf" srcId="{1BA31F9F-DED0-4DCE-A9A4-15EFA6691FB8}" destId="{8B50988D-EE35-42FA-AA4D-3D69DCCBFEDF}" srcOrd="0" destOrd="0" presId="urn:microsoft.com/office/officeart/2005/8/layout/cycle4"/>
    <dgm:cxn modelId="{16D20D07-7AAF-4314-B10C-A6C831149304}" type="presParOf" srcId="{1BA31F9F-DED0-4DCE-A9A4-15EFA6691FB8}" destId="{7ACA0CFC-C824-47CE-9CE4-D7ED93384B09}" srcOrd="1" destOrd="0" presId="urn:microsoft.com/office/officeart/2005/8/layout/cycle4"/>
    <dgm:cxn modelId="{6941517D-D1C0-4CF3-BE3E-0ECE9F94BF05}" type="presParOf" srcId="{1BA31F9F-DED0-4DCE-A9A4-15EFA6691FB8}" destId="{2787E02D-4925-43F6-841E-624D03B91004}" srcOrd="2" destOrd="0" presId="urn:microsoft.com/office/officeart/2005/8/layout/cycle4"/>
    <dgm:cxn modelId="{F7FF4A78-1763-4CFF-8204-321809B6F707}" type="presParOf" srcId="{1BA31F9F-DED0-4DCE-A9A4-15EFA6691FB8}" destId="{2A1E320E-4F36-487C-BA0D-982094FB8385}" srcOrd="3" destOrd="0" presId="urn:microsoft.com/office/officeart/2005/8/layout/cycle4"/>
    <dgm:cxn modelId="{37450F7F-58B6-47CA-8F29-1A77E78A111E}" type="presParOf" srcId="{1BA31F9F-DED0-4DCE-A9A4-15EFA6691FB8}" destId="{8A440BA5-89F6-4094-A41C-0BFAA07D28BB}" srcOrd="4" destOrd="0" presId="urn:microsoft.com/office/officeart/2005/8/layout/cycle4"/>
    <dgm:cxn modelId="{E994041A-6486-42C3-BFC0-2988DC6FE7B3}" type="presParOf" srcId="{598FFA01-14CB-4522-9806-8F75F0EDA8CE}" destId="{97E743CE-B60C-40AA-8F65-F8699723041A}" srcOrd="2" destOrd="0" presId="urn:microsoft.com/office/officeart/2005/8/layout/cycle4"/>
    <dgm:cxn modelId="{625CBB48-6F05-46A7-BC96-7FFDF6111FBD}" type="presParOf" srcId="{598FFA01-14CB-4522-9806-8F75F0EDA8CE}" destId="{112760F5-B0DE-4233-927A-F6DE7573159F}"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50988D-EE35-42FA-AA4D-3D69DCCBFEDF}">
      <dsp:nvSpPr>
        <dsp:cNvPr id="0" name=""/>
        <dsp:cNvSpPr/>
      </dsp:nvSpPr>
      <dsp:spPr>
        <a:xfrm>
          <a:off x="2045000" y="325144"/>
          <a:ext cx="2469956" cy="2469956"/>
        </a:xfrm>
        <a:prstGeom prst="pieWedge">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a:solidFill>
                <a:sysClr val="window" lastClr="FFFFFF"/>
              </a:solidFill>
              <a:latin typeface="Calibri" panose="020F0502020204030204"/>
              <a:ea typeface="+mn-ea"/>
              <a:cs typeface="+mn-cs"/>
            </a:rPr>
            <a:t>Ties Alice to The Business</a:t>
          </a:r>
        </a:p>
      </dsp:txBody>
      <dsp:txXfrm>
        <a:off x="2768433" y="1048577"/>
        <a:ext cx="1746523" cy="1746523"/>
      </dsp:txXfrm>
    </dsp:sp>
    <dsp:sp modelId="{7ACA0CFC-C824-47CE-9CE4-D7ED93384B09}">
      <dsp:nvSpPr>
        <dsp:cNvPr id="0" name=""/>
        <dsp:cNvSpPr/>
      </dsp:nvSpPr>
      <dsp:spPr>
        <a:xfrm rot="5400000">
          <a:off x="4629042" y="325144"/>
          <a:ext cx="2469956" cy="2469956"/>
        </a:xfrm>
        <a:prstGeom prst="pieWedge">
          <a:avLst/>
        </a:prstGeom>
        <a:gradFill rotWithShape="0">
          <a:gsLst>
            <a:gs pos="0">
              <a:srgbClr val="5B9BD5">
                <a:hueOff val="-2252848"/>
                <a:satOff val="-5806"/>
                <a:lumOff val="-3922"/>
                <a:alphaOff val="0"/>
                <a:satMod val="103000"/>
                <a:lumMod val="102000"/>
                <a:tint val="94000"/>
              </a:srgbClr>
            </a:gs>
            <a:gs pos="50000">
              <a:srgbClr val="5B9BD5">
                <a:hueOff val="-2252848"/>
                <a:satOff val="-5806"/>
                <a:lumOff val="-3922"/>
                <a:alphaOff val="0"/>
                <a:satMod val="110000"/>
                <a:lumMod val="100000"/>
                <a:shade val="100000"/>
              </a:srgbClr>
            </a:gs>
            <a:gs pos="100000">
              <a:srgbClr val="5B9BD5">
                <a:hueOff val="-2252848"/>
                <a:satOff val="-5806"/>
                <a:lumOff val="-3922"/>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ysClr val="window" lastClr="FFFFFF"/>
              </a:solidFill>
              <a:latin typeface="Calibri" panose="020F0502020204030204"/>
              <a:ea typeface="+mn-ea"/>
              <a:cs typeface="+mn-cs"/>
            </a:rPr>
            <a:t>Provides Cost Recovery</a:t>
          </a:r>
        </a:p>
      </dsp:txBody>
      <dsp:txXfrm rot="-5400000">
        <a:off x="4629042" y="1048577"/>
        <a:ext cx="1746523" cy="1746523"/>
      </dsp:txXfrm>
    </dsp:sp>
    <dsp:sp modelId="{2787E02D-4925-43F6-841E-624D03B91004}">
      <dsp:nvSpPr>
        <dsp:cNvPr id="0" name=""/>
        <dsp:cNvSpPr/>
      </dsp:nvSpPr>
      <dsp:spPr>
        <a:xfrm rot="10800000">
          <a:off x="4629042" y="2909186"/>
          <a:ext cx="2469956" cy="2469956"/>
        </a:xfrm>
        <a:prstGeom prst="pieWedge">
          <a:avLst/>
        </a:prstGeom>
        <a:gradFill rotWithShape="0">
          <a:gsLst>
            <a:gs pos="0">
              <a:srgbClr val="5B9BD5">
                <a:hueOff val="-4505695"/>
                <a:satOff val="-11613"/>
                <a:lumOff val="-7843"/>
                <a:alphaOff val="0"/>
                <a:satMod val="103000"/>
                <a:lumMod val="102000"/>
                <a:tint val="94000"/>
              </a:srgbClr>
            </a:gs>
            <a:gs pos="50000">
              <a:srgbClr val="5B9BD5">
                <a:hueOff val="-4505695"/>
                <a:satOff val="-11613"/>
                <a:lumOff val="-7843"/>
                <a:alphaOff val="0"/>
                <a:satMod val="110000"/>
                <a:lumMod val="100000"/>
                <a:shade val="100000"/>
              </a:srgbClr>
            </a:gs>
            <a:gs pos="100000">
              <a:srgbClr val="5B9BD5">
                <a:hueOff val="-4505695"/>
                <a:satOff val="-11613"/>
                <a:lumOff val="-7843"/>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ysClr val="window" lastClr="FFFFFF"/>
              </a:solidFill>
              <a:latin typeface="Calibri" panose="020F0502020204030204"/>
              <a:ea typeface="+mn-ea"/>
              <a:cs typeface="+mn-cs"/>
            </a:rPr>
            <a:t>Permits Flexible   Contributions</a:t>
          </a:r>
        </a:p>
      </dsp:txBody>
      <dsp:txXfrm rot="10800000">
        <a:off x="4629042" y="2909186"/>
        <a:ext cx="1746523" cy="1746523"/>
      </dsp:txXfrm>
    </dsp:sp>
    <dsp:sp modelId="{2A1E320E-4F36-487C-BA0D-982094FB8385}">
      <dsp:nvSpPr>
        <dsp:cNvPr id="0" name=""/>
        <dsp:cNvSpPr/>
      </dsp:nvSpPr>
      <dsp:spPr>
        <a:xfrm rot="16200000">
          <a:off x="2045000" y="2909186"/>
          <a:ext cx="2469956" cy="2469956"/>
        </a:xfrm>
        <a:prstGeom prst="pieWedge">
          <a:avLst/>
        </a:prstGeom>
        <a:gradFill rotWithShape="0">
          <a:gsLst>
            <a:gs pos="0">
              <a:srgbClr val="5B9BD5">
                <a:hueOff val="-6758543"/>
                <a:satOff val="-17419"/>
                <a:lumOff val="-11765"/>
                <a:alphaOff val="0"/>
                <a:satMod val="103000"/>
                <a:lumMod val="102000"/>
                <a:tint val="94000"/>
              </a:srgbClr>
            </a:gs>
            <a:gs pos="50000">
              <a:srgbClr val="5B9BD5">
                <a:hueOff val="-6758543"/>
                <a:satOff val="-17419"/>
                <a:lumOff val="-11765"/>
                <a:alphaOff val="0"/>
                <a:satMod val="110000"/>
                <a:lumMod val="100000"/>
                <a:shade val="100000"/>
              </a:srgbClr>
            </a:gs>
            <a:gs pos="100000">
              <a:srgbClr val="5B9BD5">
                <a:hueOff val="-6758543"/>
                <a:satOff val="-17419"/>
                <a:lumOff val="-11765"/>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a:solidFill>
                <a:sysClr val="window" lastClr="FFFFFF"/>
              </a:solidFill>
              <a:latin typeface="Calibri" panose="020F0502020204030204"/>
              <a:ea typeface="+mn-ea"/>
              <a:cs typeface="+mn-cs"/>
            </a:rPr>
            <a:t>Allows Flexible Participation</a:t>
          </a:r>
        </a:p>
      </dsp:txBody>
      <dsp:txXfrm rot="5400000">
        <a:off x="2768433" y="2909186"/>
        <a:ext cx="1746523" cy="1746523"/>
      </dsp:txXfrm>
    </dsp:sp>
    <dsp:sp modelId="{97E743CE-B60C-40AA-8F65-F8699723041A}">
      <dsp:nvSpPr>
        <dsp:cNvPr id="0" name=""/>
        <dsp:cNvSpPr/>
      </dsp:nvSpPr>
      <dsp:spPr>
        <a:xfrm>
          <a:off x="4145604" y="2338757"/>
          <a:ext cx="852790" cy="741557"/>
        </a:xfrm>
        <a:prstGeom prst="circularArrow">
          <a:avLst/>
        </a:prstGeom>
        <a:solidFill>
          <a:srgbClr val="5B9BD5">
            <a:tint val="40000"/>
            <a:hueOff val="0"/>
            <a:satOff val="0"/>
            <a:lumOff val="0"/>
            <a:alphaOff val="0"/>
          </a:srgbClr>
        </a:solidFill>
        <a:ln>
          <a:noFill/>
        </a:ln>
        <a:effectLst/>
        <a:scene3d>
          <a:camera prst="orthographicFront"/>
          <a:lightRig rig="threePt" dir="t">
            <a:rot lat="0" lon="0" rev="7500000"/>
          </a:lightRig>
        </a:scene3d>
        <a:sp3d z="152400" extrusionH="63500" prstMaterial="matte">
          <a:bevelT w="50800" h="190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sp>
    <dsp:sp modelId="{112760F5-B0DE-4233-927A-F6DE7573159F}">
      <dsp:nvSpPr>
        <dsp:cNvPr id="0" name=""/>
        <dsp:cNvSpPr/>
      </dsp:nvSpPr>
      <dsp:spPr>
        <a:xfrm rot="10800000">
          <a:off x="4145604" y="2623972"/>
          <a:ext cx="852790" cy="741557"/>
        </a:xfrm>
        <a:prstGeom prst="circularArrow">
          <a:avLst/>
        </a:prstGeom>
        <a:solidFill>
          <a:srgbClr val="5B9BD5">
            <a:tint val="40000"/>
            <a:hueOff val="0"/>
            <a:satOff val="0"/>
            <a:lumOff val="0"/>
            <a:alphaOff val="0"/>
          </a:srgbClr>
        </a:solidFill>
        <a:ln>
          <a:noFill/>
        </a:ln>
        <a:effectLst/>
        <a:scene3d>
          <a:camera prst="orthographicFront"/>
          <a:lightRig rig="threePt" dir="t">
            <a:rot lat="0" lon="0" rev="7500000"/>
          </a:lightRig>
        </a:scene3d>
        <a:sp3d z="152400" extrusionH="63500" prstMaterial="matte">
          <a:bevelT w="50800" h="190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50988D-EE35-42FA-AA4D-3D69DCCBFEDF}">
      <dsp:nvSpPr>
        <dsp:cNvPr id="0" name=""/>
        <dsp:cNvSpPr/>
      </dsp:nvSpPr>
      <dsp:spPr>
        <a:xfrm>
          <a:off x="965425" y="121859"/>
          <a:ext cx="925707" cy="925707"/>
        </a:xfrm>
        <a:prstGeom prst="pieWedge">
          <a:avLst/>
        </a:prstGeo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ysClr val="window" lastClr="FFFFFF"/>
              </a:solidFill>
              <a:latin typeface="Calibri" panose="020F0502020204030204"/>
              <a:ea typeface="+mn-ea"/>
              <a:cs typeface="+mn-cs"/>
            </a:rPr>
            <a:t>Minimizes Personal Out of Pocket Costs</a:t>
          </a:r>
        </a:p>
      </dsp:txBody>
      <dsp:txXfrm>
        <a:off x="1236558" y="392992"/>
        <a:ext cx="654574" cy="654574"/>
      </dsp:txXfrm>
    </dsp:sp>
    <dsp:sp modelId="{7ACA0CFC-C824-47CE-9CE4-D7ED93384B09}">
      <dsp:nvSpPr>
        <dsp:cNvPr id="0" name=""/>
        <dsp:cNvSpPr/>
      </dsp:nvSpPr>
      <dsp:spPr>
        <a:xfrm rot="5400000">
          <a:off x="1933891" y="121859"/>
          <a:ext cx="925707" cy="925707"/>
        </a:xfrm>
        <a:prstGeom prst="pieWedge">
          <a:avLst/>
        </a:prstGeom>
        <a:gradFill rotWithShape="0">
          <a:gsLst>
            <a:gs pos="0">
              <a:srgbClr val="A5A5A5">
                <a:hueOff val="903533"/>
                <a:satOff val="33333"/>
                <a:lumOff val="-4902"/>
                <a:alphaOff val="0"/>
                <a:satMod val="103000"/>
                <a:lumMod val="102000"/>
                <a:tint val="94000"/>
              </a:srgbClr>
            </a:gs>
            <a:gs pos="50000">
              <a:srgbClr val="A5A5A5">
                <a:hueOff val="903533"/>
                <a:satOff val="33333"/>
                <a:lumOff val="-4902"/>
                <a:alphaOff val="0"/>
                <a:satMod val="110000"/>
                <a:lumMod val="100000"/>
                <a:shade val="100000"/>
              </a:srgbClr>
            </a:gs>
            <a:gs pos="100000">
              <a:srgbClr val="A5A5A5">
                <a:hueOff val="903533"/>
                <a:satOff val="33333"/>
                <a:lumOff val="-4902"/>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ysClr val="window" lastClr="FFFFFF"/>
              </a:solidFill>
              <a:latin typeface="Calibri" panose="020F0502020204030204"/>
              <a:ea typeface="+mn-ea"/>
              <a:cs typeface="+mn-cs"/>
            </a:rPr>
            <a:t>Potential to Accumulate Funds For Retirement</a:t>
          </a:r>
        </a:p>
      </dsp:txBody>
      <dsp:txXfrm rot="-5400000">
        <a:off x="1933891" y="392992"/>
        <a:ext cx="654574" cy="654574"/>
      </dsp:txXfrm>
    </dsp:sp>
    <dsp:sp modelId="{2787E02D-4925-43F6-841E-624D03B91004}">
      <dsp:nvSpPr>
        <dsp:cNvPr id="0" name=""/>
        <dsp:cNvSpPr/>
      </dsp:nvSpPr>
      <dsp:spPr>
        <a:xfrm rot="10800000">
          <a:off x="1933891" y="1090325"/>
          <a:ext cx="925707" cy="925707"/>
        </a:xfrm>
        <a:prstGeom prst="pieWedge">
          <a:avLst/>
        </a:prstGeom>
        <a:gradFill rotWithShape="0">
          <a:gsLst>
            <a:gs pos="0">
              <a:srgbClr val="A5A5A5">
                <a:hueOff val="1807066"/>
                <a:satOff val="66667"/>
                <a:lumOff val="-9804"/>
                <a:alphaOff val="0"/>
                <a:satMod val="103000"/>
                <a:lumMod val="102000"/>
                <a:tint val="94000"/>
              </a:srgbClr>
            </a:gs>
            <a:gs pos="50000">
              <a:srgbClr val="A5A5A5">
                <a:hueOff val="1807066"/>
                <a:satOff val="66667"/>
                <a:lumOff val="-9804"/>
                <a:alphaOff val="0"/>
                <a:satMod val="110000"/>
                <a:lumMod val="100000"/>
                <a:shade val="100000"/>
              </a:srgbClr>
            </a:gs>
            <a:gs pos="100000">
              <a:srgbClr val="A5A5A5">
                <a:hueOff val="1807066"/>
                <a:satOff val="66667"/>
                <a:lumOff val="-9804"/>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US" sz="800" b="1" kern="1200">
              <a:solidFill>
                <a:sysClr val="window" lastClr="FFFFFF"/>
              </a:solidFill>
              <a:latin typeface="Calibri" panose="020F0502020204030204"/>
              <a:ea typeface="+mn-ea"/>
              <a:cs typeface="+mn-cs"/>
            </a:rPr>
            <a:t>Is Tax Efficient</a:t>
          </a:r>
        </a:p>
      </dsp:txBody>
      <dsp:txXfrm rot="10800000">
        <a:off x="1933891" y="1090325"/>
        <a:ext cx="654574" cy="654574"/>
      </dsp:txXfrm>
    </dsp:sp>
    <dsp:sp modelId="{2A1E320E-4F36-487C-BA0D-982094FB8385}">
      <dsp:nvSpPr>
        <dsp:cNvPr id="0" name=""/>
        <dsp:cNvSpPr/>
      </dsp:nvSpPr>
      <dsp:spPr>
        <a:xfrm rot="16200000">
          <a:off x="965425" y="1090325"/>
          <a:ext cx="925707" cy="925707"/>
        </a:xfrm>
        <a:prstGeom prst="pieWedge">
          <a:avLst/>
        </a:prstGeom>
        <a:gradFill rotWithShape="0">
          <a:gsLst>
            <a:gs pos="0">
              <a:srgbClr val="A5A5A5">
                <a:hueOff val="2710599"/>
                <a:satOff val="100000"/>
                <a:lumOff val="-14706"/>
                <a:alphaOff val="0"/>
                <a:satMod val="103000"/>
                <a:lumMod val="102000"/>
                <a:tint val="94000"/>
              </a:srgbClr>
            </a:gs>
            <a:gs pos="50000">
              <a:srgbClr val="A5A5A5">
                <a:hueOff val="2710599"/>
                <a:satOff val="100000"/>
                <a:lumOff val="-14706"/>
                <a:alphaOff val="0"/>
                <a:satMod val="110000"/>
                <a:lumMod val="100000"/>
                <a:shade val="100000"/>
              </a:srgbClr>
            </a:gs>
            <a:gs pos="100000">
              <a:srgbClr val="A5A5A5">
                <a:hueOff val="2710599"/>
                <a:satOff val="100000"/>
                <a:lumOff val="-14706"/>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ysClr val="window" lastClr="FFFFFF"/>
              </a:solidFill>
              <a:latin typeface="Calibri" panose="020F0502020204030204"/>
              <a:ea typeface="+mn-ea"/>
              <a:cs typeface="+mn-cs"/>
            </a:rPr>
            <a:t>Provides Funds in Case of Death or Illness</a:t>
          </a:r>
        </a:p>
      </dsp:txBody>
      <dsp:txXfrm rot="5400000">
        <a:off x="1236558" y="1090325"/>
        <a:ext cx="654574" cy="654574"/>
      </dsp:txXfrm>
    </dsp:sp>
    <dsp:sp modelId="{97E743CE-B60C-40AA-8F65-F8699723041A}">
      <dsp:nvSpPr>
        <dsp:cNvPr id="0" name=""/>
        <dsp:cNvSpPr/>
      </dsp:nvSpPr>
      <dsp:spPr>
        <a:xfrm>
          <a:off x="1752704" y="876536"/>
          <a:ext cx="319615" cy="277926"/>
        </a:xfrm>
        <a:prstGeom prst="circularArrow">
          <a:avLst/>
        </a:prstGeom>
        <a:solidFill>
          <a:srgbClr val="A5A5A5">
            <a:tint val="40000"/>
            <a:hueOff val="0"/>
            <a:satOff val="0"/>
            <a:lumOff val="0"/>
            <a:alphaOff val="0"/>
          </a:srgbClr>
        </a:solidFill>
        <a:ln>
          <a:noFill/>
        </a:ln>
        <a:effectLst/>
        <a:scene3d>
          <a:camera prst="orthographicFront"/>
          <a:lightRig rig="threePt" dir="t">
            <a:rot lat="0" lon="0" rev="7500000"/>
          </a:lightRig>
        </a:scene3d>
        <a:sp3d z="152400" extrusionH="63500" prstMaterial="matte">
          <a:bevelT w="50800" h="190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sp>
    <dsp:sp modelId="{112760F5-B0DE-4233-927A-F6DE7573159F}">
      <dsp:nvSpPr>
        <dsp:cNvPr id="0" name=""/>
        <dsp:cNvSpPr/>
      </dsp:nvSpPr>
      <dsp:spPr>
        <a:xfrm rot="10800000">
          <a:off x="1752704" y="983430"/>
          <a:ext cx="319615" cy="277926"/>
        </a:xfrm>
        <a:prstGeom prst="circularArrow">
          <a:avLst/>
        </a:prstGeom>
        <a:solidFill>
          <a:srgbClr val="A5A5A5">
            <a:tint val="40000"/>
            <a:hueOff val="0"/>
            <a:satOff val="0"/>
            <a:lumOff val="0"/>
            <a:alphaOff val="0"/>
          </a:srgbClr>
        </a:solidFill>
        <a:ln>
          <a:noFill/>
        </a:ln>
        <a:effectLst/>
        <a:scene3d>
          <a:camera prst="orthographicFront"/>
          <a:lightRig rig="threePt" dir="t">
            <a:rot lat="0" lon="0" rev="7500000"/>
          </a:lightRig>
        </a:scene3d>
        <a:sp3d z="152400" extrusionH="63500" prstMaterial="matte">
          <a:bevelT w="50800" h="190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50988D-EE35-42FA-AA4D-3D69DCCBFEDF}">
      <dsp:nvSpPr>
        <dsp:cNvPr id="0" name=""/>
        <dsp:cNvSpPr/>
      </dsp:nvSpPr>
      <dsp:spPr>
        <a:xfrm>
          <a:off x="853914" y="224266"/>
          <a:ext cx="1703636" cy="1703636"/>
        </a:xfrm>
        <a:prstGeom prst="pieWedge">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a:solidFill>
                <a:sysClr val="window" lastClr="FFFFFF"/>
              </a:solidFill>
              <a:latin typeface="Calibri" panose="020F0502020204030204"/>
              <a:ea typeface="+mn-ea"/>
              <a:cs typeface="+mn-cs"/>
            </a:rPr>
            <a:t>Ties Alice to The Business</a:t>
          </a:r>
        </a:p>
      </dsp:txBody>
      <dsp:txXfrm>
        <a:off x="1352897" y="723249"/>
        <a:ext cx="1204653" cy="1204653"/>
      </dsp:txXfrm>
    </dsp:sp>
    <dsp:sp modelId="{7ACA0CFC-C824-47CE-9CE4-D7ED93384B09}">
      <dsp:nvSpPr>
        <dsp:cNvPr id="0" name=""/>
        <dsp:cNvSpPr/>
      </dsp:nvSpPr>
      <dsp:spPr>
        <a:xfrm rot="5400000">
          <a:off x="2636240" y="224266"/>
          <a:ext cx="1703636" cy="1703636"/>
        </a:xfrm>
        <a:prstGeom prst="pieWedge">
          <a:avLst/>
        </a:prstGeom>
        <a:gradFill rotWithShape="0">
          <a:gsLst>
            <a:gs pos="0">
              <a:srgbClr val="5B9BD5">
                <a:hueOff val="-2252848"/>
                <a:satOff val="-5806"/>
                <a:lumOff val="-3922"/>
                <a:alphaOff val="0"/>
                <a:satMod val="103000"/>
                <a:lumMod val="102000"/>
                <a:tint val="94000"/>
              </a:srgbClr>
            </a:gs>
            <a:gs pos="50000">
              <a:srgbClr val="5B9BD5">
                <a:hueOff val="-2252848"/>
                <a:satOff val="-5806"/>
                <a:lumOff val="-3922"/>
                <a:alphaOff val="0"/>
                <a:satMod val="110000"/>
                <a:lumMod val="100000"/>
                <a:shade val="100000"/>
              </a:srgbClr>
            </a:gs>
            <a:gs pos="100000">
              <a:srgbClr val="5B9BD5">
                <a:hueOff val="-2252848"/>
                <a:satOff val="-5806"/>
                <a:lumOff val="-3922"/>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ysClr val="window" lastClr="FFFFFF"/>
              </a:solidFill>
              <a:latin typeface="Calibri" panose="020F0502020204030204"/>
              <a:ea typeface="+mn-ea"/>
              <a:cs typeface="+mn-cs"/>
            </a:rPr>
            <a:t>Provides Cost Recovery</a:t>
          </a:r>
        </a:p>
      </dsp:txBody>
      <dsp:txXfrm rot="-5400000">
        <a:off x="2636240" y="723249"/>
        <a:ext cx="1204653" cy="1204653"/>
      </dsp:txXfrm>
    </dsp:sp>
    <dsp:sp modelId="{2787E02D-4925-43F6-841E-624D03B91004}">
      <dsp:nvSpPr>
        <dsp:cNvPr id="0" name=""/>
        <dsp:cNvSpPr/>
      </dsp:nvSpPr>
      <dsp:spPr>
        <a:xfrm rot="10800000">
          <a:off x="2636240" y="2006592"/>
          <a:ext cx="1703636" cy="1703636"/>
        </a:xfrm>
        <a:prstGeom prst="pieWedge">
          <a:avLst/>
        </a:prstGeom>
        <a:gradFill rotWithShape="0">
          <a:gsLst>
            <a:gs pos="0">
              <a:srgbClr val="5B9BD5">
                <a:hueOff val="-4505695"/>
                <a:satOff val="-11613"/>
                <a:lumOff val="-7843"/>
                <a:alphaOff val="0"/>
                <a:satMod val="103000"/>
                <a:lumMod val="102000"/>
                <a:tint val="94000"/>
              </a:srgbClr>
            </a:gs>
            <a:gs pos="50000">
              <a:srgbClr val="5B9BD5">
                <a:hueOff val="-4505695"/>
                <a:satOff val="-11613"/>
                <a:lumOff val="-7843"/>
                <a:alphaOff val="0"/>
                <a:satMod val="110000"/>
                <a:lumMod val="100000"/>
                <a:shade val="100000"/>
              </a:srgbClr>
            </a:gs>
            <a:gs pos="100000">
              <a:srgbClr val="5B9BD5">
                <a:hueOff val="-4505695"/>
                <a:satOff val="-11613"/>
                <a:lumOff val="-7843"/>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ysClr val="window" lastClr="FFFFFF"/>
              </a:solidFill>
              <a:latin typeface="Calibri" panose="020F0502020204030204"/>
              <a:ea typeface="+mn-ea"/>
              <a:cs typeface="+mn-cs"/>
            </a:rPr>
            <a:t>Permits Flexible Contributions</a:t>
          </a:r>
        </a:p>
      </dsp:txBody>
      <dsp:txXfrm rot="10800000">
        <a:off x="2636240" y="2006592"/>
        <a:ext cx="1204653" cy="1204653"/>
      </dsp:txXfrm>
    </dsp:sp>
    <dsp:sp modelId="{2A1E320E-4F36-487C-BA0D-982094FB8385}">
      <dsp:nvSpPr>
        <dsp:cNvPr id="0" name=""/>
        <dsp:cNvSpPr/>
      </dsp:nvSpPr>
      <dsp:spPr>
        <a:xfrm rot="16200000">
          <a:off x="853914" y="2006592"/>
          <a:ext cx="1703636" cy="1703636"/>
        </a:xfrm>
        <a:prstGeom prst="pieWedge">
          <a:avLst/>
        </a:prstGeom>
        <a:gradFill rotWithShape="0">
          <a:gsLst>
            <a:gs pos="0">
              <a:srgbClr val="5B9BD5">
                <a:hueOff val="-6758543"/>
                <a:satOff val="-17419"/>
                <a:lumOff val="-11765"/>
                <a:alphaOff val="0"/>
                <a:satMod val="103000"/>
                <a:lumMod val="102000"/>
                <a:tint val="94000"/>
              </a:srgbClr>
            </a:gs>
            <a:gs pos="50000">
              <a:srgbClr val="5B9BD5">
                <a:hueOff val="-6758543"/>
                <a:satOff val="-17419"/>
                <a:lumOff val="-11765"/>
                <a:alphaOff val="0"/>
                <a:satMod val="110000"/>
                <a:lumMod val="100000"/>
                <a:shade val="100000"/>
              </a:srgbClr>
            </a:gs>
            <a:gs pos="100000">
              <a:srgbClr val="5B9BD5">
                <a:hueOff val="-6758543"/>
                <a:satOff val="-17419"/>
                <a:lumOff val="-11765"/>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a:solidFill>
                <a:sysClr val="window" lastClr="FFFFFF"/>
              </a:solidFill>
              <a:latin typeface="Calibri" panose="020F0502020204030204"/>
              <a:ea typeface="+mn-ea"/>
              <a:cs typeface="+mn-cs"/>
            </a:rPr>
            <a:t>Allows Flexible Participation</a:t>
          </a:r>
        </a:p>
      </dsp:txBody>
      <dsp:txXfrm rot="5400000">
        <a:off x="1352897" y="2006592"/>
        <a:ext cx="1204653" cy="1204653"/>
      </dsp:txXfrm>
    </dsp:sp>
    <dsp:sp modelId="{97E743CE-B60C-40AA-8F65-F8699723041A}">
      <dsp:nvSpPr>
        <dsp:cNvPr id="0" name=""/>
        <dsp:cNvSpPr/>
      </dsp:nvSpPr>
      <dsp:spPr>
        <a:xfrm>
          <a:off x="2302792" y="1613143"/>
          <a:ext cx="588207" cy="511484"/>
        </a:xfrm>
        <a:prstGeom prst="circularArrow">
          <a:avLst/>
        </a:prstGeom>
        <a:solidFill>
          <a:srgbClr val="5B9BD5">
            <a:tint val="40000"/>
            <a:hueOff val="0"/>
            <a:satOff val="0"/>
            <a:lumOff val="0"/>
            <a:alphaOff val="0"/>
          </a:srgbClr>
        </a:solidFill>
        <a:ln>
          <a:noFill/>
        </a:ln>
        <a:effectLst/>
        <a:scene3d>
          <a:camera prst="orthographicFront"/>
          <a:lightRig rig="threePt" dir="t">
            <a:rot lat="0" lon="0" rev="7500000"/>
          </a:lightRig>
        </a:scene3d>
        <a:sp3d z="152400" extrusionH="63500" prstMaterial="matte">
          <a:bevelT w="50800" h="190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sp>
    <dsp:sp modelId="{112760F5-B0DE-4233-927A-F6DE7573159F}">
      <dsp:nvSpPr>
        <dsp:cNvPr id="0" name=""/>
        <dsp:cNvSpPr/>
      </dsp:nvSpPr>
      <dsp:spPr>
        <a:xfrm rot="10800000">
          <a:off x="2302792" y="1809868"/>
          <a:ext cx="588207" cy="511484"/>
        </a:xfrm>
        <a:prstGeom prst="circularArrow">
          <a:avLst/>
        </a:prstGeom>
        <a:solidFill>
          <a:srgbClr val="5B9BD5">
            <a:tint val="40000"/>
            <a:hueOff val="0"/>
            <a:satOff val="0"/>
            <a:lumOff val="0"/>
            <a:alphaOff val="0"/>
          </a:srgbClr>
        </a:solidFill>
        <a:ln>
          <a:noFill/>
        </a:ln>
        <a:effectLst/>
        <a:scene3d>
          <a:camera prst="orthographicFront"/>
          <a:lightRig rig="threePt" dir="t">
            <a:rot lat="0" lon="0" rev="7500000"/>
          </a:lightRig>
        </a:scene3d>
        <a:sp3d z="152400" extrusionH="63500" prstMaterial="matte">
          <a:bevelT w="50800" h="190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50988D-EE35-42FA-AA4D-3D69DCCBFEDF}">
      <dsp:nvSpPr>
        <dsp:cNvPr id="0" name=""/>
        <dsp:cNvSpPr/>
      </dsp:nvSpPr>
      <dsp:spPr>
        <a:xfrm>
          <a:off x="852110" y="224266"/>
          <a:ext cx="1703637" cy="1703637"/>
        </a:xfrm>
        <a:prstGeom prst="pieWedge">
          <a:avLst/>
        </a:prstGeo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a:solidFill>
                <a:sysClr val="window" lastClr="FFFFFF"/>
              </a:solidFill>
              <a:latin typeface="Calibri" panose="020F0502020204030204"/>
              <a:ea typeface="+mn-ea"/>
              <a:cs typeface="+mn-cs"/>
            </a:rPr>
            <a:t>Minimizes Personal Out of Pocket Costs</a:t>
          </a:r>
        </a:p>
      </dsp:txBody>
      <dsp:txXfrm>
        <a:off x="1351094" y="723250"/>
        <a:ext cx="1204653" cy="1204653"/>
      </dsp:txXfrm>
    </dsp:sp>
    <dsp:sp modelId="{7ACA0CFC-C824-47CE-9CE4-D7ED93384B09}">
      <dsp:nvSpPr>
        <dsp:cNvPr id="0" name=""/>
        <dsp:cNvSpPr/>
      </dsp:nvSpPr>
      <dsp:spPr>
        <a:xfrm rot="5400000">
          <a:off x="2634437" y="224266"/>
          <a:ext cx="1703637" cy="1703637"/>
        </a:xfrm>
        <a:prstGeom prst="pieWedge">
          <a:avLst/>
        </a:prstGeom>
        <a:gradFill rotWithShape="0">
          <a:gsLst>
            <a:gs pos="0">
              <a:srgbClr val="A5A5A5">
                <a:hueOff val="903533"/>
                <a:satOff val="33333"/>
                <a:lumOff val="-4902"/>
                <a:alphaOff val="0"/>
                <a:satMod val="103000"/>
                <a:lumMod val="102000"/>
                <a:tint val="94000"/>
              </a:srgbClr>
            </a:gs>
            <a:gs pos="50000">
              <a:srgbClr val="A5A5A5">
                <a:hueOff val="903533"/>
                <a:satOff val="33333"/>
                <a:lumOff val="-4902"/>
                <a:alphaOff val="0"/>
                <a:satMod val="110000"/>
                <a:lumMod val="100000"/>
                <a:shade val="100000"/>
              </a:srgbClr>
            </a:gs>
            <a:gs pos="100000">
              <a:srgbClr val="A5A5A5">
                <a:hueOff val="903533"/>
                <a:satOff val="33333"/>
                <a:lumOff val="-4902"/>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ysClr val="window" lastClr="FFFFFF"/>
              </a:solidFill>
              <a:latin typeface="Calibri" panose="020F0502020204030204"/>
              <a:ea typeface="+mn-ea"/>
              <a:cs typeface="+mn-cs"/>
            </a:rPr>
            <a:t>Potential to Accumulate Funds For Retirement</a:t>
          </a:r>
        </a:p>
      </dsp:txBody>
      <dsp:txXfrm rot="-5400000">
        <a:off x="2634437" y="723250"/>
        <a:ext cx="1204653" cy="1204653"/>
      </dsp:txXfrm>
    </dsp:sp>
    <dsp:sp modelId="{2787E02D-4925-43F6-841E-624D03B91004}">
      <dsp:nvSpPr>
        <dsp:cNvPr id="0" name=""/>
        <dsp:cNvSpPr/>
      </dsp:nvSpPr>
      <dsp:spPr>
        <a:xfrm rot="10800000">
          <a:off x="2634437" y="2006593"/>
          <a:ext cx="1703637" cy="1703637"/>
        </a:xfrm>
        <a:prstGeom prst="pieWedge">
          <a:avLst/>
        </a:prstGeom>
        <a:gradFill rotWithShape="0">
          <a:gsLst>
            <a:gs pos="0">
              <a:srgbClr val="A5A5A5">
                <a:hueOff val="1807066"/>
                <a:satOff val="66667"/>
                <a:lumOff val="-9804"/>
                <a:alphaOff val="0"/>
                <a:satMod val="103000"/>
                <a:lumMod val="102000"/>
                <a:tint val="94000"/>
              </a:srgbClr>
            </a:gs>
            <a:gs pos="50000">
              <a:srgbClr val="A5A5A5">
                <a:hueOff val="1807066"/>
                <a:satOff val="66667"/>
                <a:lumOff val="-9804"/>
                <a:alphaOff val="0"/>
                <a:satMod val="110000"/>
                <a:lumMod val="100000"/>
                <a:shade val="100000"/>
              </a:srgbClr>
            </a:gs>
            <a:gs pos="100000">
              <a:srgbClr val="A5A5A5">
                <a:hueOff val="1807066"/>
                <a:satOff val="66667"/>
                <a:lumOff val="-9804"/>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a:solidFill>
                <a:sysClr val="window" lastClr="FFFFFF"/>
              </a:solidFill>
              <a:latin typeface="Calibri" panose="020F0502020204030204"/>
              <a:ea typeface="+mn-ea"/>
              <a:cs typeface="+mn-cs"/>
            </a:rPr>
            <a:t>Is Tax Efficient</a:t>
          </a:r>
        </a:p>
      </dsp:txBody>
      <dsp:txXfrm rot="10800000">
        <a:off x="2634437" y="2006593"/>
        <a:ext cx="1204653" cy="1204653"/>
      </dsp:txXfrm>
    </dsp:sp>
    <dsp:sp modelId="{2A1E320E-4F36-487C-BA0D-982094FB8385}">
      <dsp:nvSpPr>
        <dsp:cNvPr id="0" name=""/>
        <dsp:cNvSpPr/>
      </dsp:nvSpPr>
      <dsp:spPr>
        <a:xfrm rot="16200000">
          <a:off x="852110" y="2006593"/>
          <a:ext cx="1703637" cy="1703637"/>
        </a:xfrm>
        <a:prstGeom prst="pieWedge">
          <a:avLst/>
        </a:prstGeom>
        <a:gradFill rotWithShape="0">
          <a:gsLst>
            <a:gs pos="0">
              <a:srgbClr val="A5A5A5">
                <a:hueOff val="2710599"/>
                <a:satOff val="100000"/>
                <a:lumOff val="-14706"/>
                <a:alphaOff val="0"/>
                <a:satMod val="103000"/>
                <a:lumMod val="102000"/>
                <a:tint val="94000"/>
              </a:srgbClr>
            </a:gs>
            <a:gs pos="50000">
              <a:srgbClr val="A5A5A5">
                <a:hueOff val="2710599"/>
                <a:satOff val="100000"/>
                <a:lumOff val="-14706"/>
                <a:alphaOff val="0"/>
                <a:satMod val="110000"/>
                <a:lumMod val="100000"/>
                <a:shade val="100000"/>
              </a:srgbClr>
            </a:gs>
            <a:gs pos="100000">
              <a:srgbClr val="A5A5A5">
                <a:hueOff val="2710599"/>
                <a:satOff val="100000"/>
                <a:lumOff val="-14706"/>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ysClr val="window" lastClr="FFFFFF"/>
              </a:solidFill>
              <a:latin typeface="Calibri" panose="020F0502020204030204"/>
              <a:ea typeface="+mn-ea"/>
              <a:cs typeface="+mn-cs"/>
            </a:rPr>
            <a:t>Provides Funds in Case of Death or Illness</a:t>
          </a:r>
        </a:p>
      </dsp:txBody>
      <dsp:txXfrm rot="5400000">
        <a:off x="1351094" y="2006593"/>
        <a:ext cx="1204653" cy="1204653"/>
      </dsp:txXfrm>
    </dsp:sp>
    <dsp:sp modelId="{97E743CE-B60C-40AA-8F65-F8699723041A}">
      <dsp:nvSpPr>
        <dsp:cNvPr id="0" name=""/>
        <dsp:cNvSpPr/>
      </dsp:nvSpPr>
      <dsp:spPr>
        <a:xfrm>
          <a:off x="2300989" y="1613143"/>
          <a:ext cx="588207" cy="511484"/>
        </a:xfrm>
        <a:prstGeom prst="circularArrow">
          <a:avLst/>
        </a:prstGeom>
        <a:solidFill>
          <a:srgbClr val="A5A5A5">
            <a:tint val="40000"/>
            <a:hueOff val="0"/>
            <a:satOff val="0"/>
            <a:lumOff val="0"/>
            <a:alphaOff val="0"/>
          </a:srgbClr>
        </a:solidFill>
        <a:ln>
          <a:noFill/>
        </a:ln>
        <a:effectLst/>
        <a:scene3d>
          <a:camera prst="orthographicFront"/>
          <a:lightRig rig="threePt" dir="t">
            <a:rot lat="0" lon="0" rev="7500000"/>
          </a:lightRig>
        </a:scene3d>
        <a:sp3d z="152400" extrusionH="63500" prstMaterial="matte">
          <a:bevelT w="50800" h="190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sp>
    <dsp:sp modelId="{112760F5-B0DE-4233-927A-F6DE7573159F}">
      <dsp:nvSpPr>
        <dsp:cNvPr id="0" name=""/>
        <dsp:cNvSpPr/>
      </dsp:nvSpPr>
      <dsp:spPr>
        <a:xfrm rot="10800000">
          <a:off x="2300989" y="1809868"/>
          <a:ext cx="588207" cy="511484"/>
        </a:xfrm>
        <a:prstGeom prst="circularArrow">
          <a:avLst/>
        </a:prstGeom>
        <a:solidFill>
          <a:srgbClr val="A5A5A5">
            <a:tint val="40000"/>
            <a:hueOff val="0"/>
            <a:satOff val="0"/>
            <a:lumOff val="0"/>
            <a:alphaOff val="0"/>
          </a:srgbClr>
        </a:solidFill>
        <a:ln>
          <a:noFill/>
        </a:ln>
        <a:effectLst/>
        <a:scene3d>
          <a:camera prst="orthographicFront"/>
          <a:lightRig rig="threePt" dir="t">
            <a:rot lat="0" lon="0" rev="7500000"/>
          </a:lightRig>
        </a:scene3d>
        <a:sp3d z="152400" extrusionH="63500" prstMaterial="matte">
          <a:bevelT w="50800" h="190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50988D-EE35-42FA-AA4D-3D69DCCBFEDF}">
      <dsp:nvSpPr>
        <dsp:cNvPr id="0" name=""/>
        <dsp:cNvSpPr/>
      </dsp:nvSpPr>
      <dsp:spPr>
        <a:xfrm>
          <a:off x="1049082" y="139266"/>
          <a:ext cx="1057937" cy="1057937"/>
        </a:xfrm>
        <a:prstGeom prst="pieWedge">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US" sz="800" b="1" kern="1200">
              <a:solidFill>
                <a:sysClr val="window" lastClr="FFFFFF"/>
              </a:solidFill>
              <a:latin typeface="Calibri" panose="020F0502020204030204"/>
              <a:ea typeface="+mn-ea"/>
              <a:cs typeface="+mn-cs"/>
            </a:rPr>
            <a:t>Ties Alice to The Business</a:t>
          </a:r>
        </a:p>
      </dsp:txBody>
      <dsp:txXfrm>
        <a:off x="1358945" y="449129"/>
        <a:ext cx="748074" cy="748074"/>
      </dsp:txXfrm>
    </dsp:sp>
    <dsp:sp modelId="{7ACA0CFC-C824-47CE-9CE4-D7ED93384B09}">
      <dsp:nvSpPr>
        <dsp:cNvPr id="0" name=""/>
        <dsp:cNvSpPr/>
      </dsp:nvSpPr>
      <dsp:spPr>
        <a:xfrm rot="5400000">
          <a:off x="2155885" y="139266"/>
          <a:ext cx="1057937" cy="1057937"/>
        </a:xfrm>
        <a:prstGeom prst="pieWedge">
          <a:avLst/>
        </a:prstGeom>
        <a:gradFill rotWithShape="0">
          <a:gsLst>
            <a:gs pos="0">
              <a:srgbClr val="5B9BD5">
                <a:hueOff val="-2252848"/>
                <a:satOff val="-5806"/>
                <a:lumOff val="-3922"/>
                <a:alphaOff val="0"/>
                <a:satMod val="103000"/>
                <a:lumMod val="102000"/>
                <a:tint val="94000"/>
              </a:srgbClr>
            </a:gs>
            <a:gs pos="50000">
              <a:srgbClr val="5B9BD5">
                <a:hueOff val="-2252848"/>
                <a:satOff val="-5806"/>
                <a:lumOff val="-3922"/>
                <a:alphaOff val="0"/>
                <a:satMod val="110000"/>
                <a:lumMod val="100000"/>
                <a:shade val="100000"/>
              </a:srgbClr>
            </a:gs>
            <a:gs pos="100000">
              <a:srgbClr val="5B9BD5">
                <a:hueOff val="-2252848"/>
                <a:satOff val="-5806"/>
                <a:lumOff val="-3922"/>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ysClr val="window" lastClr="FFFFFF"/>
              </a:solidFill>
              <a:latin typeface="Calibri" panose="020F0502020204030204"/>
              <a:ea typeface="+mn-ea"/>
              <a:cs typeface="+mn-cs"/>
            </a:rPr>
            <a:t>Provides Cost Recovery</a:t>
          </a:r>
        </a:p>
      </dsp:txBody>
      <dsp:txXfrm rot="-5400000">
        <a:off x="2155885" y="449129"/>
        <a:ext cx="748074" cy="748074"/>
      </dsp:txXfrm>
    </dsp:sp>
    <dsp:sp modelId="{2787E02D-4925-43F6-841E-624D03B91004}">
      <dsp:nvSpPr>
        <dsp:cNvPr id="0" name=""/>
        <dsp:cNvSpPr/>
      </dsp:nvSpPr>
      <dsp:spPr>
        <a:xfrm rot="10800000">
          <a:off x="2155885" y="1246069"/>
          <a:ext cx="1057937" cy="1057937"/>
        </a:xfrm>
        <a:prstGeom prst="pieWedge">
          <a:avLst/>
        </a:prstGeom>
        <a:gradFill rotWithShape="0">
          <a:gsLst>
            <a:gs pos="0">
              <a:srgbClr val="5B9BD5">
                <a:hueOff val="-4505695"/>
                <a:satOff val="-11613"/>
                <a:lumOff val="-7843"/>
                <a:alphaOff val="0"/>
                <a:satMod val="103000"/>
                <a:lumMod val="102000"/>
                <a:tint val="94000"/>
              </a:srgbClr>
            </a:gs>
            <a:gs pos="50000">
              <a:srgbClr val="5B9BD5">
                <a:hueOff val="-4505695"/>
                <a:satOff val="-11613"/>
                <a:lumOff val="-7843"/>
                <a:alphaOff val="0"/>
                <a:satMod val="110000"/>
                <a:lumMod val="100000"/>
                <a:shade val="100000"/>
              </a:srgbClr>
            </a:gs>
            <a:gs pos="100000">
              <a:srgbClr val="5B9BD5">
                <a:hueOff val="-4505695"/>
                <a:satOff val="-11613"/>
                <a:lumOff val="-7843"/>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ysClr val="window" lastClr="FFFFFF"/>
              </a:solidFill>
              <a:latin typeface="Calibri" panose="020F0502020204030204"/>
              <a:ea typeface="+mn-ea"/>
              <a:cs typeface="+mn-cs"/>
            </a:rPr>
            <a:t>Permits Flexible Contributions</a:t>
          </a:r>
        </a:p>
      </dsp:txBody>
      <dsp:txXfrm rot="10800000">
        <a:off x="2155885" y="1246069"/>
        <a:ext cx="748074" cy="748074"/>
      </dsp:txXfrm>
    </dsp:sp>
    <dsp:sp modelId="{2A1E320E-4F36-487C-BA0D-982094FB8385}">
      <dsp:nvSpPr>
        <dsp:cNvPr id="0" name=""/>
        <dsp:cNvSpPr/>
      </dsp:nvSpPr>
      <dsp:spPr>
        <a:xfrm rot="16200000">
          <a:off x="1049082" y="1246069"/>
          <a:ext cx="1057937" cy="1057937"/>
        </a:xfrm>
        <a:prstGeom prst="pieWedge">
          <a:avLst/>
        </a:prstGeom>
        <a:gradFill rotWithShape="0">
          <a:gsLst>
            <a:gs pos="0">
              <a:srgbClr val="5B9BD5">
                <a:hueOff val="-6758543"/>
                <a:satOff val="-17419"/>
                <a:lumOff val="-11765"/>
                <a:alphaOff val="0"/>
                <a:satMod val="103000"/>
                <a:lumMod val="102000"/>
                <a:tint val="94000"/>
              </a:srgbClr>
            </a:gs>
            <a:gs pos="50000">
              <a:srgbClr val="5B9BD5">
                <a:hueOff val="-6758543"/>
                <a:satOff val="-17419"/>
                <a:lumOff val="-11765"/>
                <a:alphaOff val="0"/>
                <a:satMod val="110000"/>
                <a:lumMod val="100000"/>
                <a:shade val="100000"/>
              </a:srgbClr>
            </a:gs>
            <a:gs pos="100000">
              <a:srgbClr val="5B9BD5">
                <a:hueOff val="-6758543"/>
                <a:satOff val="-17419"/>
                <a:lumOff val="-11765"/>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US" sz="800" b="1" kern="1200">
              <a:solidFill>
                <a:sysClr val="window" lastClr="FFFFFF"/>
              </a:solidFill>
              <a:latin typeface="Calibri" panose="020F0502020204030204"/>
              <a:ea typeface="+mn-ea"/>
              <a:cs typeface="+mn-cs"/>
            </a:rPr>
            <a:t>Allows Flexible Participation</a:t>
          </a:r>
        </a:p>
      </dsp:txBody>
      <dsp:txXfrm rot="5400000">
        <a:off x="1358945" y="1246069"/>
        <a:ext cx="748074" cy="748074"/>
      </dsp:txXfrm>
    </dsp:sp>
    <dsp:sp modelId="{97E743CE-B60C-40AA-8F65-F8699723041A}">
      <dsp:nvSpPr>
        <dsp:cNvPr id="0" name=""/>
        <dsp:cNvSpPr/>
      </dsp:nvSpPr>
      <dsp:spPr>
        <a:xfrm>
          <a:off x="1948818" y="1001742"/>
          <a:ext cx="365269" cy="317625"/>
        </a:xfrm>
        <a:prstGeom prst="circularArrow">
          <a:avLst/>
        </a:prstGeom>
        <a:solidFill>
          <a:srgbClr val="5B9BD5">
            <a:tint val="40000"/>
            <a:hueOff val="0"/>
            <a:satOff val="0"/>
            <a:lumOff val="0"/>
            <a:alphaOff val="0"/>
          </a:srgbClr>
        </a:solidFill>
        <a:ln>
          <a:noFill/>
        </a:ln>
        <a:effectLst/>
        <a:scene3d>
          <a:camera prst="orthographicFront"/>
          <a:lightRig rig="threePt" dir="t">
            <a:rot lat="0" lon="0" rev="7500000"/>
          </a:lightRig>
        </a:scene3d>
        <a:sp3d z="152400" extrusionH="63500" prstMaterial="matte">
          <a:bevelT w="50800" h="190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sp>
    <dsp:sp modelId="{112760F5-B0DE-4233-927A-F6DE7573159F}">
      <dsp:nvSpPr>
        <dsp:cNvPr id="0" name=""/>
        <dsp:cNvSpPr/>
      </dsp:nvSpPr>
      <dsp:spPr>
        <a:xfrm rot="10800000">
          <a:off x="1948818" y="1123906"/>
          <a:ext cx="365269" cy="317625"/>
        </a:xfrm>
        <a:prstGeom prst="circularArrow">
          <a:avLst/>
        </a:prstGeom>
        <a:solidFill>
          <a:srgbClr val="5B9BD5">
            <a:tint val="40000"/>
            <a:hueOff val="0"/>
            <a:satOff val="0"/>
            <a:lumOff val="0"/>
            <a:alphaOff val="0"/>
          </a:srgbClr>
        </a:solidFill>
        <a:ln>
          <a:noFill/>
        </a:ln>
        <a:effectLst/>
        <a:scene3d>
          <a:camera prst="orthographicFront"/>
          <a:lightRig rig="threePt" dir="t">
            <a:rot lat="0" lon="0" rev="7500000"/>
          </a:lightRig>
        </a:scene3d>
        <a:sp3d z="152400" extrusionH="63500" prstMaterial="matte">
          <a:bevelT w="50800" h="190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50988D-EE35-42FA-AA4D-3D69DCCBFEDF}">
      <dsp:nvSpPr>
        <dsp:cNvPr id="0" name=""/>
        <dsp:cNvSpPr/>
      </dsp:nvSpPr>
      <dsp:spPr>
        <a:xfrm>
          <a:off x="1049082" y="139266"/>
          <a:ext cx="1057937" cy="1057937"/>
        </a:xfrm>
        <a:prstGeom prst="pieWedge">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US" sz="800" b="1" kern="1200">
              <a:solidFill>
                <a:sysClr val="window" lastClr="FFFFFF"/>
              </a:solidFill>
              <a:latin typeface="Calibri" panose="020F0502020204030204"/>
              <a:ea typeface="+mn-ea"/>
              <a:cs typeface="+mn-cs"/>
            </a:rPr>
            <a:t>Ties Alice to The Business</a:t>
          </a:r>
        </a:p>
      </dsp:txBody>
      <dsp:txXfrm>
        <a:off x="1358945" y="449129"/>
        <a:ext cx="748074" cy="748074"/>
      </dsp:txXfrm>
    </dsp:sp>
    <dsp:sp modelId="{7ACA0CFC-C824-47CE-9CE4-D7ED93384B09}">
      <dsp:nvSpPr>
        <dsp:cNvPr id="0" name=""/>
        <dsp:cNvSpPr/>
      </dsp:nvSpPr>
      <dsp:spPr>
        <a:xfrm rot="5400000">
          <a:off x="2155885" y="139266"/>
          <a:ext cx="1057937" cy="1057937"/>
        </a:xfrm>
        <a:prstGeom prst="pieWedge">
          <a:avLst/>
        </a:prstGeom>
        <a:gradFill rotWithShape="0">
          <a:gsLst>
            <a:gs pos="0">
              <a:srgbClr val="5B9BD5">
                <a:hueOff val="-2252848"/>
                <a:satOff val="-5806"/>
                <a:lumOff val="-3922"/>
                <a:alphaOff val="0"/>
                <a:satMod val="103000"/>
                <a:lumMod val="102000"/>
                <a:tint val="94000"/>
              </a:srgbClr>
            </a:gs>
            <a:gs pos="50000">
              <a:srgbClr val="5B9BD5">
                <a:hueOff val="-2252848"/>
                <a:satOff val="-5806"/>
                <a:lumOff val="-3922"/>
                <a:alphaOff val="0"/>
                <a:satMod val="110000"/>
                <a:lumMod val="100000"/>
                <a:shade val="100000"/>
              </a:srgbClr>
            </a:gs>
            <a:gs pos="100000">
              <a:srgbClr val="5B9BD5">
                <a:hueOff val="-2252848"/>
                <a:satOff val="-5806"/>
                <a:lumOff val="-3922"/>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ysClr val="window" lastClr="FFFFFF"/>
              </a:solidFill>
              <a:latin typeface="Calibri" panose="020F0502020204030204"/>
              <a:ea typeface="+mn-ea"/>
              <a:cs typeface="+mn-cs"/>
            </a:rPr>
            <a:t>Provides Cost Recovery</a:t>
          </a:r>
        </a:p>
      </dsp:txBody>
      <dsp:txXfrm rot="-5400000">
        <a:off x="2155885" y="449129"/>
        <a:ext cx="748074" cy="748074"/>
      </dsp:txXfrm>
    </dsp:sp>
    <dsp:sp modelId="{2787E02D-4925-43F6-841E-624D03B91004}">
      <dsp:nvSpPr>
        <dsp:cNvPr id="0" name=""/>
        <dsp:cNvSpPr/>
      </dsp:nvSpPr>
      <dsp:spPr>
        <a:xfrm rot="10800000">
          <a:off x="2155885" y="1246069"/>
          <a:ext cx="1057937" cy="1057937"/>
        </a:xfrm>
        <a:prstGeom prst="pieWedge">
          <a:avLst/>
        </a:prstGeom>
        <a:gradFill rotWithShape="0">
          <a:gsLst>
            <a:gs pos="0">
              <a:srgbClr val="5B9BD5">
                <a:hueOff val="-4505695"/>
                <a:satOff val="-11613"/>
                <a:lumOff val="-7843"/>
                <a:alphaOff val="0"/>
                <a:satMod val="103000"/>
                <a:lumMod val="102000"/>
                <a:tint val="94000"/>
              </a:srgbClr>
            </a:gs>
            <a:gs pos="50000">
              <a:srgbClr val="5B9BD5">
                <a:hueOff val="-4505695"/>
                <a:satOff val="-11613"/>
                <a:lumOff val="-7843"/>
                <a:alphaOff val="0"/>
                <a:satMod val="110000"/>
                <a:lumMod val="100000"/>
                <a:shade val="100000"/>
              </a:srgbClr>
            </a:gs>
            <a:gs pos="100000">
              <a:srgbClr val="5B9BD5">
                <a:hueOff val="-4505695"/>
                <a:satOff val="-11613"/>
                <a:lumOff val="-7843"/>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ysClr val="window" lastClr="FFFFFF"/>
              </a:solidFill>
              <a:latin typeface="Calibri" panose="020F0502020204030204"/>
              <a:ea typeface="+mn-ea"/>
              <a:cs typeface="+mn-cs"/>
            </a:rPr>
            <a:t>Permits Flexible Contributions</a:t>
          </a:r>
        </a:p>
      </dsp:txBody>
      <dsp:txXfrm rot="10800000">
        <a:off x="2155885" y="1246069"/>
        <a:ext cx="748074" cy="748074"/>
      </dsp:txXfrm>
    </dsp:sp>
    <dsp:sp modelId="{2A1E320E-4F36-487C-BA0D-982094FB8385}">
      <dsp:nvSpPr>
        <dsp:cNvPr id="0" name=""/>
        <dsp:cNvSpPr/>
      </dsp:nvSpPr>
      <dsp:spPr>
        <a:xfrm rot="16200000">
          <a:off x="1049082" y="1246069"/>
          <a:ext cx="1057937" cy="1057937"/>
        </a:xfrm>
        <a:prstGeom prst="pieWedge">
          <a:avLst/>
        </a:prstGeom>
        <a:gradFill rotWithShape="0">
          <a:gsLst>
            <a:gs pos="0">
              <a:srgbClr val="5B9BD5">
                <a:hueOff val="-6758543"/>
                <a:satOff val="-17419"/>
                <a:lumOff val="-11765"/>
                <a:alphaOff val="0"/>
                <a:satMod val="103000"/>
                <a:lumMod val="102000"/>
                <a:tint val="94000"/>
              </a:srgbClr>
            </a:gs>
            <a:gs pos="50000">
              <a:srgbClr val="5B9BD5">
                <a:hueOff val="-6758543"/>
                <a:satOff val="-17419"/>
                <a:lumOff val="-11765"/>
                <a:alphaOff val="0"/>
                <a:satMod val="110000"/>
                <a:lumMod val="100000"/>
                <a:shade val="100000"/>
              </a:srgbClr>
            </a:gs>
            <a:gs pos="100000">
              <a:srgbClr val="5B9BD5">
                <a:hueOff val="-6758543"/>
                <a:satOff val="-17419"/>
                <a:lumOff val="-11765"/>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ysClr val="window" lastClr="FFFFFF"/>
              </a:solidFill>
              <a:latin typeface="Calibri" panose="020F0502020204030204"/>
              <a:ea typeface="+mn-ea"/>
              <a:cs typeface="+mn-cs"/>
            </a:rPr>
            <a:t>Allows Flexible Participation</a:t>
          </a:r>
        </a:p>
      </dsp:txBody>
      <dsp:txXfrm rot="5400000">
        <a:off x="1358945" y="1246069"/>
        <a:ext cx="748074" cy="748074"/>
      </dsp:txXfrm>
    </dsp:sp>
    <dsp:sp modelId="{97E743CE-B60C-40AA-8F65-F8699723041A}">
      <dsp:nvSpPr>
        <dsp:cNvPr id="0" name=""/>
        <dsp:cNvSpPr/>
      </dsp:nvSpPr>
      <dsp:spPr>
        <a:xfrm>
          <a:off x="1948818" y="1001742"/>
          <a:ext cx="365269" cy="317625"/>
        </a:xfrm>
        <a:prstGeom prst="circularArrow">
          <a:avLst/>
        </a:prstGeom>
        <a:solidFill>
          <a:srgbClr val="5B9BD5">
            <a:tint val="40000"/>
            <a:hueOff val="0"/>
            <a:satOff val="0"/>
            <a:lumOff val="0"/>
            <a:alphaOff val="0"/>
          </a:srgbClr>
        </a:solidFill>
        <a:ln>
          <a:noFill/>
        </a:ln>
        <a:effectLst/>
        <a:scene3d>
          <a:camera prst="orthographicFront"/>
          <a:lightRig rig="threePt" dir="t">
            <a:rot lat="0" lon="0" rev="7500000"/>
          </a:lightRig>
        </a:scene3d>
        <a:sp3d z="152400" extrusionH="63500" prstMaterial="matte">
          <a:bevelT w="50800" h="190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sp>
    <dsp:sp modelId="{112760F5-B0DE-4233-927A-F6DE7573159F}">
      <dsp:nvSpPr>
        <dsp:cNvPr id="0" name=""/>
        <dsp:cNvSpPr/>
      </dsp:nvSpPr>
      <dsp:spPr>
        <a:xfrm rot="10800000">
          <a:off x="1948818" y="1123906"/>
          <a:ext cx="365269" cy="317625"/>
        </a:xfrm>
        <a:prstGeom prst="circularArrow">
          <a:avLst/>
        </a:prstGeom>
        <a:solidFill>
          <a:srgbClr val="5B9BD5">
            <a:tint val="40000"/>
            <a:hueOff val="0"/>
            <a:satOff val="0"/>
            <a:lumOff val="0"/>
            <a:alphaOff val="0"/>
          </a:srgbClr>
        </a:solidFill>
        <a:ln>
          <a:noFill/>
        </a:ln>
        <a:effectLst/>
        <a:scene3d>
          <a:camera prst="orthographicFront"/>
          <a:lightRig rig="threePt" dir="t">
            <a:rot lat="0" lon="0" rev="7500000"/>
          </a:lightRig>
        </a:scene3d>
        <a:sp3d z="152400" extrusionH="63500" prstMaterial="matte">
          <a:bevelT w="50800" h="190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50988D-EE35-42FA-AA4D-3D69DCCBFEDF}">
      <dsp:nvSpPr>
        <dsp:cNvPr id="0" name=""/>
        <dsp:cNvSpPr/>
      </dsp:nvSpPr>
      <dsp:spPr>
        <a:xfrm>
          <a:off x="1049082" y="139266"/>
          <a:ext cx="1057937" cy="1057937"/>
        </a:xfrm>
        <a:prstGeom prst="pieWedge">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US" sz="800" b="1" kern="1200">
              <a:solidFill>
                <a:sysClr val="window" lastClr="FFFFFF"/>
              </a:solidFill>
              <a:latin typeface="Calibri" panose="020F0502020204030204"/>
              <a:ea typeface="+mn-ea"/>
              <a:cs typeface="+mn-cs"/>
            </a:rPr>
            <a:t>Ties Alice to The Business</a:t>
          </a:r>
        </a:p>
      </dsp:txBody>
      <dsp:txXfrm>
        <a:off x="1358945" y="449129"/>
        <a:ext cx="748074" cy="748074"/>
      </dsp:txXfrm>
    </dsp:sp>
    <dsp:sp modelId="{7ACA0CFC-C824-47CE-9CE4-D7ED93384B09}">
      <dsp:nvSpPr>
        <dsp:cNvPr id="0" name=""/>
        <dsp:cNvSpPr/>
      </dsp:nvSpPr>
      <dsp:spPr>
        <a:xfrm rot="5400000">
          <a:off x="2155885" y="139266"/>
          <a:ext cx="1057937" cy="1057937"/>
        </a:xfrm>
        <a:prstGeom prst="pieWedge">
          <a:avLst/>
        </a:prstGeom>
        <a:gradFill rotWithShape="0">
          <a:gsLst>
            <a:gs pos="0">
              <a:srgbClr val="5B9BD5">
                <a:hueOff val="-2252848"/>
                <a:satOff val="-5806"/>
                <a:lumOff val="-3922"/>
                <a:alphaOff val="0"/>
                <a:satMod val="103000"/>
                <a:lumMod val="102000"/>
                <a:tint val="94000"/>
              </a:srgbClr>
            </a:gs>
            <a:gs pos="50000">
              <a:srgbClr val="5B9BD5">
                <a:hueOff val="-2252848"/>
                <a:satOff val="-5806"/>
                <a:lumOff val="-3922"/>
                <a:alphaOff val="0"/>
                <a:satMod val="110000"/>
                <a:lumMod val="100000"/>
                <a:shade val="100000"/>
              </a:srgbClr>
            </a:gs>
            <a:gs pos="100000">
              <a:srgbClr val="5B9BD5">
                <a:hueOff val="-2252848"/>
                <a:satOff val="-5806"/>
                <a:lumOff val="-3922"/>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ysClr val="window" lastClr="FFFFFF"/>
              </a:solidFill>
              <a:latin typeface="Calibri" panose="020F0502020204030204"/>
              <a:ea typeface="+mn-ea"/>
              <a:cs typeface="+mn-cs"/>
            </a:rPr>
            <a:t>Provides Cost Recovery</a:t>
          </a:r>
        </a:p>
      </dsp:txBody>
      <dsp:txXfrm rot="-5400000">
        <a:off x="2155885" y="449129"/>
        <a:ext cx="748074" cy="748074"/>
      </dsp:txXfrm>
    </dsp:sp>
    <dsp:sp modelId="{2787E02D-4925-43F6-841E-624D03B91004}">
      <dsp:nvSpPr>
        <dsp:cNvPr id="0" name=""/>
        <dsp:cNvSpPr/>
      </dsp:nvSpPr>
      <dsp:spPr>
        <a:xfrm rot="10800000">
          <a:off x="2155885" y="1246069"/>
          <a:ext cx="1057937" cy="1057937"/>
        </a:xfrm>
        <a:prstGeom prst="pieWedge">
          <a:avLst/>
        </a:prstGeom>
        <a:gradFill rotWithShape="0">
          <a:gsLst>
            <a:gs pos="0">
              <a:srgbClr val="5B9BD5">
                <a:hueOff val="-4505695"/>
                <a:satOff val="-11613"/>
                <a:lumOff val="-7843"/>
                <a:alphaOff val="0"/>
                <a:satMod val="103000"/>
                <a:lumMod val="102000"/>
                <a:tint val="94000"/>
              </a:srgbClr>
            </a:gs>
            <a:gs pos="50000">
              <a:srgbClr val="5B9BD5">
                <a:hueOff val="-4505695"/>
                <a:satOff val="-11613"/>
                <a:lumOff val="-7843"/>
                <a:alphaOff val="0"/>
                <a:satMod val="110000"/>
                <a:lumMod val="100000"/>
                <a:shade val="100000"/>
              </a:srgbClr>
            </a:gs>
            <a:gs pos="100000">
              <a:srgbClr val="5B9BD5">
                <a:hueOff val="-4505695"/>
                <a:satOff val="-11613"/>
                <a:lumOff val="-7843"/>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ysClr val="window" lastClr="FFFFFF"/>
              </a:solidFill>
              <a:latin typeface="Calibri" panose="020F0502020204030204"/>
              <a:ea typeface="+mn-ea"/>
              <a:cs typeface="+mn-cs"/>
            </a:rPr>
            <a:t>Permits Flexible Contributions</a:t>
          </a:r>
        </a:p>
      </dsp:txBody>
      <dsp:txXfrm rot="10800000">
        <a:off x="2155885" y="1246069"/>
        <a:ext cx="748074" cy="748074"/>
      </dsp:txXfrm>
    </dsp:sp>
    <dsp:sp modelId="{2A1E320E-4F36-487C-BA0D-982094FB8385}">
      <dsp:nvSpPr>
        <dsp:cNvPr id="0" name=""/>
        <dsp:cNvSpPr/>
      </dsp:nvSpPr>
      <dsp:spPr>
        <a:xfrm rot="16200000">
          <a:off x="1049082" y="1246069"/>
          <a:ext cx="1057937" cy="1057937"/>
        </a:xfrm>
        <a:prstGeom prst="pieWedge">
          <a:avLst/>
        </a:prstGeom>
        <a:gradFill rotWithShape="0">
          <a:gsLst>
            <a:gs pos="0">
              <a:srgbClr val="5B9BD5">
                <a:hueOff val="-6758543"/>
                <a:satOff val="-17419"/>
                <a:lumOff val="-11765"/>
                <a:alphaOff val="0"/>
                <a:satMod val="103000"/>
                <a:lumMod val="102000"/>
                <a:tint val="94000"/>
              </a:srgbClr>
            </a:gs>
            <a:gs pos="50000">
              <a:srgbClr val="5B9BD5">
                <a:hueOff val="-6758543"/>
                <a:satOff val="-17419"/>
                <a:lumOff val="-11765"/>
                <a:alphaOff val="0"/>
                <a:satMod val="110000"/>
                <a:lumMod val="100000"/>
                <a:shade val="100000"/>
              </a:srgbClr>
            </a:gs>
            <a:gs pos="100000">
              <a:srgbClr val="5B9BD5">
                <a:hueOff val="-6758543"/>
                <a:satOff val="-17419"/>
                <a:lumOff val="-11765"/>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US" sz="800" b="1" kern="1200">
              <a:solidFill>
                <a:sysClr val="window" lastClr="FFFFFF"/>
              </a:solidFill>
              <a:latin typeface="Calibri" panose="020F0502020204030204"/>
              <a:ea typeface="+mn-ea"/>
              <a:cs typeface="+mn-cs"/>
            </a:rPr>
            <a:t>Allows Flexible Participation</a:t>
          </a:r>
        </a:p>
      </dsp:txBody>
      <dsp:txXfrm rot="5400000">
        <a:off x="1358945" y="1246069"/>
        <a:ext cx="748074" cy="748074"/>
      </dsp:txXfrm>
    </dsp:sp>
    <dsp:sp modelId="{97E743CE-B60C-40AA-8F65-F8699723041A}">
      <dsp:nvSpPr>
        <dsp:cNvPr id="0" name=""/>
        <dsp:cNvSpPr/>
      </dsp:nvSpPr>
      <dsp:spPr>
        <a:xfrm>
          <a:off x="1948818" y="1001742"/>
          <a:ext cx="365269" cy="317625"/>
        </a:xfrm>
        <a:prstGeom prst="circularArrow">
          <a:avLst/>
        </a:prstGeom>
        <a:solidFill>
          <a:srgbClr val="5B9BD5">
            <a:tint val="40000"/>
            <a:hueOff val="0"/>
            <a:satOff val="0"/>
            <a:lumOff val="0"/>
            <a:alphaOff val="0"/>
          </a:srgbClr>
        </a:solidFill>
        <a:ln>
          <a:noFill/>
        </a:ln>
        <a:effectLst/>
        <a:scene3d>
          <a:camera prst="orthographicFront"/>
          <a:lightRig rig="threePt" dir="t">
            <a:rot lat="0" lon="0" rev="7500000"/>
          </a:lightRig>
        </a:scene3d>
        <a:sp3d z="152400" extrusionH="63500" prstMaterial="matte">
          <a:bevelT w="50800" h="190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sp>
    <dsp:sp modelId="{112760F5-B0DE-4233-927A-F6DE7573159F}">
      <dsp:nvSpPr>
        <dsp:cNvPr id="0" name=""/>
        <dsp:cNvSpPr/>
      </dsp:nvSpPr>
      <dsp:spPr>
        <a:xfrm rot="10800000">
          <a:off x="1948818" y="1123906"/>
          <a:ext cx="365269" cy="317625"/>
        </a:xfrm>
        <a:prstGeom prst="circularArrow">
          <a:avLst/>
        </a:prstGeom>
        <a:solidFill>
          <a:srgbClr val="5B9BD5">
            <a:tint val="40000"/>
            <a:hueOff val="0"/>
            <a:satOff val="0"/>
            <a:lumOff val="0"/>
            <a:alphaOff val="0"/>
          </a:srgbClr>
        </a:solidFill>
        <a:ln>
          <a:noFill/>
        </a:ln>
        <a:effectLst/>
        <a:scene3d>
          <a:camera prst="orthographicFront"/>
          <a:lightRig rig="threePt" dir="t">
            <a:rot lat="0" lon="0" rev="7500000"/>
          </a:lightRig>
        </a:scene3d>
        <a:sp3d z="152400" extrusionH="63500" prstMaterial="matte">
          <a:bevelT w="50800" h="190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50988D-EE35-42FA-AA4D-3D69DCCBFEDF}">
      <dsp:nvSpPr>
        <dsp:cNvPr id="0" name=""/>
        <dsp:cNvSpPr/>
      </dsp:nvSpPr>
      <dsp:spPr>
        <a:xfrm>
          <a:off x="1049082" y="139266"/>
          <a:ext cx="1057937" cy="1057937"/>
        </a:xfrm>
        <a:prstGeom prst="pieWedge">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US" sz="800" b="1" kern="1200">
              <a:solidFill>
                <a:sysClr val="window" lastClr="FFFFFF"/>
              </a:solidFill>
              <a:latin typeface="Calibri" panose="020F0502020204030204"/>
              <a:ea typeface="+mn-ea"/>
              <a:cs typeface="+mn-cs"/>
            </a:rPr>
            <a:t>Ties Alice to The Business</a:t>
          </a:r>
        </a:p>
      </dsp:txBody>
      <dsp:txXfrm>
        <a:off x="1358945" y="449129"/>
        <a:ext cx="748074" cy="748074"/>
      </dsp:txXfrm>
    </dsp:sp>
    <dsp:sp modelId="{7ACA0CFC-C824-47CE-9CE4-D7ED93384B09}">
      <dsp:nvSpPr>
        <dsp:cNvPr id="0" name=""/>
        <dsp:cNvSpPr/>
      </dsp:nvSpPr>
      <dsp:spPr>
        <a:xfrm rot="5400000">
          <a:off x="2155885" y="139266"/>
          <a:ext cx="1057937" cy="1057937"/>
        </a:xfrm>
        <a:prstGeom prst="pieWedge">
          <a:avLst/>
        </a:prstGeom>
        <a:gradFill rotWithShape="0">
          <a:gsLst>
            <a:gs pos="0">
              <a:srgbClr val="5B9BD5">
                <a:hueOff val="-2252848"/>
                <a:satOff val="-5806"/>
                <a:lumOff val="-3922"/>
                <a:alphaOff val="0"/>
                <a:satMod val="103000"/>
                <a:lumMod val="102000"/>
                <a:tint val="94000"/>
              </a:srgbClr>
            </a:gs>
            <a:gs pos="50000">
              <a:srgbClr val="5B9BD5">
                <a:hueOff val="-2252848"/>
                <a:satOff val="-5806"/>
                <a:lumOff val="-3922"/>
                <a:alphaOff val="0"/>
                <a:satMod val="110000"/>
                <a:lumMod val="100000"/>
                <a:shade val="100000"/>
              </a:srgbClr>
            </a:gs>
            <a:gs pos="100000">
              <a:srgbClr val="5B9BD5">
                <a:hueOff val="-2252848"/>
                <a:satOff val="-5806"/>
                <a:lumOff val="-3922"/>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ysClr val="window" lastClr="FFFFFF"/>
              </a:solidFill>
              <a:latin typeface="Calibri" panose="020F0502020204030204"/>
              <a:ea typeface="+mn-ea"/>
              <a:cs typeface="+mn-cs"/>
            </a:rPr>
            <a:t>Provides Cost Recovery</a:t>
          </a:r>
        </a:p>
      </dsp:txBody>
      <dsp:txXfrm rot="-5400000">
        <a:off x="2155885" y="449129"/>
        <a:ext cx="748074" cy="748074"/>
      </dsp:txXfrm>
    </dsp:sp>
    <dsp:sp modelId="{2787E02D-4925-43F6-841E-624D03B91004}">
      <dsp:nvSpPr>
        <dsp:cNvPr id="0" name=""/>
        <dsp:cNvSpPr/>
      </dsp:nvSpPr>
      <dsp:spPr>
        <a:xfrm rot="10800000">
          <a:off x="2155885" y="1246069"/>
          <a:ext cx="1057937" cy="1057937"/>
        </a:xfrm>
        <a:prstGeom prst="pieWedge">
          <a:avLst/>
        </a:prstGeom>
        <a:gradFill rotWithShape="0">
          <a:gsLst>
            <a:gs pos="0">
              <a:srgbClr val="5B9BD5">
                <a:hueOff val="-4505695"/>
                <a:satOff val="-11613"/>
                <a:lumOff val="-7843"/>
                <a:alphaOff val="0"/>
                <a:satMod val="103000"/>
                <a:lumMod val="102000"/>
                <a:tint val="94000"/>
              </a:srgbClr>
            </a:gs>
            <a:gs pos="50000">
              <a:srgbClr val="5B9BD5">
                <a:hueOff val="-4505695"/>
                <a:satOff val="-11613"/>
                <a:lumOff val="-7843"/>
                <a:alphaOff val="0"/>
                <a:satMod val="110000"/>
                <a:lumMod val="100000"/>
                <a:shade val="100000"/>
              </a:srgbClr>
            </a:gs>
            <a:gs pos="100000">
              <a:srgbClr val="5B9BD5">
                <a:hueOff val="-4505695"/>
                <a:satOff val="-11613"/>
                <a:lumOff val="-7843"/>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ysClr val="window" lastClr="FFFFFF"/>
              </a:solidFill>
              <a:latin typeface="Calibri" panose="020F0502020204030204"/>
              <a:ea typeface="+mn-ea"/>
              <a:cs typeface="+mn-cs"/>
            </a:rPr>
            <a:t>Permits Flexible Contributions</a:t>
          </a:r>
        </a:p>
      </dsp:txBody>
      <dsp:txXfrm rot="10800000">
        <a:off x="2155885" y="1246069"/>
        <a:ext cx="748074" cy="748074"/>
      </dsp:txXfrm>
    </dsp:sp>
    <dsp:sp modelId="{2A1E320E-4F36-487C-BA0D-982094FB8385}">
      <dsp:nvSpPr>
        <dsp:cNvPr id="0" name=""/>
        <dsp:cNvSpPr/>
      </dsp:nvSpPr>
      <dsp:spPr>
        <a:xfrm rot="16200000">
          <a:off x="1049082" y="1246069"/>
          <a:ext cx="1057937" cy="1057937"/>
        </a:xfrm>
        <a:prstGeom prst="pieWedge">
          <a:avLst/>
        </a:prstGeom>
        <a:gradFill rotWithShape="0">
          <a:gsLst>
            <a:gs pos="0">
              <a:srgbClr val="5B9BD5">
                <a:hueOff val="-6758543"/>
                <a:satOff val="-17419"/>
                <a:lumOff val="-11765"/>
                <a:alphaOff val="0"/>
                <a:satMod val="103000"/>
                <a:lumMod val="102000"/>
                <a:tint val="94000"/>
              </a:srgbClr>
            </a:gs>
            <a:gs pos="50000">
              <a:srgbClr val="5B9BD5">
                <a:hueOff val="-6758543"/>
                <a:satOff val="-17419"/>
                <a:lumOff val="-11765"/>
                <a:alphaOff val="0"/>
                <a:satMod val="110000"/>
                <a:lumMod val="100000"/>
                <a:shade val="100000"/>
              </a:srgbClr>
            </a:gs>
            <a:gs pos="100000">
              <a:srgbClr val="5B9BD5">
                <a:hueOff val="-6758543"/>
                <a:satOff val="-17419"/>
                <a:lumOff val="-11765"/>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US" sz="800" b="1" kern="1200">
              <a:solidFill>
                <a:sysClr val="window" lastClr="FFFFFF"/>
              </a:solidFill>
              <a:latin typeface="Calibri" panose="020F0502020204030204"/>
              <a:ea typeface="+mn-ea"/>
              <a:cs typeface="+mn-cs"/>
            </a:rPr>
            <a:t>Allows Flexible Participation</a:t>
          </a:r>
        </a:p>
      </dsp:txBody>
      <dsp:txXfrm rot="5400000">
        <a:off x="1358945" y="1246069"/>
        <a:ext cx="748074" cy="748074"/>
      </dsp:txXfrm>
    </dsp:sp>
    <dsp:sp modelId="{97E743CE-B60C-40AA-8F65-F8699723041A}">
      <dsp:nvSpPr>
        <dsp:cNvPr id="0" name=""/>
        <dsp:cNvSpPr/>
      </dsp:nvSpPr>
      <dsp:spPr>
        <a:xfrm>
          <a:off x="1948818" y="1001742"/>
          <a:ext cx="365269" cy="317625"/>
        </a:xfrm>
        <a:prstGeom prst="circularArrow">
          <a:avLst/>
        </a:prstGeom>
        <a:solidFill>
          <a:srgbClr val="5B9BD5">
            <a:tint val="40000"/>
            <a:hueOff val="0"/>
            <a:satOff val="0"/>
            <a:lumOff val="0"/>
            <a:alphaOff val="0"/>
          </a:srgbClr>
        </a:solidFill>
        <a:ln>
          <a:noFill/>
        </a:ln>
        <a:effectLst/>
        <a:scene3d>
          <a:camera prst="orthographicFront"/>
          <a:lightRig rig="threePt" dir="t">
            <a:rot lat="0" lon="0" rev="7500000"/>
          </a:lightRig>
        </a:scene3d>
        <a:sp3d z="152400" extrusionH="63500" prstMaterial="matte">
          <a:bevelT w="50800" h="190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sp>
    <dsp:sp modelId="{112760F5-B0DE-4233-927A-F6DE7573159F}">
      <dsp:nvSpPr>
        <dsp:cNvPr id="0" name=""/>
        <dsp:cNvSpPr/>
      </dsp:nvSpPr>
      <dsp:spPr>
        <a:xfrm rot="10800000">
          <a:off x="1948818" y="1123906"/>
          <a:ext cx="365269" cy="317625"/>
        </a:xfrm>
        <a:prstGeom prst="circularArrow">
          <a:avLst/>
        </a:prstGeom>
        <a:solidFill>
          <a:srgbClr val="5B9BD5">
            <a:tint val="40000"/>
            <a:hueOff val="0"/>
            <a:satOff val="0"/>
            <a:lumOff val="0"/>
            <a:alphaOff val="0"/>
          </a:srgbClr>
        </a:solidFill>
        <a:ln>
          <a:noFill/>
        </a:ln>
        <a:effectLst/>
        <a:scene3d>
          <a:camera prst="orthographicFront"/>
          <a:lightRig rig="threePt" dir="t">
            <a:rot lat="0" lon="0" rev="7500000"/>
          </a:lightRig>
        </a:scene3d>
        <a:sp3d z="152400" extrusionH="63500" prstMaterial="matte">
          <a:bevelT w="50800" h="190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50988D-EE35-42FA-AA4D-3D69DCCBFEDF}">
      <dsp:nvSpPr>
        <dsp:cNvPr id="0" name=""/>
        <dsp:cNvSpPr/>
      </dsp:nvSpPr>
      <dsp:spPr>
        <a:xfrm>
          <a:off x="1403574" y="311563"/>
          <a:ext cx="2366790" cy="2366790"/>
        </a:xfrm>
        <a:prstGeom prst="pieWedge">
          <a:avLst/>
        </a:prstGeo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a:solidFill>
                <a:sysClr val="window" lastClr="FFFFFF"/>
              </a:solidFill>
              <a:latin typeface="Calibri" panose="020F0502020204030204"/>
              <a:ea typeface="+mn-ea"/>
              <a:cs typeface="+mn-cs"/>
            </a:rPr>
            <a:t>Minimizes Personal Out of Pocket Costs</a:t>
          </a:r>
        </a:p>
      </dsp:txBody>
      <dsp:txXfrm>
        <a:off x="2096791" y="1004780"/>
        <a:ext cx="1673573" cy="1673573"/>
      </dsp:txXfrm>
    </dsp:sp>
    <dsp:sp modelId="{7ACA0CFC-C824-47CE-9CE4-D7ED93384B09}">
      <dsp:nvSpPr>
        <dsp:cNvPr id="0" name=""/>
        <dsp:cNvSpPr/>
      </dsp:nvSpPr>
      <dsp:spPr>
        <a:xfrm rot="5400000">
          <a:off x="3879685" y="311563"/>
          <a:ext cx="2366790" cy="2366790"/>
        </a:xfrm>
        <a:prstGeom prst="pieWedge">
          <a:avLst/>
        </a:prstGeom>
        <a:gradFill rotWithShape="0">
          <a:gsLst>
            <a:gs pos="0">
              <a:srgbClr val="A5A5A5">
                <a:hueOff val="903533"/>
                <a:satOff val="33333"/>
                <a:lumOff val="-4902"/>
                <a:alphaOff val="0"/>
                <a:satMod val="103000"/>
                <a:lumMod val="102000"/>
                <a:tint val="94000"/>
              </a:srgbClr>
            </a:gs>
            <a:gs pos="50000">
              <a:srgbClr val="A5A5A5">
                <a:hueOff val="903533"/>
                <a:satOff val="33333"/>
                <a:lumOff val="-4902"/>
                <a:alphaOff val="0"/>
                <a:satMod val="110000"/>
                <a:lumMod val="100000"/>
                <a:shade val="100000"/>
              </a:srgbClr>
            </a:gs>
            <a:gs pos="100000">
              <a:srgbClr val="A5A5A5">
                <a:hueOff val="903533"/>
                <a:satOff val="33333"/>
                <a:lumOff val="-4902"/>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ysClr val="window" lastClr="FFFFFF"/>
              </a:solidFill>
              <a:latin typeface="Calibri" panose="020F0502020204030204"/>
              <a:ea typeface="+mn-ea"/>
              <a:cs typeface="+mn-cs"/>
            </a:rPr>
            <a:t>Potential to Accumulate Funds For Retirement</a:t>
          </a:r>
        </a:p>
      </dsp:txBody>
      <dsp:txXfrm rot="-5400000">
        <a:off x="3879685" y="1004780"/>
        <a:ext cx="1673573" cy="1673573"/>
      </dsp:txXfrm>
    </dsp:sp>
    <dsp:sp modelId="{2787E02D-4925-43F6-841E-624D03B91004}">
      <dsp:nvSpPr>
        <dsp:cNvPr id="0" name=""/>
        <dsp:cNvSpPr/>
      </dsp:nvSpPr>
      <dsp:spPr>
        <a:xfrm rot="10800000">
          <a:off x="3879685" y="2787674"/>
          <a:ext cx="2366790" cy="2366790"/>
        </a:xfrm>
        <a:prstGeom prst="pieWedge">
          <a:avLst/>
        </a:prstGeom>
        <a:gradFill rotWithShape="0">
          <a:gsLst>
            <a:gs pos="0">
              <a:srgbClr val="A5A5A5">
                <a:hueOff val="1807066"/>
                <a:satOff val="66667"/>
                <a:lumOff val="-9804"/>
                <a:alphaOff val="0"/>
                <a:satMod val="103000"/>
                <a:lumMod val="102000"/>
                <a:tint val="94000"/>
              </a:srgbClr>
            </a:gs>
            <a:gs pos="50000">
              <a:srgbClr val="A5A5A5">
                <a:hueOff val="1807066"/>
                <a:satOff val="66667"/>
                <a:lumOff val="-9804"/>
                <a:alphaOff val="0"/>
                <a:satMod val="110000"/>
                <a:lumMod val="100000"/>
                <a:shade val="100000"/>
              </a:srgbClr>
            </a:gs>
            <a:gs pos="100000">
              <a:srgbClr val="A5A5A5">
                <a:hueOff val="1807066"/>
                <a:satOff val="66667"/>
                <a:lumOff val="-9804"/>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a:solidFill>
                <a:sysClr val="window" lastClr="FFFFFF"/>
              </a:solidFill>
              <a:latin typeface="Calibri" panose="020F0502020204030204"/>
              <a:ea typeface="+mn-ea"/>
              <a:cs typeface="+mn-cs"/>
            </a:rPr>
            <a:t>Is Tax Efficient</a:t>
          </a:r>
        </a:p>
      </dsp:txBody>
      <dsp:txXfrm rot="10800000">
        <a:off x="3879685" y="2787674"/>
        <a:ext cx="1673573" cy="1673573"/>
      </dsp:txXfrm>
    </dsp:sp>
    <dsp:sp modelId="{2A1E320E-4F36-487C-BA0D-982094FB8385}">
      <dsp:nvSpPr>
        <dsp:cNvPr id="0" name=""/>
        <dsp:cNvSpPr/>
      </dsp:nvSpPr>
      <dsp:spPr>
        <a:xfrm rot="16200000">
          <a:off x="1403574" y="2787674"/>
          <a:ext cx="2366790" cy="2366790"/>
        </a:xfrm>
        <a:prstGeom prst="pieWedge">
          <a:avLst/>
        </a:prstGeom>
        <a:gradFill rotWithShape="0">
          <a:gsLst>
            <a:gs pos="0">
              <a:srgbClr val="A5A5A5">
                <a:hueOff val="2710599"/>
                <a:satOff val="100000"/>
                <a:lumOff val="-14706"/>
                <a:alphaOff val="0"/>
                <a:satMod val="103000"/>
                <a:lumMod val="102000"/>
                <a:tint val="94000"/>
              </a:srgbClr>
            </a:gs>
            <a:gs pos="50000">
              <a:srgbClr val="A5A5A5">
                <a:hueOff val="2710599"/>
                <a:satOff val="100000"/>
                <a:lumOff val="-14706"/>
                <a:alphaOff val="0"/>
                <a:satMod val="110000"/>
                <a:lumMod val="100000"/>
                <a:shade val="100000"/>
              </a:srgbClr>
            </a:gs>
            <a:gs pos="100000">
              <a:srgbClr val="A5A5A5">
                <a:hueOff val="2710599"/>
                <a:satOff val="100000"/>
                <a:lumOff val="-14706"/>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ysClr val="window" lastClr="FFFFFF"/>
              </a:solidFill>
              <a:latin typeface="Calibri" panose="020F0502020204030204"/>
              <a:ea typeface="+mn-ea"/>
              <a:cs typeface="+mn-cs"/>
            </a:rPr>
            <a:t>Provides Funds in Case of Death or Illness</a:t>
          </a:r>
        </a:p>
      </dsp:txBody>
      <dsp:txXfrm rot="5400000">
        <a:off x="2096791" y="2787674"/>
        <a:ext cx="1673573" cy="1673573"/>
      </dsp:txXfrm>
    </dsp:sp>
    <dsp:sp modelId="{97E743CE-B60C-40AA-8F65-F8699723041A}">
      <dsp:nvSpPr>
        <dsp:cNvPr id="0" name=""/>
        <dsp:cNvSpPr/>
      </dsp:nvSpPr>
      <dsp:spPr>
        <a:xfrm>
          <a:off x="3416439" y="2241071"/>
          <a:ext cx="817171" cy="710583"/>
        </a:xfrm>
        <a:prstGeom prst="circularArrow">
          <a:avLst/>
        </a:prstGeom>
        <a:solidFill>
          <a:srgbClr val="A5A5A5">
            <a:tint val="40000"/>
            <a:hueOff val="0"/>
            <a:satOff val="0"/>
            <a:lumOff val="0"/>
            <a:alphaOff val="0"/>
          </a:srgbClr>
        </a:solidFill>
        <a:ln>
          <a:noFill/>
        </a:ln>
        <a:effectLst/>
        <a:scene3d>
          <a:camera prst="orthographicFront"/>
          <a:lightRig rig="threePt" dir="t">
            <a:rot lat="0" lon="0" rev="7500000"/>
          </a:lightRig>
        </a:scene3d>
        <a:sp3d z="152400" extrusionH="63500" prstMaterial="matte">
          <a:bevelT w="50800" h="190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sp>
    <dsp:sp modelId="{112760F5-B0DE-4233-927A-F6DE7573159F}">
      <dsp:nvSpPr>
        <dsp:cNvPr id="0" name=""/>
        <dsp:cNvSpPr/>
      </dsp:nvSpPr>
      <dsp:spPr>
        <a:xfrm rot="10800000">
          <a:off x="3416439" y="2514372"/>
          <a:ext cx="817171" cy="710583"/>
        </a:xfrm>
        <a:prstGeom prst="circularArrow">
          <a:avLst/>
        </a:prstGeom>
        <a:solidFill>
          <a:srgbClr val="A5A5A5">
            <a:tint val="40000"/>
            <a:hueOff val="0"/>
            <a:satOff val="0"/>
            <a:lumOff val="0"/>
            <a:alphaOff val="0"/>
          </a:srgbClr>
        </a:solidFill>
        <a:ln>
          <a:noFill/>
        </a:ln>
        <a:effectLst/>
        <a:scene3d>
          <a:camera prst="orthographicFront"/>
          <a:lightRig rig="threePt" dir="t">
            <a:rot lat="0" lon="0" rev="7500000"/>
          </a:lightRig>
        </a:scene3d>
        <a:sp3d z="152400" extrusionH="63500" prstMaterial="matte">
          <a:bevelT w="50800" h="190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50988D-EE35-42FA-AA4D-3D69DCCBFEDF}">
      <dsp:nvSpPr>
        <dsp:cNvPr id="0" name=""/>
        <dsp:cNvSpPr/>
      </dsp:nvSpPr>
      <dsp:spPr>
        <a:xfrm>
          <a:off x="965425" y="121859"/>
          <a:ext cx="925707" cy="925707"/>
        </a:xfrm>
        <a:prstGeom prst="pieWedge">
          <a:avLst/>
        </a:prstGeo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ysClr val="window" lastClr="FFFFFF"/>
              </a:solidFill>
              <a:latin typeface="Calibri" panose="020F0502020204030204"/>
              <a:ea typeface="+mn-ea"/>
              <a:cs typeface="+mn-cs"/>
            </a:rPr>
            <a:t>Minimizes Personal Out of Pocket Costs</a:t>
          </a:r>
        </a:p>
      </dsp:txBody>
      <dsp:txXfrm>
        <a:off x="1236558" y="392992"/>
        <a:ext cx="654574" cy="654574"/>
      </dsp:txXfrm>
    </dsp:sp>
    <dsp:sp modelId="{7ACA0CFC-C824-47CE-9CE4-D7ED93384B09}">
      <dsp:nvSpPr>
        <dsp:cNvPr id="0" name=""/>
        <dsp:cNvSpPr/>
      </dsp:nvSpPr>
      <dsp:spPr>
        <a:xfrm rot="5400000">
          <a:off x="1933891" y="121859"/>
          <a:ext cx="925707" cy="925707"/>
        </a:xfrm>
        <a:prstGeom prst="pieWedge">
          <a:avLst/>
        </a:prstGeom>
        <a:gradFill rotWithShape="0">
          <a:gsLst>
            <a:gs pos="0">
              <a:srgbClr val="A5A5A5">
                <a:hueOff val="903533"/>
                <a:satOff val="33333"/>
                <a:lumOff val="-4902"/>
                <a:alphaOff val="0"/>
                <a:satMod val="103000"/>
                <a:lumMod val="102000"/>
                <a:tint val="94000"/>
              </a:srgbClr>
            </a:gs>
            <a:gs pos="50000">
              <a:srgbClr val="A5A5A5">
                <a:hueOff val="903533"/>
                <a:satOff val="33333"/>
                <a:lumOff val="-4902"/>
                <a:alphaOff val="0"/>
                <a:satMod val="110000"/>
                <a:lumMod val="100000"/>
                <a:shade val="100000"/>
              </a:srgbClr>
            </a:gs>
            <a:gs pos="100000">
              <a:srgbClr val="A5A5A5">
                <a:hueOff val="903533"/>
                <a:satOff val="33333"/>
                <a:lumOff val="-4902"/>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ysClr val="window" lastClr="FFFFFF"/>
              </a:solidFill>
              <a:latin typeface="Calibri" panose="020F0502020204030204"/>
              <a:ea typeface="+mn-ea"/>
              <a:cs typeface="+mn-cs"/>
            </a:rPr>
            <a:t>Potential to Accumulate Funds For Retirement</a:t>
          </a:r>
        </a:p>
      </dsp:txBody>
      <dsp:txXfrm rot="-5400000">
        <a:off x="1933891" y="392992"/>
        <a:ext cx="654574" cy="654574"/>
      </dsp:txXfrm>
    </dsp:sp>
    <dsp:sp modelId="{2787E02D-4925-43F6-841E-624D03B91004}">
      <dsp:nvSpPr>
        <dsp:cNvPr id="0" name=""/>
        <dsp:cNvSpPr/>
      </dsp:nvSpPr>
      <dsp:spPr>
        <a:xfrm rot="10800000">
          <a:off x="1933891" y="1090325"/>
          <a:ext cx="925707" cy="925707"/>
        </a:xfrm>
        <a:prstGeom prst="pieWedge">
          <a:avLst/>
        </a:prstGeom>
        <a:gradFill rotWithShape="0">
          <a:gsLst>
            <a:gs pos="0">
              <a:srgbClr val="A5A5A5">
                <a:hueOff val="1807066"/>
                <a:satOff val="66667"/>
                <a:lumOff val="-9804"/>
                <a:alphaOff val="0"/>
                <a:satMod val="103000"/>
                <a:lumMod val="102000"/>
                <a:tint val="94000"/>
              </a:srgbClr>
            </a:gs>
            <a:gs pos="50000">
              <a:srgbClr val="A5A5A5">
                <a:hueOff val="1807066"/>
                <a:satOff val="66667"/>
                <a:lumOff val="-9804"/>
                <a:alphaOff val="0"/>
                <a:satMod val="110000"/>
                <a:lumMod val="100000"/>
                <a:shade val="100000"/>
              </a:srgbClr>
            </a:gs>
            <a:gs pos="100000">
              <a:srgbClr val="A5A5A5">
                <a:hueOff val="1807066"/>
                <a:satOff val="66667"/>
                <a:lumOff val="-9804"/>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US" sz="800" b="1" kern="1200">
              <a:solidFill>
                <a:sysClr val="window" lastClr="FFFFFF"/>
              </a:solidFill>
              <a:latin typeface="Calibri" panose="020F0502020204030204"/>
              <a:ea typeface="+mn-ea"/>
              <a:cs typeface="+mn-cs"/>
            </a:rPr>
            <a:t>Is Tax Efficient</a:t>
          </a:r>
        </a:p>
      </dsp:txBody>
      <dsp:txXfrm rot="10800000">
        <a:off x="1933891" y="1090325"/>
        <a:ext cx="654574" cy="654574"/>
      </dsp:txXfrm>
    </dsp:sp>
    <dsp:sp modelId="{2A1E320E-4F36-487C-BA0D-982094FB8385}">
      <dsp:nvSpPr>
        <dsp:cNvPr id="0" name=""/>
        <dsp:cNvSpPr/>
      </dsp:nvSpPr>
      <dsp:spPr>
        <a:xfrm rot="16200000">
          <a:off x="965425" y="1090325"/>
          <a:ext cx="925707" cy="925707"/>
        </a:xfrm>
        <a:prstGeom prst="pieWedge">
          <a:avLst/>
        </a:prstGeom>
        <a:gradFill rotWithShape="0">
          <a:gsLst>
            <a:gs pos="0">
              <a:srgbClr val="A5A5A5">
                <a:hueOff val="2710599"/>
                <a:satOff val="100000"/>
                <a:lumOff val="-14706"/>
                <a:alphaOff val="0"/>
                <a:satMod val="103000"/>
                <a:lumMod val="102000"/>
                <a:tint val="94000"/>
              </a:srgbClr>
            </a:gs>
            <a:gs pos="50000">
              <a:srgbClr val="A5A5A5">
                <a:hueOff val="2710599"/>
                <a:satOff val="100000"/>
                <a:lumOff val="-14706"/>
                <a:alphaOff val="0"/>
                <a:satMod val="110000"/>
                <a:lumMod val="100000"/>
                <a:shade val="100000"/>
              </a:srgbClr>
            </a:gs>
            <a:gs pos="100000">
              <a:srgbClr val="A5A5A5">
                <a:hueOff val="2710599"/>
                <a:satOff val="100000"/>
                <a:lumOff val="-14706"/>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ysClr val="window" lastClr="FFFFFF"/>
              </a:solidFill>
              <a:latin typeface="Calibri" panose="020F0502020204030204"/>
              <a:ea typeface="+mn-ea"/>
              <a:cs typeface="+mn-cs"/>
            </a:rPr>
            <a:t>Provides Funds in Case of Death or Illness</a:t>
          </a:r>
        </a:p>
      </dsp:txBody>
      <dsp:txXfrm rot="5400000">
        <a:off x="1236558" y="1090325"/>
        <a:ext cx="654574" cy="654574"/>
      </dsp:txXfrm>
    </dsp:sp>
    <dsp:sp modelId="{97E743CE-B60C-40AA-8F65-F8699723041A}">
      <dsp:nvSpPr>
        <dsp:cNvPr id="0" name=""/>
        <dsp:cNvSpPr/>
      </dsp:nvSpPr>
      <dsp:spPr>
        <a:xfrm>
          <a:off x="1752704" y="876536"/>
          <a:ext cx="319615" cy="277926"/>
        </a:xfrm>
        <a:prstGeom prst="circularArrow">
          <a:avLst/>
        </a:prstGeom>
        <a:solidFill>
          <a:srgbClr val="A5A5A5">
            <a:tint val="40000"/>
            <a:hueOff val="0"/>
            <a:satOff val="0"/>
            <a:lumOff val="0"/>
            <a:alphaOff val="0"/>
          </a:srgbClr>
        </a:solidFill>
        <a:ln>
          <a:noFill/>
        </a:ln>
        <a:effectLst/>
        <a:scene3d>
          <a:camera prst="orthographicFront"/>
          <a:lightRig rig="threePt" dir="t">
            <a:rot lat="0" lon="0" rev="7500000"/>
          </a:lightRig>
        </a:scene3d>
        <a:sp3d z="152400" extrusionH="63500" prstMaterial="matte">
          <a:bevelT w="50800" h="190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sp>
    <dsp:sp modelId="{112760F5-B0DE-4233-927A-F6DE7573159F}">
      <dsp:nvSpPr>
        <dsp:cNvPr id="0" name=""/>
        <dsp:cNvSpPr/>
      </dsp:nvSpPr>
      <dsp:spPr>
        <a:xfrm rot="10800000">
          <a:off x="1752704" y="983430"/>
          <a:ext cx="319615" cy="277926"/>
        </a:xfrm>
        <a:prstGeom prst="circularArrow">
          <a:avLst/>
        </a:prstGeom>
        <a:solidFill>
          <a:srgbClr val="A5A5A5">
            <a:tint val="40000"/>
            <a:hueOff val="0"/>
            <a:satOff val="0"/>
            <a:lumOff val="0"/>
            <a:alphaOff val="0"/>
          </a:srgbClr>
        </a:solidFill>
        <a:ln>
          <a:noFill/>
        </a:ln>
        <a:effectLst/>
        <a:scene3d>
          <a:camera prst="orthographicFront"/>
          <a:lightRig rig="threePt" dir="t">
            <a:rot lat="0" lon="0" rev="7500000"/>
          </a:lightRig>
        </a:scene3d>
        <a:sp3d z="152400" extrusionH="63500" prstMaterial="matte">
          <a:bevelT w="50800" h="190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50988D-EE35-42FA-AA4D-3D69DCCBFEDF}">
      <dsp:nvSpPr>
        <dsp:cNvPr id="0" name=""/>
        <dsp:cNvSpPr/>
      </dsp:nvSpPr>
      <dsp:spPr>
        <a:xfrm>
          <a:off x="965425" y="121859"/>
          <a:ext cx="925707" cy="925707"/>
        </a:xfrm>
        <a:prstGeom prst="pieWedge">
          <a:avLst/>
        </a:prstGeo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ysClr val="window" lastClr="FFFFFF"/>
              </a:solidFill>
              <a:latin typeface="Calibri" panose="020F0502020204030204"/>
              <a:ea typeface="+mn-ea"/>
              <a:cs typeface="+mn-cs"/>
            </a:rPr>
            <a:t>Minimizes Personal Out of Pocket Costs</a:t>
          </a:r>
        </a:p>
      </dsp:txBody>
      <dsp:txXfrm>
        <a:off x="1236558" y="392992"/>
        <a:ext cx="654574" cy="654574"/>
      </dsp:txXfrm>
    </dsp:sp>
    <dsp:sp modelId="{7ACA0CFC-C824-47CE-9CE4-D7ED93384B09}">
      <dsp:nvSpPr>
        <dsp:cNvPr id="0" name=""/>
        <dsp:cNvSpPr/>
      </dsp:nvSpPr>
      <dsp:spPr>
        <a:xfrm rot="5400000">
          <a:off x="1933891" y="121859"/>
          <a:ext cx="925707" cy="925707"/>
        </a:xfrm>
        <a:prstGeom prst="pieWedge">
          <a:avLst/>
        </a:prstGeom>
        <a:gradFill rotWithShape="0">
          <a:gsLst>
            <a:gs pos="0">
              <a:srgbClr val="A5A5A5">
                <a:hueOff val="903533"/>
                <a:satOff val="33333"/>
                <a:lumOff val="-4902"/>
                <a:alphaOff val="0"/>
                <a:satMod val="103000"/>
                <a:lumMod val="102000"/>
                <a:tint val="94000"/>
              </a:srgbClr>
            </a:gs>
            <a:gs pos="50000">
              <a:srgbClr val="A5A5A5">
                <a:hueOff val="903533"/>
                <a:satOff val="33333"/>
                <a:lumOff val="-4902"/>
                <a:alphaOff val="0"/>
                <a:satMod val="110000"/>
                <a:lumMod val="100000"/>
                <a:shade val="100000"/>
              </a:srgbClr>
            </a:gs>
            <a:gs pos="100000">
              <a:srgbClr val="A5A5A5">
                <a:hueOff val="903533"/>
                <a:satOff val="33333"/>
                <a:lumOff val="-4902"/>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ysClr val="window" lastClr="FFFFFF"/>
              </a:solidFill>
              <a:latin typeface="Calibri" panose="020F0502020204030204"/>
              <a:ea typeface="+mn-ea"/>
              <a:cs typeface="+mn-cs"/>
            </a:rPr>
            <a:t>Potential to Accumulate Funds For Retirement</a:t>
          </a:r>
        </a:p>
      </dsp:txBody>
      <dsp:txXfrm rot="-5400000">
        <a:off x="1933891" y="392992"/>
        <a:ext cx="654574" cy="654574"/>
      </dsp:txXfrm>
    </dsp:sp>
    <dsp:sp modelId="{2787E02D-4925-43F6-841E-624D03B91004}">
      <dsp:nvSpPr>
        <dsp:cNvPr id="0" name=""/>
        <dsp:cNvSpPr/>
      </dsp:nvSpPr>
      <dsp:spPr>
        <a:xfrm rot="10800000">
          <a:off x="1933891" y="1090325"/>
          <a:ext cx="925707" cy="925707"/>
        </a:xfrm>
        <a:prstGeom prst="pieWedge">
          <a:avLst/>
        </a:prstGeom>
        <a:gradFill rotWithShape="0">
          <a:gsLst>
            <a:gs pos="0">
              <a:srgbClr val="A5A5A5">
                <a:hueOff val="1807066"/>
                <a:satOff val="66667"/>
                <a:lumOff val="-9804"/>
                <a:alphaOff val="0"/>
                <a:satMod val="103000"/>
                <a:lumMod val="102000"/>
                <a:tint val="94000"/>
              </a:srgbClr>
            </a:gs>
            <a:gs pos="50000">
              <a:srgbClr val="A5A5A5">
                <a:hueOff val="1807066"/>
                <a:satOff val="66667"/>
                <a:lumOff val="-9804"/>
                <a:alphaOff val="0"/>
                <a:satMod val="110000"/>
                <a:lumMod val="100000"/>
                <a:shade val="100000"/>
              </a:srgbClr>
            </a:gs>
            <a:gs pos="100000">
              <a:srgbClr val="A5A5A5">
                <a:hueOff val="1807066"/>
                <a:satOff val="66667"/>
                <a:lumOff val="-9804"/>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US" sz="800" b="1" kern="1200">
              <a:solidFill>
                <a:sysClr val="window" lastClr="FFFFFF"/>
              </a:solidFill>
              <a:latin typeface="Calibri" panose="020F0502020204030204"/>
              <a:ea typeface="+mn-ea"/>
              <a:cs typeface="+mn-cs"/>
            </a:rPr>
            <a:t>Is Tax Efficient</a:t>
          </a:r>
        </a:p>
      </dsp:txBody>
      <dsp:txXfrm rot="10800000">
        <a:off x="1933891" y="1090325"/>
        <a:ext cx="654574" cy="654574"/>
      </dsp:txXfrm>
    </dsp:sp>
    <dsp:sp modelId="{2A1E320E-4F36-487C-BA0D-982094FB8385}">
      <dsp:nvSpPr>
        <dsp:cNvPr id="0" name=""/>
        <dsp:cNvSpPr/>
      </dsp:nvSpPr>
      <dsp:spPr>
        <a:xfrm rot="16200000">
          <a:off x="965425" y="1090325"/>
          <a:ext cx="925707" cy="925707"/>
        </a:xfrm>
        <a:prstGeom prst="pieWedge">
          <a:avLst/>
        </a:prstGeom>
        <a:gradFill rotWithShape="0">
          <a:gsLst>
            <a:gs pos="0">
              <a:srgbClr val="A5A5A5">
                <a:hueOff val="2710599"/>
                <a:satOff val="100000"/>
                <a:lumOff val="-14706"/>
                <a:alphaOff val="0"/>
                <a:satMod val="103000"/>
                <a:lumMod val="102000"/>
                <a:tint val="94000"/>
              </a:srgbClr>
            </a:gs>
            <a:gs pos="50000">
              <a:srgbClr val="A5A5A5">
                <a:hueOff val="2710599"/>
                <a:satOff val="100000"/>
                <a:lumOff val="-14706"/>
                <a:alphaOff val="0"/>
                <a:satMod val="110000"/>
                <a:lumMod val="100000"/>
                <a:shade val="100000"/>
              </a:srgbClr>
            </a:gs>
            <a:gs pos="100000">
              <a:srgbClr val="A5A5A5">
                <a:hueOff val="2710599"/>
                <a:satOff val="100000"/>
                <a:lumOff val="-14706"/>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ysClr val="window" lastClr="FFFFFF"/>
              </a:solidFill>
              <a:latin typeface="Calibri" panose="020F0502020204030204"/>
              <a:ea typeface="+mn-ea"/>
              <a:cs typeface="+mn-cs"/>
            </a:rPr>
            <a:t>Provides Funds in Case of Death or Illness</a:t>
          </a:r>
        </a:p>
      </dsp:txBody>
      <dsp:txXfrm rot="5400000">
        <a:off x="1236558" y="1090325"/>
        <a:ext cx="654574" cy="654574"/>
      </dsp:txXfrm>
    </dsp:sp>
    <dsp:sp modelId="{97E743CE-B60C-40AA-8F65-F8699723041A}">
      <dsp:nvSpPr>
        <dsp:cNvPr id="0" name=""/>
        <dsp:cNvSpPr/>
      </dsp:nvSpPr>
      <dsp:spPr>
        <a:xfrm>
          <a:off x="1752704" y="876536"/>
          <a:ext cx="319615" cy="277926"/>
        </a:xfrm>
        <a:prstGeom prst="circularArrow">
          <a:avLst/>
        </a:prstGeom>
        <a:solidFill>
          <a:srgbClr val="A5A5A5">
            <a:tint val="40000"/>
            <a:hueOff val="0"/>
            <a:satOff val="0"/>
            <a:lumOff val="0"/>
            <a:alphaOff val="0"/>
          </a:srgbClr>
        </a:solidFill>
        <a:ln>
          <a:noFill/>
        </a:ln>
        <a:effectLst/>
        <a:scene3d>
          <a:camera prst="orthographicFront"/>
          <a:lightRig rig="threePt" dir="t">
            <a:rot lat="0" lon="0" rev="7500000"/>
          </a:lightRig>
        </a:scene3d>
        <a:sp3d z="152400" extrusionH="63500" prstMaterial="matte">
          <a:bevelT w="50800" h="190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sp>
    <dsp:sp modelId="{112760F5-B0DE-4233-927A-F6DE7573159F}">
      <dsp:nvSpPr>
        <dsp:cNvPr id="0" name=""/>
        <dsp:cNvSpPr/>
      </dsp:nvSpPr>
      <dsp:spPr>
        <a:xfrm rot="10800000">
          <a:off x="1752704" y="983430"/>
          <a:ext cx="319615" cy="277926"/>
        </a:xfrm>
        <a:prstGeom prst="circularArrow">
          <a:avLst/>
        </a:prstGeom>
        <a:solidFill>
          <a:srgbClr val="A5A5A5">
            <a:tint val="40000"/>
            <a:hueOff val="0"/>
            <a:satOff val="0"/>
            <a:lumOff val="0"/>
            <a:alphaOff val="0"/>
          </a:srgbClr>
        </a:solidFill>
        <a:ln>
          <a:noFill/>
        </a:ln>
        <a:effectLst/>
        <a:scene3d>
          <a:camera prst="orthographicFront"/>
          <a:lightRig rig="threePt" dir="t">
            <a:rot lat="0" lon="0" rev="7500000"/>
          </a:lightRig>
        </a:scene3d>
        <a:sp3d z="152400" extrusionH="63500" prstMaterial="matte">
          <a:bevelT w="50800" h="190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50988D-EE35-42FA-AA4D-3D69DCCBFEDF}">
      <dsp:nvSpPr>
        <dsp:cNvPr id="0" name=""/>
        <dsp:cNvSpPr/>
      </dsp:nvSpPr>
      <dsp:spPr>
        <a:xfrm>
          <a:off x="965425" y="121859"/>
          <a:ext cx="925707" cy="925707"/>
        </a:xfrm>
        <a:prstGeom prst="pieWedge">
          <a:avLst/>
        </a:prstGeo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ysClr val="window" lastClr="FFFFFF"/>
              </a:solidFill>
              <a:latin typeface="Calibri" panose="020F0502020204030204"/>
              <a:ea typeface="+mn-ea"/>
              <a:cs typeface="+mn-cs"/>
            </a:rPr>
            <a:t>Minimizes Personal Out of Pocket Costs</a:t>
          </a:r>
        </a:p>
      </dsp:txBody>
      <dsp:txXfrm>
        <a:off x="1236558" y="392992"/>
        <a:ext cx="654574" cy="654574"/>
      </dsp:txXfrm>
    </dsp:sp>
    <dsp:sp modelId="{7ACA0CFC-C824-47CE-9CE4-D7ED93384B09}">
      <dsp:nvSpPr>
        <dsp:cNvPr id="0" name=""/>
        <dsp:cNvSpPr/>
      </dsp:nvSpPr>
      <dsp:spPr>
        <a:xfrm rot="5400000">
          <a:off x="1933891" y="121859"/>
          <a:ext cx="925707" cy="925707"/>
        </a:xfrm>
        <a:prstGeom prst="pieWedge">
          <a:avLst/>
        </a:prstGeom>
        <a:gradFill rotWithShape="0">
          <a:gsLst>
            <a:gs pos="0">
              <a:srgbClr val="A5A5A5">
                <a:hueOff val="903533"/>
                <a:satOff val="33333"/>
                <a:lumOff val="-4902"/>
                <a:alphaOff val="0"/>
                <a:satMod val="103000"/>
                <a:lumMod val="102000"/>
                <a:tint val="94000"/>
              </a:srgbClr>
            </a:gs>
            <a:gs pos="50000">
              <a:srgbClr val="A5A5A5">
                <a:hueOff val="903533"/>
                <a:satOff val="33333"/>
                <a:lumOff val="-4902"/>
                <a:alphaOff val="0"/>
                <a:satMod val="110000"/>
                <a:lumMod val="100000"/>
                <a:shade val="100000"/>
              </a:srgbClr>
            </a:gs>
            <a:gs pos="100000">
              <a:srgbClr val="A5A5A5">
                <a:hueOff val="903533"/>
                <a:satOff val="33333"/>
                <a:lumOff val="-4902"/>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ysClr val="window" lastClr="FFFFFF"/>
              </a:solidFill>
              <a:latin typeface="Calibri" panose="020F0502020204030204"/>
              <a:ea typeface="+mn-ea"/>
              <a:cs typeface="+mn-cs"/>
            </a:rPr>
            <a:t>Potential to Accumulate Funds For Retirement</a:t>
          </a:r>
        </a:p>
      </dsp:txBody>
      <dsp:txXfrm rot="-5400000">
        <a:off x="1933891" y="392992"/>
        <a:ext cx="654574" cy="654574"/>
      </dsp:txXfrm>
    </dsp:sp>
    <dsp:sp modelId="{2787E02D-4925-43F6-841E-624D03B91004}">
      <dsp:nvSpPr>
        <dsp:cNvPr id="0" name=""/>
        <dsp:cNvSpPr/>
      </dsp:nvSpPr>
      <dsp:spPr>
        <a:xfrm rot="10800000">
          <a:off x="1933891" y="1090325"/>
          <a:ext cx="925707" cy="925707"/>
        </a:xfrm>
        <a:prstGeom prst="pieWedge">
          <a:avLst/>
        </a:prstGeom>
        <a:gradFill rotWithShape="0">
          <a:gsLst>
            <a:gs pos="0">
              <a:srgbClr val="A5A5A5">
                <a:hueOff val="1807066"/>
                <a:satOff val="66667"/>
                <a:lumOff val="-9804"/>
                <a:alphaOff val="0"/>
                <a:satMod val="103000"/>
                <a:lumMod val="102000"/>
                <a:tint val="94000"/>
              </a:srgbClr>
            </a:gs>
            <a:gs pos="50000">
              <a:srgbClr val="A5A5A5">
                <a:hueOff val="1807066"/>
                <a:satOff val="66667"/>
                <a:lumOff val="-9804"/>
                <a:alphaOff val="0"/>
                <a:satMod val="110000"/>
                <a:lumMod val="100000"/>
                <a:shade val="100000"/>
              </a:srgbClr>
            </a:gs>
            <a:gs pos="100000">
              <a:srgbClr val="A5A5A5">
                <a:hueOff val="1807066"/>
                <a:satOff val="66667"/>
                <a:lumOff val="-9804"/>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US" sz="800" b="1" kern="1200">
              <a:solidFill>
                <a:sysClr val="window" lastClr="FFFFFF"/>
              </a:solidFill>
              <a:latin typeface="Calibri" panose="020F0502020204030204"/>
              <a:ea typeface="+mn-ea"/>
              <a:cs typeface="+mn-cs"/>
            </a:rPr>
            <a:t>Is Tax Efficient</a:t>
          </a:r>
        </a:p>
      </dsp:txBody>
      <dsp:txXfrm rot="10800000">
        <a:off x="1933891" y="1090325"/>
        <a:ext cx="654574" cy="654574"/>
      </dsp:txXfrm>
    </dsp:sp>
    <dsp:sp modelId="{2A1E320E-4F36-487C-BA0D-982094FB8385}">
      <dsp:nvSpPr>
        <dsp:cNvPr id="0" name=""/>
        <dsp:cNvSpPr/>
      </dsp:nvSpPr>
      <dsp:spPr>
        <a:xfrm rot="16200000">
          <a:off x="965425" y="1090325"/>
          <a:ext cx="925707" cy="925707"/>
        </a:xfrm>
        <a:prstGeom prst="pieWedge">
          <a:avLst/>
        </a:prstGeom>
        <a:gradFill rotWithShape="0">
          <a:gsLst>
            <a:gs pos="0">
              <a:srgbClr val="A5A5A5">
                <a:hueOff val="2710599"/>
                <a:satOff val="100000"/>
                <a:lumOff val="-14706"/>
                <a:alphaOff val="0"/>
                <a:satMod val="103000"/>
                <a:lumMod val="102000"/>
                <a:tint val="94000"/>
              </a:srgbClr>
            </a:gs>
            <a:gs pos="50000">
              <a:srgbClr val="A5A5A5">
                <a:hueOff val="2710599"/>
                <a:satOff val="100000"/>
                <a:lumOff val="-14706"/>
                <a:alphaOff val="0"/>
                <a:satMod val="110000"/>
                <a:lumMod val="100000"/>
                <a:shade val="100000"/>
              </a:srgbClr>
            </a:gs>
            <a:gs pos="100000">
              <a:srgbClr val="A5A5A5">
                <a:hueOff val="2710599"/>
                <a:satOff val="100000"/>
                <a:lumOff val="-14706"/>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ysClr val="window" lastClr="FFFFFF"/>
              </a:solidFill>
              <a:latin typeface="Calibri" panose="020F0502020204030204"/>
              <a:ea typeface="+mn-ea"/>
              <a:cs typeface="+mn-cs"/>
            </a:rPr>
            <a:t>Provides Funds in Case of Death or Illness</a:t>
          </a:r>
        </a:p>
      </dsp:txBody>
      <dsp:txXfrm rot="5400000">
        <a:off x="1236558" y="1090325"/>
        <a:ext cx="654574" cy="654574"/>
      </dsp:txXfrm>
    </dsp:sp>
    <dsp:sp modelId="{97E743CE-B60C-40AA-8F65-F8699723041A}">
      <dsp:nvSpPr>
        <dsp:cNvPr id="0" name=""/>
        <dsp:cNvSpPr/>
      </dsp:nvSpPr>
      <dsp:spPr>
        <a:xfrm>
          <a:off x="1752704" y="876536"/>
          <a:ext cx="319615" cy="277926"/>
        </a:xfrm>
        <a:prstGeom prst="circularArrow">
          <a:avLst/>
        </a:prstGeom>
        <a:solidFill>
          <a:srgbClr val="A5A5A5">
            <a:tint val="40000"/>
            <a:hueOff val="0"/>
            <a:satOff val="0"/>
            <a:lumOff val="0"/>
            <a:alphaOff val="0"/>
          </a:srgbClr>
        </a:solidFill>
        <a:ln>
          <a:noFill/>
        </a:ln>
        <a:effectLst/>
        <a:scene3d>
          <a:camera prst="orthographicFront"/>
          <a:lightRig rig="threePt" dir="t">
            <a:rot lat="0" lon="0" rev="7500000"/>
          </a:lightRig>
        </a:scene3d>
        <a:sp3d z="152400" extrusionH="63500" prstMaterial="matte">
          <a:bevelT w="50800" h="190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sp>
    <dsp:sp modelId="{112760F5-B0DE-4233-927A-F6DE7573159F}">
      <dsp:nvSpPr>
        <dsp:cNvPr id="0" name=""/>
        <dsp:cNvSpPr/>
      </dsp:nvSpPr>
      <dsp:spPr>
        <a:xfrm rot="10800000">
          <a:off x="1752704" y="983430"/>
          <a:ext cx="319615" cy="277926"/>
        </a:xfrm>
        <a:prstGeom prst="circularArrow">
          <a:avLst/>
        </a:prstGeom>
        <a:solidFill>
          <a:srgbClr val="A5A5A5">
            <a:tint val="40000"/>
            <a:hueOff val="0"/>
            <a:satOff val="0"/>
            <a:lumOff val="0"/>
            <a:alphaOff val="0"/>
          </a:srgbClr>
        </a:solidFill>
        <a:ln>
          <a:noFill/>
        </a:ln>
        <a:effectLst/>
        <a:scene3d>
          <a:camera prst="orthographicFront"/>
          <a:lightRig rig="threePt" dir="t">
            <a:rot lat="0" lon="0" rev="7500000"/>
          </a:lightRig>
        </a:scene3d>
        <a:sp3d z="152400" extrusionH="63500" prstMaterial="matte">
          <a:bevelT w="50800" h="190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0.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6.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7.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8.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9.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7A5B517-4CFE-2D45-91A3-3394C9B0647E}" type="datetimeFigureOut">
              <a:rPr lang="en-US" smtClean="0"/>
              <a:t>3/26/2019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6" name="Slide Number Placeholder 5"/>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EC73D3-F463-F343-9E49-B79B2E059DF4}" type="slidenum">
              <a:rPr lang="en-US" smtClean="0"/>
              <a:t>‹#›</a:t>
            </a:fld>
            <a:endParaRPr lang="en-US" dirty="0"/>
          </a:p>
        </p:txBody>
      </p:sp>
    </p:spTree>
    <p:extLst>
      <p:ext uri="{BB962C8B-B14F-4D97-AF65-F5344CB8AC3E}">
        <p14:creationId xmlns:p14="http://schemas.microsoft.com/office/powerpoint/2010/main" val="14101935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B56FF5-97C5-40B4-A82F-5C8F5494E0E1}" type="datetimeFigureOut">
              <a:rPr lang="en-US" smtClean="0"/>
              <a:t>3/26/2019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CF353F-216A-471D-A07C-47F0B46A678E}" type="slidenum">
              <a:rPr lang="en-US" smtClean="0"/>
              <a:t>‹#›</a:t>
            </a:fld>
            <a:endParaRPr lang="en-US" dirty="0"/>
          </a:p>
        </p:txBody>
      </p:sp>
    </p:spTree>
    <p:extLst>
      <p:ext uri="{BB962C8B-B14F-4D97-AF65-F5344CB8AC3E}">
        <p14:creationId xmlns:p14="http://schemas.microsoft.com/office/powerpoint/2010/main" val="4181523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Understanding the opportunities for using split dollar loans with permanent life insurance.</a:t>
            </a:r>
          </a:p>
        </p:txBody>
      </p:sp>
      <p:sp>
        <p:nvSpPr>
          <p:cNvPr id="4" name="Slide Number Placeholder 3"/>
          <p:cNvSpPr>
            <a:spLocks noGrp="1"/>
          </p:cNvSpPr>
          <p:nvPr>
            <p:ph type="sldNum" sz="quarter" idx="10"/>
          </p:nvPr>
        </p:nvSpPr>
        <p:spPr/>
        <p:txBody>
          <a:bodyPr/>
          <a:lstStyle/>
          <a:p>
            <a:fld id="{7FCF353F-216A-471D-A07C-47F0B46A678E}" type="slidenum">
              <a:rPr lang="en-US" smtClean="0"/>
              <a:t>1</a:t>
            </a:fld>
            <a:endParaRPr lang="en-US" dirty="0"/>
          </a:p>
        </p:txBody>
      </p:sp>
    </p:spTree>
    <p:extLst>
      <p:ext uri="{BB962C8B-B14F-4D97-AF65-F5344CB8AC3E}">
        <p14:creationId xmlns:p14="http://schemas.microsoft.com/office/powerpoint/2010/main" val="470127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important to Alice to provide funds to her families in the case of death or illness.  For instance, it’s not hard to imagine what might happen to you and your family if you became too ill to work.  Walk it thru in your mind.  Put yourself in the situation.  Think about what happens, not only to you and your family but to your business and to your co owners.</a:t>
            </a:r>
          </a:p>
          <a:p>
            <a:endParaRPr lang="en-US" dirty="0"/>
          </a:p>
          <a:p>
            <a:r>
              <a:rPr lang="en-US" dirty="0"/>
              <a:t>Do the same walk thru thinking about what things look like financially if you had died yesterday.  This isn’t always an easy exercise but it is vital to you and your family.</a:t>
            </a:r>
          </a:p>
          <a:p>
            <a:endParaRPr lang="en-US" dirty="0"/>
          </a:p>
          <a:p>
            <a:r>
              <a:rPr lang="en-US" dirty="0"/>
              <a:t>[At this point you may also want to share some personal stories about the “die too soon, become ill” scenarios.]</a:t>
            </a:r>
          </a:p>
          <a:p>
            <a:endParaRPr lang="en-US" dirty="0"/>
          </a:p>
        </p:txBody>
      </p:sp>
      <p:sp>
        <p:nvSpPr>
          <p:cNvPr id="4" name="Slide Number Placeholder 3"/>
          <p:cNvSpPr>
            <a:spLocks noGrp="1"/>
          </p:cNvSpPr>
          <p:nvPr>
            <p:ph type="sldNum" sz="quarter" idx="10"/>
          </p:nvPr>
        </p:nvSpPr>
        <p:spPr/>
        <p:txBody>
          <a:bodyPr/>
          <a:lstStyle/>
          <a:p>
            <a:fld id="{7FCF353F-216A-471D-A07C-47F0B46A678E}" type="slidenum">
              <a:rPr lang="en-US" smtClean="0"/>
              <a:t>10</a:t>
            </a:fld>
            <a:endParaRPr lang="en-US" dirty="0"/>
          </a:p>
        </p:txBody>
      </p:sp>
    </p:spTree>
    <p:extLst>
      <p:ext uri="{BB962C8B-B14F-4D97-AF65-F5344CB8AC3E}">
        <p14:creationId xmlns:p14="http://schemas.microsoft.com/office/powerpoint/2010/main" val="2920422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we’ve had a quick exercise thinking about one side of the benefit spectrum (how to take care of you and your family in the case you die too soon or become ill).  On the happier side, Alice is laser focused on the accumulation of funds for her retirement.  In addition to wanting to accumulate sufficient funds for a comfortable retirement, she also wants to understand whether tax free income is available.  She is also concerned about out living their income sources. </a:t>
            </a:r>
          </a:p>
          <a:p>
            <a:endParaRPr lang="en-US" dirty="0"/>
          </a:p>
          <a:p>
            <a:r>
              <a:rPr lang="en-US" dirty="0"/>
              <a:t>Does this feel familiar to you too?</a:t>
            </a:r>
          </a:p>
          <a:p>
            <a:endParaRPr lang="en-US" dirty="0"/>
          </a:p>
        </p:txBody>
      </p:sp>
      <p:sp>
        <p:nvSpPr>
          <p:cNvPr id="4" name="Slide Number Placeholder 3"/>
          <p:cNvSpPr>
            <a:spLocks noGrp="1"/>
          </p:cNvSpPr>
          <p:nvPr>
            <p:ph type="sldNum" sz="quarter" idx="10"/>
          </p:nvPr>
        </p:nvSpPr>
        <p:spPr/>
        <p:txBody>
          <a:bodyPr/>
          <a:lstStyle/>
          <a:p>
            <a:fld id="{7FCF353F-216A-471D-A07C-47F0B46A678E}" type="slidenum">
              <a:rPr lang="en-US" smtClean="0"/>
              <a:t>11</a:t>
            </a:fld>
            <a:endParaRPr lang="en-US" dirty="0"/>
          </a:p>
        </p:txBody>
      </p:sp>
    </p:spTree>
    <p:extLst>
      <p:ext uri="{BB962C8B-B14F-4D97-AF65-F5344CB8AC3E}">
        <p14:creationId xmlns:p14="http://schemas.microsoft.com/office/powerpoint/2010/main" val="1412383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Alice is also looking for potential tax efficiencies during the accumulation and distribution phases of the plan.  That simply means she wants to see if there is a plan that may provide tax benefits all the way thru.</a:t>
            </a:r>
          </a:p>
          <a:p>
            <a:endParaRPr lang="en-US" dirty="0"/>
          </a:p>
          <a:p>
            <a:r>
              <a:rPr lang="en-US" dirty="0"/>
              <a:t>The good news is that depending upon the specifics of each situation, non qualified plans can be molded to be very tax efficient in all elements of the program</a:t>
            </a:r>
          </a:p>
        </p:txBody>
      </p:sp>
      <p:sp>
        <p:nvSpPr>
          <p:cNvPr id="4" name="Slide Number Placeholder 3"/>
          <p:cNvSpPr>
            <a:spLocks noGrp="1"/>
          </p:cNvSpPr>
          <p:nvPr>
            <p:ph type="sldNum" sz="quarter" idx="10"/>
          </p:nvPr>
        </p:nvSpPr>
        <p:spPr/>
        <p:txBody>
          <a:bodyPr/>
          <a:lstStyle/>
          <a:p>
            <a:fld id="{7FCF353F-216A-471D-A07C-47F0B46A678E}" type="slidenum">
              <a:rPr lang="en-US" smtClean="0"/>
              <a:t>12</a:t>
            </a:fld>
            <a:endParaRPr lang="en-US" dirty="0"/>
          </a:p>
        </p:txBody>
      </p:sp>
    </p:spTree>
    <p:extLst>
      <p:ext uri="{BB962C8B-B14F-4D97-AF65-F5344CB8AC3E}">
        <p14:creationId xmlns:p14="http://schemas.microsoft.com/office/powerpoint/2010/main" val="2369573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concept called split dollar with permanent life insurance may be the program best suited to this situation.  This is an IRS approved program, with the requirements clearly set out by the Treasury department in certain IRS regulations.  </a:t>
            </a:r>
          </a:p>
          <a:p>
            <a:endParaRPr lang="en-US" dirty="0"/>
          </a:p>
          <a:p>
            <a:r>
              <a:rPr lang="en-US" dirty="0"/>
              <a:t>The strategy let’s you use business funds to pay for the premium on your personally owned life insurance.  Basically, you use the business after tax cash flow to pay for the premium on the permanent life insurance and the insurance may provided Alice with the benefits she wants.</a:t>
            </a:r>
          </a:p>
        </p:txBody>
      </p:sp>
      <p:sp>
        <p:nvSpPr>
          <p:cNvPr id="4" name="Slide Number Placeholder 3"/>
          <p:cNvSpPr>
            <a:spLocks noGrp="1"/>
          </p:cNvSpPr>
          <p:nvPr>
            <p:ph type="sldNum" sz="quarter" idx="10"/>
          </p:nvPr>
        </p:nvSpPr>
        <p:spPr/>
        <p:txBody>
          <a:bodyPr/>
          <a:lstStyle/>
          <a:p>
            <a:fld id="{7FCF353F-216A-471D-A07C-47F0B46A678E}" type="slidenum">
              <a:rPr lang="en-US" smtClean="0"/>
              <a:t>13</a:t>
            </a:fld>
            <a:endParaRPr lang="en-US" dirty="0"/>
          </a:p>
        </p:txBody>
      </p:sp>
    </p:spTree>
    <p:extLst>
      <p:ext uri="{BB962C8B-B14F-4D97-AF65-F5344CB8AC3E}">
        <p14:creationId xmlns:p14="http://schemas.microsoft.com/office/powerpoint/2010/main" val="2362990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lets you spell out in more detail what the potential benefits of permanent life insurance may be for the client.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CF353F-216A-471D-A07C-47F0B46A67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6865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see a flow chart representing the flow of funds and benefits in a loan split dollar.   </a:t>
            </a:r>
          </a:p>
          <a:p>
            <a:endParaRPr lang="en-US" dirty="0"/>
          </a:p>
          <a:p>
            <a:r>
              <a:rPr lang="en-US" dirty="0"/>
              <a:t>The policy</a:t>
            </a:r>
            <a:r>
              <a:rPr lang="en-US" baseline="0" dirty="0"/>
              <a:t> will be owned by the executive.  </a:t>
            </a:r>
          </a:p>
          <a:p>
            <a:endParaRPr lang="en-US" baseline="0" dirty="0"/>
          </a:p>
          <a:p>
            <a:r>
              <a:rPr lang="en-US" baseline="0" dirty="0"/>
              <a:t>The business will pay the premium on the policy and will treat that payment as a loan to the executive.  </a:t>
            </a:r>
          </a:p>
          <a:p>
            <a:endParaRPr lang="en-US" baseline="0" dirty="0"/>
          </a:p>
          <a:p>
            <a:r>
              <a:rPr lang="en-US" baseline="0" dirty="0"/>
              <a:t>To protect the business’ interest in the arrangement, the executive will collaterally assign the policy to the business.  </a:t>
            </a:r>
          </a:p>
          <a:p>
            <a:endParaRPr lang="en-US" baseline="0" dirty="0"/>
          </a:p>
          <a:p>
            <a:r>
              <a:rPr lang="en-US" baseline="0" dirty="0"/>
              <a:t>The executive will pay interest on the loan each year.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7FCF353F-216A-471D-A07C-47F0B46A678E}" type="slidenum">
              <a:rPr lang="en-US" smtClean="0"/>
              <a:t>15</a:t>
            </a:fld>
            <a:endParaRPr lang="en-US" dirty="0"/>
          </a:p>
        </p:txBody>
      </p:sp>
    </p:spTree>
    <p:extLst>
      <p:ext uri="{BB962C8B-B14F-4D97-AF65-F5344CB8AC3E}">
        <p14:creationId xmlns:p14="http://schemas.microsoft.com/office/powerpoint/2010/main" val="9048058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couple of technical points that I like to point out about interest on split dollar loans.  First, the rate is set based on the type of loan.  As we move forward, I’ll be happy to go thru these concepts with you.</a:t>
            </a:r>
            <a:r>
              <a:rPr lang="en-US" baseline="0" dirty="0"/>
              <a:t>  What is the minimum interest required under the tax rules?  The minimum interest rate is set by the IRS and will be based on the terms of the loan.  The minimum interest rate required will be based on the rate in effect the month the split dollar loan is made.</a:t>
            </a:r>
            <a:endParaRPr lang="en-US" dirty="0"/>
          </a:p>
          <a:p>
            <a:endParaRPr lang="en-US" dirty="0"/>
          </a:p>
          <a:p>
            <a:r>
              <a:rPr lang="en-US" dirty="0"/>
              <a:t>Next, the interest may be paid annually, out of pocket, by the policy owner.  Or, the interest may be accrued and added to the loan principal.  It will be paid when the split dollar plan is ended.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If the policy owner does not pay the interest, or the interest is lower than the minimum required for the loan under the tax rules, then the amount not paid will be treated as taxable income to the executive.  </a:t>
            </a:r>
            <a:endParaRPr lang="en-US" dirty="0"/>
          </a:p>
        </p:txBody>
      </p:sp>
      <p:sp>
        <p:nvSpPr>
          <p:cNvPr id="4" name="Slide Number Placeholder 3"/>
          <p:cNvSpPr>
            <a:spLocks noGrp="1"/>
          </p:cNvSpPr>
          <p:nvPr>
            <p:ph type="sldNum" sz="quarter" idx="10"/>
          </p:nvPr>
        </p:nvSpPr>
        <p:spPr/>
        <p:txBody>
          <a:bodyPr/>
          <a:lstStyle/>
          <a:p>
            <a:fld id="{7FCF353F-216A-471D-A07C-47F0B46A678E}" type="slidenum">
              <a:rPr lang="en-US" smtClean="0"/>
              <a:t>16</a:t>
            </a:fld>
            <a:endParaRPr lang="en-US" dirty="0"/>
          </a:p>
        </p:txBody>
      </p:sp>
    </p:spTree>
    <p:extLst>
      <p:ext uri="{BB962C8B-B14F-4D97-AF65-F5344CB8AC3E}">
        <p14:creationId xmlns:p14="http://schemas.microsoft.com/office/powerpoint/2010/main" val="1872759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find it helpful to position the cash flow of a split dollar loan scenario on scaled down balance sheets.  We have, on the left side a scaled down business balance sheet for Mac.  On the left side a personal balance sheet for Alice.  </a:t>
            </a:r>
          </a:p>
          <a:p>
            <a:endParaRPr lang="en-US" dirty="0"/>
          </a:p>
          <a:p>
            <a:r>
              <a:rPr lang="en-US" dirty="0"/>
              <a:t>We’ll start with Alice acquiring a personally owned permanent life insurance policy.  She will have control over the policy subject to the terms of the collateral assignment we described earlier.  </a:t>
            </a:r>
          </a:p>
          <a:p>
            <a:endParaRPr lang="en-US" dirty="0"/>
          </a:p>
          <a:p>
            <a:r>
              <a:rPr lang="en-US" dirty="0"/>
              <a:t>The business pays the premium and treats that payment as a loan. This is not a deductible payment because the business is not paying it as compensation – they are simply advancing the money to Alice as a loan.</a:t>
            </a:r>
          </a:p>
          <a:p>
            <a:endParaRPr lang="en-US" dirty="0"/>
          </a:p>
          <a:p>
            <a:r>
              <a:rPr lang="en-US" dirty="0"/>
              <a:t>Alice will pay interest to the business – that payment is treated as taxable income to the business. This is Alice’s minimal out of pocket/skin in the game cash flow requirement to participate in the plan.  Is may be possible for the arrangement to call for accrued interest.  It may also be possible for the business to forgive the interest payments (from time to time)  which will result in taxable income to Alice.</a:t>
            </a:r>
          </a:p>
          <a:p>
            <a:endParaRPr lang="en-US" dirty="0"/>
          </a:p>
          <a:p>
            <a:r>
              <a:rPr lang="en-US" dirty="0"/>
              <a:t>The after tax interest is a business asset.  In addition, at some time in the future, let’s say at death or retirement, Alice will repay the total loan to the business.  The loan funds will generally be paid from the policy, if available.  The death benefit would be the source of the repayment after Alice’s death.  If the policy has sufficient cash value, it could be used to repay the loan using either policy loans or withdrawals at Alice’s retirement or other separation of service.  At that point, the loan repayment retires the debt and the receivable becomes cash.  </a:t>
            </a:r>
          </a:p>
        </p:txBody>
      </p:sp>
      <p:sp>
        <p:nvSpPr>
          <p:cNvPr id="4" name="Slide Number Placeholder 3"/>
          <p:cNvSpPr>
            <a:spLocks noGrp="1"/>
          </p:cNvSpPr>
          <p:nvPr>
            <p:ph type="sldNum" sz="quarter" idx="10"/>
          </p:nvPr>
        </p:nvSpPr>
        <p:spPr/>
        <p:txBody>
          <a:bodyPr/>
          <a:lstStyle/>
          <a:p>
            <a:pPr>
              <a:defRPr/>
            </a:pPr>
            <a:fld id="{0745C023-D198-4C2F-9708-2EB0D1757FA7}" type="slidenum">
              <a:rPr lang="en-US" smtClean="0"/>
              <a:pPr>
                <a:defRPr/>
              </a:pPr>
              <a:t>17</a:t>
            </a:fld>
            <a:endParaRPr lang="en-US" dirty="0"/>
          </a:p>
        </p:txBody>
      </p:sp>
    </p:spTree>
    <p:extLst>
      <p:ext uri="{BB962C8B-B14F-4D97-AF65-F5344CB8AC3E}">
        <p14:creationId xmlns:p14="http://schemas.microsoft.com/office/powerpoint/2010/main" val="5936124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u="none" dirty="0"/>
              <a:t>When the split dollar plan terminates the business will, generally, have all that cash on its balance sheet.  The business may use those funds for any business purpose.  This represents full cost recovery for Mac’s business.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45C023-D198-4C2F-9708-2EB0D1757F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15577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left we remind ourselves what Mac wanted and on the left what Alice is looking for.  </a:t>
            </a:r>
          </a:p>
          <a:p>
            <a:endParaRPr lang="en-US" dirty="0"/>
          </a:p>
          <a:p>
            <a:r>
              <a:rPr lang="en-US" sz="1200" kern="1200" dirty="0">
                <a:solidFill>
                  <a:schemeClr val="tx1"/>
                </a:solidFill>
                <a:effectLst/>
                <a:latin typeface="+mn-lt"/>
                <a:ea typeface="+mn-ea"/>
                <a:cs typeface="+mn-cs"/>
              </a:rPr>
              <a:t>FOR MAC AND HIS BUSINESS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Ties Alice to the business for a period of years.  (This is accomplished thru a combination of the loan repayment schedule and the assignment of the policy to the business while the plan is in effect.)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business recovers the cost of the program, generally from the cash value of the policy or from the policy death benefit.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Provides Alice with meaningful and valuable benefits.  The policy will provide income tax free death benefits, tax deferred cash value growth, the potential to supplement retirement income through tax free loans and withdrawals,  accelerated benefits in the event of terminal, critical or chronic illness.)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is a flexible benefit program.  Mac can select only Alice to participate.  The business may set flexible contribution terms that may be adjusted to reward performance.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ALICE AND HER FAMILY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Minimizes personal out of pocket costs.  Alice’s outlay is relatively small – she will pay interest to the business (or include foregone interest in her income).  Her cost to acquire the permanent life insurance policy is significantly smaller than the actual premium on the policy.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policy delivers funds to her family, income tax free,</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in the event of her death.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policy may accumulate cash value on a tax advantaged basis for her personal use (such as for retirement) with tax free distributions possible thru policy withdrawals or loans.</a:t>
            </a:r>
            <a:r>
              <a:rPr lang="en-US" sz="1200" kern="1200" baseline="30000" dirty="0">
                <a:solidFill>
                  <a:schemeClr val="tx1"/>
                </a:solidFill>
                <a:effectLst/>
                <a:latin typeface="+mn-lt"/>
                <a:ea typeface="+mn-ea"/>
                <a:cs typeface="+mn-cs"/>
              </a:rPr>
              <a:t>2,3,</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policy may also provide for funds in case of </a:t>
            </a:r>
            <a:r>
              <a:rPr lang="en-US" sz="1200" kern="1200">
                <a:solidFill>
                  <a:schemeClr val="tx1"/>
                </a:solidFill>
                <a:effectLst/>
                <a:latin typeface="+mn-lt"/>
                <a:ea typeface="+mn-ea"/>
                <a:cs typeface="+mn-cs"/>
              </a:rPr>
              <a:t>serious illness.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FCF353F-216A-471D-A07C-47F0B46A678E}" type="slidenum">
              <a:rPr lang="en-US" smtClean="0"/>
              <a:t>19</a:t>
            </a:fld>
            <a:endParaRPr lang="en-US" dirty="0"/>
          </a:p>
        </p:txBody>
      </p:sp>
    </p:spTree>
    <p:extLst>
      <p:ext uri="{BB962C8B-B14F-4D97-AF65-F5344CB8AC3E}">
        <p14:creationId xmlns:p14="http://schemas.microsoft.com/office/powerpoint/2010/main" val="1505702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Mac is the owner of a successful business.  He has one key employee, Alice.  While he provides a base package of employee benefits for all his employees and he provides Alice with cash bonuses each year, he is concerned that she could be convinced to work elsewhere with a more comprehensive benefit package.</a:t>
            </a:r>
          </a:p>
          <a:p>
            <a:endParaRPr lang="en-US" dirty="0"/>
          </a:p>
        </p:txBody>
      </p:sp>
      <p:sp>
        <p:nvSpPr>
          <p:cNvPr id="4" name="Slide Number Placeholder 3"/>
          <p:cNvSpPr>
            <a:spLocks noGrp="1"/>
          </p:cNvSpPr>
          <p:nvPr>
            <p:ph type="sldNum" sz="quarter" idx="10"/>
          </p:nvPr>
        </p:nvSpPr>
        <p:spPr/>
        <p:txBody>
          <a:bodyPr/>
          <a:lstStyle/>
          <a:p>
            <a:fld id="{7FCF353F-216A-471D-A07C-47F0B46A678E}" type="slidenum">
              <a:rPr lang="en-US" smtClean="0"/>
              <a:t>2</a:t>
            </a:fld>
            <a:endParaRPr lang="en-US" dirty="0"/>
          </a:p>
        </p:txBody>
      </p:sp>
    </p:spTree>
    <p:extLst>
      <p:ext uri="{BB962C8B-B14F-4D97-AF65-F5344CB8AC3E}">
        <p14:creationId xmlns:p14="http://schemas.microsoft.com/office/powerpoint/2010/main" val="6826488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consider our next steps.  The key is to look at what is important to you and whether split dollar or any of the other executive benefits programs are appropriate to your situation.</a:t>
            </a:r>
          </a:p>
        </p:txBody>
      </p:sp>
      <p:sp>
        <p:nvSpPr>
          <p:cNvPr id="4" name="Slide Number Placeholder 3"/>
          <p:cNvSpPr>
            <a:spLocks noGrp="1"/>
          </p:cNvSpPr>
          <p:nvPr>
            <p:ph type="sldNum" sz="quarter" idx="10"/>
          </p:nvPr>
        </p:nvSpPr>
        <p:spPr/>
        <p:txBody>
          <a:bodyPr/>
          <a:lstStyle/>
          <a:p>
            <a:fld id="{7FCF353F-216A-471D-A07C-47F0B46A678E}" type="slidenum">
              <a:rPr lang="en-US" smtClean="0"/>
              <a:t>20</a:t>
            </a:fld>
            <a:endParaRPr lang="en-US" dirty="0"/>
          </a:p>
        </p:txBody>
      </p:sp>
    </p:spTree>
    <p:extLst>
      <p:ext uri="{BB962C8B-B14F-4D97-AF65-F5344CB8AC3E}">
        <p14:creationId xmlns:p14="http://schemas.microsoft.com/office/powerpoint/2010/main" val="1087792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Mac has some general ideas about what he wants from a program that he will provide only to Alice.  For instance, [read the slide].</a:t>
            </a:r>
          </a:p>
        </p:txBody>
      </p:sp>
      <p:sp>
        <p:nvSpPr>
          <p:cNvPr id="4" name="Slide Number Placeholder 3"/>
          <p:cNvSpPr>
            <a:spLocks noGrp="1"/>
          </p:cNvSpPr>
          <p:nvPr>
            <p:ph type="sldNum" sz="quarter" idx="10"/>
          </p:nvPr>
        </p:nvSpPr>
        <p:spPr/>
        <p:txBody>
          <a:bodyPr/>
          <a:lstStyle/>
          <a:p>
            <a:fld id="{7FCF353F-216A-471D-A07C-47F0B46A678E}" type="slidenum">
              <a:rPr lang="en-US" smtClean="0"/>
              <a:t>3</a:t>
            </a:fld>
            <a:endParaRPr lang="en-US" dirty="0"/>
          </a:p>
        </p:txBody>
      </p:sp>
    </p:spTree>
    <p:extLst>
      <p:ext uri="{BB962C8B-B14F-4D97-AF65-F5344CB8AC3E}">
        <p14:creationId xmlns:p14="http://schemas.microsoft.com/office/powerpoint/2010/main" val="3423459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dig a little deeper into these ideas.  I call it understanding the Why?  First, Mac wants a plan that ties Alice to the business for a period of time.  He feels that a benefit that is a so called golden handcuff will help to maintain business stability and encourage continued excellent performance from Alice.</a:t>
            </a:r>
          </a:p>
        </p:txBody>
      </p:sp>
      <p:sp>
        <p:nvSpPr>
          <p:cNvPr id="4" name="Slide Number Placeholder 3"/>
          <p:cNvSpPr>
            <a:spLocks noGrp="1"/>
          </p:cNvSpPr>
          <p:nvPr>
            <p:ph type="sldNum" sz="quarter" idx="10"/>
          </p:nvPr>
        </p:nvSpPr>
        <p:spPr/>
        <p:txBody>
          <a:bodyPr/>
          <a:lstStyle/>
          <a:p>
            <a:fld id="{7FCF353F-216A-471D-A07C-47F0B46A678E}" type="slidenum">
              <a:rPr lang="en-US" smtClean="0"/>
              <a:t>4</a:t>
            </a:fld>
            <a:endParaRPr lang="en-US" dirty="0"/>
          </a:p>
        </p:txBody>
      </p:sp>
    </p:spTree>
    <p:extLst>
      <p:ext uri="{BB962C8B-B14F-4D97-AF65-F5344CB8AC3E}">
        <p14:creationId xmlns:p14="http://schemas.microsoft.com/office/powerpoint/2010/main" val="2402838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Mac feels that any program put in place needs to have a minimal impact on his business balance sheet.  Essentially, Mac wants to maintain his balance sheet stability and recover the cost of putting a plan in place.</a:t>
            </a:r>
          </a:p>
        </p:txBody>
      </p:sp>
      <p:sp>
        <p:nvSpPr>
          <p:cNvPr id="4" name="Slide Number Placeholder 3"/>
          <p:cNvSpPr>
            <a:spLocks noGrp="1"/>
          </p:cNvSpPr>
          <p:nvPr>
            <p:ph type="sldNum" sz="quarter" idx="10"/>
          </p:nvPr>
        </p:nvSpPr>
        <p:spPr/>
        <p:txBody>
          <a:bodyPr/>
          <a:lstStyle/>
          <a:p>
            <a:fld id="{7FCF353F-216A-471D-A07C-47F0B46A678E}" type="slidenum">
              <a:rPr lang="en-US" smtClean="0"/>
              <a:t>5</a:t>
            </a:fld>
            <a:endParaRPr lang="en-US" dirty="0"/>
          </a:p>
        </p:txBody>
      </p:sp>
    </p:spTree>
    <p:extLst>
      <p:ext uri="{BB962C8B-B14F-4D97-AF65-F5344CB8AC3E}">
        <p14:creationId xmlns:p14="http://schemas.microsoft.com/office/powerpoint/2010/main" val="334879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Mac wants to provide these benefits to Alice and not necessarily other employees in the business.  The flexibility to select the individuals to benefit from a special program is important to preserve and reward excellent work.   The good news is that there is a category of benefits – called non qualified plans – that allows for this type of flexibility.  </a:t>
            </a:r>
          </a:p>
          <a:p>
            <a:endParaRPr lang="en-US" dirty="0"/>
          </a:p>
          <a:p>
            <a:r>
              <a:rPr lang="en-US" dirty="0"/>
              <a:t>Is this a concern that you have as we build out a plan for you?</a:t>
            </a:r>
          </a:p>
        </p:txBody>
      </p:sp>
      <p:sp>
        <p:nvSpPr>
          <p:cNvPr id="4" name="Slide Number Placeholder 3"/>
          <p:cNvSpPr>
            <a:spLocks noGrp="1"/>
          </p:cNvSpPr>
          <p:nvPr>
            <p:ph type="sldNum" sz="quarter" idx="10"/>
          </p:nvPr>
        </p:nvSpPr>
        <p:spPr/>
        <p:txBody>
          <a:bodyPr/>
          <a:lstStyle/>
          <a:p>
            <a:fld id="{7FCF353F-216A-471D-A07C-47F0B46A678E}" type="slidenum">
              <a:rPr lang="en-US" smtClean="0"/>
              <a:t>6</a:t>
            </a:fld>
            <a:endParaRPr lang="en-US" dirty="0"/>
          </a:p>
        </p:txBody>
      </p:sp>
    </p:spTree>
    <p:extLst>
      <p:ext uri="{BB962C8B-B14F-4D97-AF65-F5344CB8AC3E}">
        <p14:creationId xmlns:p14="http://schemas.microsoft.com/office/powerpoint/2010/main" val="3340289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Mac also recognizes that financial situations can change.  Cash flow available for a special benefit may vary each year.  He doesn’t want to be locked into set amounts each year.</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FCF353F-216A-471D-A07C-47F0B46A678E}" type="slidenum">
              <a:rPr lang="en-US" smtClean="0"/>
              <a:t>7</a:t>
            </a:fld>
            <a:endParaRPr lang="en-US" dirty="0"/>
          </a:p>
        </p:txBody>
      </p:sp>
    </p:spTree>
    <p:extLst>
      <p:ext uri="{BB962C8B-B14F-4D97-AF65-F5344CB8AC3E}">
        <p14:creationId xmlns:p14="http://schemas.microsoft.com/office/powerpoint/2010/main" val="1791231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Alice has a clear preference for what she would like in a benefit package.</a:t>
            </a:r>
          </a:p>
        </p:txBody>
      </p:sp>
      <p:sp>
        <p:nvSpPr>
          <p:cNvPr id="4" name="Slide Number Placeholder 3"/>
          <p:cNvSpPr>
            <a:spLocks noGrp="1"/>
          </p:cNvSpPr>
          <p:nvPr>
            <p:ph type="sldNum" sz="quarter" idx="10"/>
          </p:nvPr>
        </p:nvSpPr>
        <p:spPr/>
        <p:txBody>
          <a:bodyPr/>
          <a:lstStyle/>
          <a:p>
            <a:fld id="{7FCF353F-216A-471D-A07C-47F0B46A678E}" type="slidenum">
              <a:rPr lang="en-US" smtClean="0"/>
              <a:t>8</a:t>
            </a:fld>
            <a:endParaRPr lang="en-US" dirty="0"/>
          </a:p>
        </p:txBody>
      </p:sp>
    </p:spTree>
    <p:extLst>
      <p:ext uri="{BB962C8B-B14F-4D97-AF65-F5344CB8AC3E}">
        <p14:creationId xmlns:p14="http://schemas.microsoft.com/office/powerpoint/2010/main" val="1602249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Alice is comfortable with contributing some money or paying some current taxes to gain access to benefits and she is comfortable with having some skin in the game .  However, she does want to see if there is a program that minimizes her out of pocket costs.  </a:t>
            </a:r>
          </a:p>
        </p:txBody>
      </p:sp>
      <p:sp>
        <p:nvSpPr>
          <p:cNvPr id="4" name="Slide Number Placeholder 3"/>
          <p:cNvSpPr>
            <a:spLocks noGrp="1"/>
          </p:cNvSpPr>
          <p:nvPr>
            <p:ph type="sldNum" sz="quarter" idx="10"/>
          </p:nvPr>
        </p:nvSpPr>
        <p:spPr/>
        <p:txBody>
          <a:bodyPr/>
          <a:lstStyle/>
          <a:p>
            <a:fld id="{7FCF353F-216A-471D-A07C-47F0B46A678E}" type="slidenum">
              <a:rPr lang="en-US" smtClean="0"/>
              <a:t>9</a:t>
            </a:fld>
            <a:endParaRPr lang="en-US" dirty="0"/>
          </a:p>
        </p:txBody>
      </p:sp>
    </p:spTree>
    <p:extLst>
      <p:ext uri="{BB962C8B-B14F-4D97-AF65-F5344CB8AC3E}">
        <p14:creationId xmlns:p14="http://schemas.microsoft.com/office/powerpoint/2010/main" val="1713311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A0BAAF4-C130-4655-8CCD-0DF04123020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8"/>
            <a:ext cx="9143999" cy="4523512"/>
          </a:xfrm>
          <a:prstGeom prst="rect">
            <a:avLst/>
          </a:prstGeom>
        </p:spPr>
      </p:pic>
      <p:grpSp>
        <p:nvGrpSpPr>
          <p:cNvPr id="4" name="Group 3"/>
          <p:cNvGrpSpPr/>
          <p:nvPr userDrawn="1"/>
        </p:nvGrpSpPr>
        <p:grpSpPr>
          <a:xfrm>
            <a:off x="457200" y="-1"/>
            <a:ext cx="3042062" cy="1694815"/>
            <a:chOff x="457200" y="-1"/>
            <a:chExt cx="3042062" cy="1694815"/>
          </a:xfrm>
        </p:grpSpPr>
        <p:sp>
          <p:nvSpPr>
            <p:cNvPr id="22" name="Rectangle 21"/>
            <p:cNvSpPr/>
            <p:nvPr userDrawn="1"/>
          </p:nvSpPr>
          <p:spPr>
            <a:xfrm>
              <a:off x="457200" y="-1"/>
              <a:ext cx="3042062" cy="1694815"/>
            </a:xfrm>
            <a:prstGeom prst="rect">
              <a:avLst/>
            </a:prstGeom>
            <a:solidFill>
              <a:schemeClr val="tx2">
                <a:alpha val="8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9893" y="508944"/>
              <a:ext cx="2416676" cy="944664"/>
            </a:xfrm>
            <a:prstGeom prst="rect">
              <a:avLst/>
            </a:prstGeom>
          </p:spPr>
        </p:pic>
      </p:grpSp>
      <p:sp>
        <p:nvSpPr>
          <p:cNvPr id="18" name="Rectangle 17"/>
          <p:cNvSpPr/>
          <p:nvPr userDrawn="1"/>
        </p:nvSpPr>
        <p:spPr>
          <a:xfrm>
            <a:off x="484915" y="4940905"/>
            <a:ext cx="8153060" cy="93256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57200" fontAlgn="base">
              <a:spcBef>
                <a:spcPct val="0"/>
              </a:spcBef>
              <a:spcAft>
                <a:spcPts val="600"/>
              </a:spcAft>
              <a:defRPr/>
            </a:pPr>
            <a:r>
              <a:rPr lang="en-US" sz="900" b="1" kern="1200" dirty="0">
                <a:solidFill>
                  <a:schemeClr val="tx1"/>
                </a:solidFill>
                <a:latin typeface="+mn-lt"/>
                <a:ea typeface="+mn-ea"/>
                <a:cs typeface="+mn-cs"/>
              </a:rPr>
              <a:t>Products issued by: </a:t>
            </a:r>
          </a:p>
          <a:p>
            <a:pPr algn="just" defTabSz="457200" fontAlgn="base">
              <a:spcBef>
                <a:spcPct val="0"/>
              </a:spcBef>
              <a:spcAft>
                <a:spcPts val="600"/>
              </a:spcAft>
              <a:defRPr/>
            </a:pPr>
            <a:r>
              <a:rPr lang="en-US" sz="1600" b="1" kern="1200" dirty="0">
                <a:solidFill>
                  <a:schemeClr val="tx1"/>
                </a:solidFill>
                <a:latin typeface="+mn-lt"/>
                <a:ea typeface="+mn-ea"/>
                <a:cs typeface="+mn-cs"/>
              </a:rPr>
              <a:t>National Life Insurance Company</a:t>
            </a:r>
            <a:r>
              <a:rPr lang="en-US" sz="1600" b="1" kern="1200" baseline="30000" dirty="0">
                <a:solidFill>
                  <a:schemeClr val="tx1"/>
                </a:solidFill>
                <a:latin typeface="+mn-lt"/>
                <a:ea typeface="+mn-ea"/>
                <a:cs typeface="+mn-cs"/>
              </a:rPr>
              <a:t>®</a:t>
            </a:r>
            <a:r>
              <a:rPr lang="en-US" sz="1600" b="1" kern="1200" dirty="0">
                <a:solidFill>
                  <a:schemeClr val="tx1"/>
                </a:solidFill>
                <a:latin typeface="+mn-lt"/>
                <a:ea typeface="+mn-ea"/>
                <a:cs typeface="+mn-cs"/>
              </a:rPr>
              <a:t> | Life Insurance Company of the Southwest</a:t>
            </a:r>
            <a:r>
              <a:rPr lang="en-US" sz="1600" b="1" kern="1200" baseline="30000" dirty="0">
                <a:solidFill>
                  <a:schemeClr val="tx1"/>
                </a:solidFill>
                <a:latin typeface="+mn-lt"/>
                <a:ea typeface="+mn-ea"/>
                <a:cs typeface="+mn-cs"/>
              </a:rPr>
              <a:t>®</a:t>
            </a:r>
            <a:endParaRPr lang="en-US" sz="1600" kern="1200" dirty="0">
              <a:solidFill>
                <a:schemeClr val="tx1"/>
              </a:solidFill>
              <a:latin typeface="+mn-lt"/>
              <a:ea typeface="+mn-ea"/>
              <a:cs typeface="+mn-cs"/>
            </a:endParaRPr>
          </a:p>
          <a:p>
            <a:pPr algn="just" defTabSz="457200" fontAlgn="base">
              <a:spcBef>
                <a:spcPct val="0"/>
              </a:spcBef>
              <a:spcAft>
                <a:spcPts val="600"/>
              </a:spcAft>
              <a:defRPr/>
            </a:pPr>
            <a:r>
              <a:rPr lang="en-US" sz="900" kern="1200" dirty="0">
                <a:solidFill>
                  <a:schemeClr val="tx1"/>
                </a:solidFill>
                <a:latin typeface="+mn-lt"/>
                <a:ea typeface="+mn-ea"/>
                <a:cs typeface="+mn-cs"/>
              </a:rPr>
              <a:t>National Life Group is a trade name of National Life Insurance Company, Montpelier, VT, Life Insurance Company of the Southwest (LSW), Addison, TX and their affiliates. Each company of NL Group is solely responsible for its own financial condition and contractual obligations. LSW is not an authorized insurer in New York and does not conduct insurance business in New York.</a:t>
            </a:r>
          </a:p>
        </p:txBody>
      </p:sp>
      <p:sp>
        <p:nvSpPr>
          <p:cNvPr id="8" name="Date Placeholder 3"/>
          <p:cNvSpPr txBox="1">
            <a:spLocks/>
          </p:cNvSpPr>
          <p:nvPr userDrawn="1"/>
        </p:nvSpPr>
        <p:spPr>
          <a:xfrm>
            <a:off x="6912203" y="6625588"/>
            <a:ext cx="2057400" cy="115416"/>
          </a:xfrm>
          <a:prstGeom prst="rect">
            <a:avLst/>
          </a:prstGeom>
        </p:spPr>
        <p:txBody>
          <a:bodyPr vert="horz" lIns="0" tIns="0" rIns="0" bIns="0" rtlCol="0" anchor="ctr">
            <a:spAutoFit/>
          </a:bodyPr>
          <a:lstStyle>
            <a:defPPr>
              <a:defRPr lang="en-US"/>
            </a:defPPr>
            <a:lvl1pPr marL="0" algn="l" defTabSz="914400" rtl="0" eaLnBrk="1" latinLnBrk="0" hangingPunct="1">
              <a:defRPr sz="900" kern="1200">
                <a:solidFill>
                  <a:schemeClr val="bg1">
                    <a:lumMod val="60000"/>
                    <a:lumOff val="40000"/>
                  </a:schemeClr>
                </a:solidFill>
                <a:latin typeface="Open Sans" charset="0"/>
                <a:ea typeface="Open Sans" charset="0"/>
                <a:cs typeface="Open San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750" dirty="0">
                <a:solidFill>
                  <a:schemeClr val="tx1"/>
                </a:solidFill>
                <a:latin typeface="+mn-lt"/>
              </a:rPr>
              <a:t>Copyright © 2019, National</a:t>
            </a:r>
            <a:r>
              <a:rPr lang="en-US" sz="750" baseline="0" dirty="0">
                <a:solidFill>
                  <a:schemeClr val="tx1"/>
                </a:solidFill>
                <a:latin typeface="+mn-lt"/>
              </a:rPr>
              <a:t> Life Group</a:t>
            </a:r>
            <a:endParaRPr lang="en-US" sz="750" dirty="0">
              <a:solidFill>
                <a:schemeClr val="tx1"/>
              </a:solidFill>
              <a:latin typeface="+mn-lt"/>
            </a:endParaRPr>
          </a:p>
        </p:txBody>
      </p:sp>
      <p:sp>
        <p:nvSpPr>
          <p:cNvPr id="19" name="Title 1"/>
          <p:cNvSpPr>
            <a:spLocks noGrp="1"/>
          </p:cNvSpPr>
          <p:nvPr>
            <p:ph type="ctrTitle"/>
          </p:nvPr>
        </p:nvSpPr>
        <p:spPr>
          <a:xfrm>
            <a:off x="457199" y="3358555"/>
            <a:ext cx="8686801" cy="932563"/>
          </a:xfrm>
          <a:solidFill>
            <a:schemeClr val="tx2">
              <a:alpha val="90000"/>
            </a:schemeClr>
          </a:solidFill>
        </p:spPr>
        <p:txBody>
          <a:bodyPr wrap="square" lIns="182880" tIns="182880" rIns="182880" bIns="137160" anchor="b" anchorCtr="0">
            <a:spAutoFit/>
          </a:bodyPr>
          <a:lstStyle>
            <a:lvl1pPr marL="7938" indent="0" algn="l">
              <a:tabLst/>
              <a:defRPr sz="4400"/>
            </a:lvl1pPr>
          </a:lstStyle>
          <a:p>
            <a:r>
              <a:rPr lang="en-US"/>
              <a:t>Click to edit Master title style</a:t>
            </a:r>
            <a:endParaRPr lang="en-US" dirty="0"/>
          </a:p>
        </p:txBody>
      </p:sp>
      <p:sp>
        <p:nvSpPr>
          <p:cNvPr id="20" name="Subtitle 2"/>
          <p:cNvSpPr>
            <a:spLocks noGrp="1"/>
          </p:cNvSpPr>
          <p:nvPr>
            <p:ph type="subTitle" idx="1"/>
          </p:nvPr>
        </p:nvSpPr>
        <p:spPr>
          <a:xfrm>
            <a:off x="2599182" y="4291118"/>
            <a:ext cx="6544817" cy="517065"/>
          </a:xfrm>
          <a:solidFill>
            <a:schemeClr val="bg1"/>
          </a:solidFill>
        </p:spPr>
        <p:txBody>
          <a:bodyPr wrap="square" lIns="182880" tIns="91440" bIns="91440" anchor="t" anchorCtr="0">
            <a:spAutoFit/>
          </a:bodyPr>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4" name="TextBox 23"/>
          <p:cNvSpPr txBox="1"/>
          <p:nvPr userDrawn="1"/>
        </p:nvSpPr>
        <p:spPr>
          <a:xfrm>
            <a:off x="528222" y="5928671"/>
            <a:ext cx="8229600" cy="175433"/>
          </a:xfrm>
          <a:prstGeom prst="rect">
            <a:avLst/>
          </a:prstGeom>
          <a:noFill/>
          <a:ln>
            <a:solidFill>
              <a:schemeClr val="bg2"/>
            </a:solidFill>
          </a:ln>
        </p:spPr>
        <p:txBody>
          <a:bodyPr wrap="square" lIns="45720" tIns="18288" rIns="45720" bIns="18288" rtlCol="0">
            <a:spAutoFit/>
          </a:bodyPr>
          <a:lstStyle/>
          <a:p>
            <a:pPr algn="l"/>
            <a:r>
              <a:rPr lang="en-US" sz="900" dirty="0">
                <a:solidFill>
                  <a:schemeClr val="tx1"/>
                </a:solidFill>
                <a:latin typeface="Arial" charset="0"/>
                <a:ea typeface="Arial" charset="0"/>
                <a:cs typeface="Arial" charset="0"/>
              </a:rPr>
              <a:t>No bank or credit union guarantee | Not a deposit | Not FDIC/NCUA insured | May lose value | Not insured by any federal or state government agency</a:t>
            </a:r>
          </a:p>
        </p:txBody>
      </p:sp>
      <p:sp>
        <p:nvSpPr>
          <p:cNvPr id="25" name="Rectangle 24"/>
          <p:cNvSpPr/>
          <p:nvPr userDrawn="1"/>
        </p:nvSpPr>
        <p:spPr>
          <a:xfrm>
            <a:off x="2439506" y="6105849"/>
            <a:ext cx="4320413" cy="230832"/>
          </a:xfrm>
          <a:prstGeom prst="rect">
            <a:avLst/>
          </a:prstGeom>
        </p:spPr>
        <p:txBody>
          <a:bodyPr wrap="none">
            <a:spAutoFit/>
          </a:bodyPr>
          <a:lstStyle/>
          <a:p>
            <a:pPr algn="ctr"/>
            <a:r>
              <a:rPr lang="en-US" sz="900" dirty="0">
                <a:solidFill>
                  <a:schemeClr val="tx1"/>
                </a:solidFill>
                <a:latin typeface="Arial" charset="0"/>
                <a:ea typeface="Arial" charset="0"/>
                <a:cs typeface="Arial" charset="0"/>
              </a:rPr>
              <a:t>Guarantees are dependent upon the claims-paying ability of the issuing company</a:t>
            </a:r>
          </a:p>
        </p:txBody>
      </p:sp>
      <p:sp>
        <p:nvSpPr>
          <p:cNvPr id="5" name="TextBox 4"/>
          <p:cNvSpPr txBox="1"/>
          <p:nvPr userDrawn="1"/>
        </p:nvSpPr>
        <p:spPr>
          <a:xfrm>
            <a:off x="226243" y="6531726"/>
            <a:ext cx="1800520" cy="230832"/>
          </a:xfrm>
          <a:prstGeom prst="rect">
            <a:avLst/>
          </a:prstGeom>
          <a:noFill/>
        </p:spPr>
        <p:txBody>
          <a:bodyPr wrap="square" rtlCol="0">
            <a:spAutoFit/>
          </a:bodyPr>
          <a:lstStyle/>
          <a:p>
            <a:r>
              <a:rPr lang="en-US" sz="900" dirty="0">
                <a:solidFill>
                  <a:schemeClr val="tx1"/>
                </a:solidFill>
              </a:rPr>
              <a:t>TC 106702(0319)3</a:t>
            </a:r>
          </a:p>
        </p:txBody>
      </p:sp>
    </p:spTree>
    <p:extLst>
      <p:ext uri="{BB962C8B-B14F-4D97-AF65-F5344CB8AC3E}">
        <p14:creationId xmlns:p14="http://schemas.microsoft.com/office/powerpoint/2010/main" val="1609041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288" userDrawn="1">
          <p15:clr>
            <a:srgbClr val="FBAE40"/>
          </p15:clr>
        </p15:guide>
        <p15:guide id="4" pos="547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5" name="Content Placeholder 2"/>
          <p:cNvSpPr>
            <a:spLocks noGrp="1"/>
          </p:cNvSpPr>
          <p:nvPr>
            <p:ph idx="1"/>
          </p:nvPr>
        </p:nvSpPr>
        <p:spPr>
          <a:xfrm>
            <a:off x="3558048" y="1425808"/>
            <a:ext cx="5615722" cy="1047922"/>
          </a:xfrm>
          <a:custGeom>
            <a:avLst/>
            <a:gdLst>
              <a:gd name="connsiteX0" fmla="*/ 0 w 10972799"/>
              <a:gd name="connsiteY0" fmla="*/ 576688 h 576688"/>
              <a:gd name="connsiteX1" fmla="*/ 144172 w 10972799"/>
              <a:gd name="connsiteY1" fmla="*/ 0 h 576688"/>
              <a:gd name="connsiteX2" fmla="*/ 10972799 w 10972799"/>
              <a:gd name="connsiteY2" fmla="*/ 0 h 576688"/>
              <a:gd name="connsiteX3" fmla="*/ 10828627 w 10972799"/>
              <a:gd name="connsiteY3" fmla="*/ 576688 h 576688"/>
              <a:gd name="connsiteX4" fmla="*/ 0 w 10972799"/>
              <a:gd name="connsiteY4" fmla="*/ 576688 h 576688"/>
              <a:gd name="connsiteX0" fmla="*/ 0 w 10983485"/>
              <a:gd name="connsiteY0" fmla="*/ 576688 h 576688"/>
              <a:gd name="connsiteX1" fmla="*/ 144172 w 10983485"/>
              <a:gd name="connsiteY1" fmla="*/ 0 h 576688"/>
              <a:gd name="connsiteX2" fmla="*/ 10972799 w 10983485"/>
              <a:gd name="connsiteY2" fmla="*/ 0 h 576688"/>
              <a:gd name="connsiteX3" fmla="*/ 10983485 w 10983485"/>
              <a:gd name="connsiteY3" fmla="*/ 569314 h 576688"/>
              <a:gd name="connsiteX4" fmla="*/ 0 w 10983485"/>
              <a:gd name="connsiteY4" fmla="*/ 576688 h 576688"/>
              <a:gd name="connsiteX0" fmla="*/ 0 w 10972799"/>
              <a:gd name="connsiteY0" fmla="*/ 576688 h 576688"/>
              <a:gd name="connsiteX1" fmla="*/ 144172 w 10972799"/>
              <a:gd name="connsiteY1" fmla="*/ 0 h 576688"/>
              <a:gd name="connsiteX2" fmla="*/ 10972799 w 10972799"/>
              <a:gd name="connsiteY2" fmla="*/ 0 h 576688"/>
              <a:gd name="connsiteX3" fmla="*/ 10968736 w 10972799"/>
              <a:gd name="connsiteY3" fmla="*/ 576688 h 576688"/>
              <a:gd name="connsiteX4" fmla="*/ 0 w 10972799"/>
              <a:gd name="connsiteY4" fmla="*/ 576688 h 576688"/>
              <a:gd name="connsiteX0" fmla="*/ 0 w 11253018"/>
              <a:gd name="connsiteY0" fmla="*/ 576688 h 576688"/>
              <a:gd name="connsiteX1" fmla="*/ 424391 w 11253018"/>
              <a:gd name="connsiteY1" fmla="*/ 0 h 576688"/>
              <a:gd name="connsiteX2" fmla="*/ 11253018 w 11253018"/>
              <a:gd name="connsiteY2" fmla="*/ 0 h 576688"/>
              <a:gd name="connsiteX3" fmla="*/ 11248955 w 11253018"/>
              <a:gd name="connsiteY3" fmla="*/ 576688 h 576688"/>
              <a:gd name="connsiteX4" fmla="*/ 0 w 11253018"/>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911088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474244"/>
              <a:gd name="connsiteY0" fmla="*/ 576688 h 576688"/>
              <a:gd name="connsiteX1" fmla="*/ 1029075 w 11474244"/>
              <a:gd name="connsiteY1" fmla="*/ 0 h 576688"/>
              <a:gd name="connsiteX2" fmla="*/ 11474244 w 11474244"/>
              <a:gd name="connsiteY2" fmla="*/ 0 h 576688"/>
              <a:gd name="connsiteX3" fmla="*/ 11470181 w 11474244"/>
              <a:gd name="connsiteY3" fmla="*/ 576688 h 576688"/>
              <a:gd name="connsiteX4" fmla="*/ 0 w 11474244"/>
              <a:gd name="connsiteY4" fmla="*/ 576688 h 576688"/>
              <a:gd name="connsiteX0" fmla="*/ 0 w 11474244"/>
              <a:gd name="connsiteY0" fmla="*/ 580776 h 580776"/>
              <a:gd name="connsiteX1" fmla="*/ 1029075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4244"/>
              <a:gd name="connsiteY0" fmla="*/ 580776 h 580776"/>
              <a:gd name="connsiteX1" fmla="*/ 1051197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8371131"/>
              <a:gd name="connsiteY0" fmla="*/ 580776 h 580877"/>
              <a:gd name="connsiteX1" fmla="*/ 1051197 w 8371131"/>
              <a:gd name="connsiteY1" fmla="*/ 0 h 580877"/>
              <a:gd name="connsiteX2" fmla="*/ 7484135 w 8371131"/>
              <a:gd name="connsiteY2" fmla="*/ 0 h 580877"/>
              <a:gd name="connsiteX3" fmla="*/ 7487629 w 8371131"/>
              <a:gd name="connsiteY3" fmla="*/ 580877 h 580877"/>
              <a:gd name="connsiteX4" fmla="*/ 0 w 8371131"/>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7487629"/>
              <a:gd name="connsiteY0" fmla="*/ 580776 h 580877"/>
              <a:gd name="connsiteX1" fmla="*/ 1051197 w 7487629"/>
              <a:gd name="connsiteY1" fmla="*/ 0 h 580877"/>
              <a:gd name="connsiteX2" fmla="*/ 7484135 w 7487629"/>
              <a:gd name="connsiteY2" fmla="*/ 0 h 580877"/>
              <a:gd name="connsiteX3" fmla="*/ 7487629 w 7487629"/>
              <a:gd name="connsiteY3" fmla="*/ 580877 h 580877"/>
              <a:gd name="connsiteX4" fmla="*/ 0 w 7487629"/>
              <a:gd name="connsiteY4" fmla="*/ 580776 h 580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7629" h="580877">
                <a:moveTo>
                  <a:pt x="0" y="580776"/>
                </a:moveTo>
                <a:lnTo>
                  <a:pt x="1051197" y="0"/>
                </a:lnTo>
                <a:lnTo>
                  <a:pt x="7484135" y="0"/>
                </a:lnTo>
                <a:cubicBezTo>
                  <a:pt x="7485882" y="290438"/>
                  <a:pt x="7485882" y="579476"/>
                  <a:pt x="7487629" y="580877"/>
                </a:cubicBezTo>
                <a:lnTo>
                  <a:pt x="0" y="580776"/>
                </a:lnTo>
                <a:close/>
              </a:path>
            </a:pathLst>
          </a:custGeom>
          <a:gradFill>
            <a:gsLst>
              <a:gs pos="0">
                <a:schemeClr val="bg2">
                  <a:alpha val="70000"/>
                </a:schemeClr>
              </a:gs>
              <a:gs pos="100000">
                <a:schemeClr val="bg1">
                  <a:lumMod val="20000"/>
                  <a:lumOff val="80000"/>
                </a:schemeClr>
              </a:gs>
            </a:gsLst>
            <a:lin ang="10800000" scaled="0"/>
          </a:gradFill>
        </p:spPr>
        <p:txBody>
          <a:bodyPr lIns="1371600" tIns="91440" rIns="91440" bIns="91440" anchor="ctr" anchorCtr="0">
            <a:noAutofit/>
          </a:bodyPr>
          <a:lstStyle/>
          <a:p>
            <a:endParaRPr lang="en-US" dirty="0"/>
          </a:p>
        </p:txBody>
      </p:sp>
      <p:sp>
        <p:nvSpPr>
          <p:cNvPr id="11" name="Content Placeholder 2"/>
          <p:cNvSpPr>
            <a:spLocks noGrp="1"/>
          </p:cNvSpPr>
          <p:nvPr>
            <p:ph idx="10"/>
          </p:nvPr>
        </p:nvSpPr>
        <p:spPr>
          <a:xfrm>
            <a:off x="2714498" y="2569904"/>
            <a:ext cx="6474463" cy="1047922"/>
          </a:xfrm>
          <a:custGeom>
            <a:avLst/>
            <a:gdLst>
              <a:gd name="connsiteX0" fmla="*/ 0 w 10972799"/>
              <a:gd name="connsiteY0" fmla="*/ 576688 h 576688"/>
              <a:gd name="connsiteX1" fmla="*/ 144172 w 10972799"/>
              <a:gd name="connsiteY1" fmla="*/ 0 h 576688"/>
              <a:gd name="connsiteX2" fmla="*/ 10972799 w 10972799"/>
              <a:gd name="connsiteY2" fmla="*/ 0 h 576688"/>
              <a:gd name="connsiteX3" fmla="*/ 10828627 w 10972799"/>
              <a:gd name="connsiteY3" fmla="*/ 576688 h 576688"/>
              <a:gd name="connsiteX4" fmla="*/ 0 w 10972799"/>
              <a:gd name="connsiteY4" fmla="*/ 576688 h 576688"/>
              <a:gd name="connsiteX0" fmla="*/ 0 w 10983485"/>
              <a:gd name="connsiteY0" fmla="*/ 576688 h 576688"/>
              <a:gd name="connsiteX1" fmla="*/ 144172 w 10983485"/>
              <a:gd name="connsiteY1" fmla="*/ 0 h 576688"/>
              <a:gd name="connsiteX2" fmla="*/ 10972799 w 10983485"/>
              <a:gd name="connsiteY2" fmla="*/ 0 h 576688"/>
              <a:gd name="connsiteX3" fmla="*/ 10983485 w 10983485"/>
              <a:gd name="connsiteY3" fmla="*/ 569314 h 576688"/>
              <a:gd name="connsiteX4" fmla="*/ 0 w 10983485"/>
              <a:gd name="connsiteY4" fmla="*/ 576688 h 576688"/>
              <a:gd name="connsiteX0" fmla="*/ 0 w 10972799"/>
              <a:gd name="connsiteY0" fmla="*/ 576688 h 576688"/>
              <a:gd name="connsiteX1" fmla="*/ 144172 w 10972799"/>
              <a:gd name="connsiteY1" fmla="*/ 0 h 576688"/>
              <a:gd name="connsiteX2" fmla="*/ 10972799 w 10972799"/>
              <a:gd name="connsiteY2" fmla="*/ 0 h 576688"/>
              <a:gd name="connsiteX3" fmla="*/ 10968736 w 10972799"/>
              <a:gd name="connsiteY3" fmla="*/ 576688 h 576688"/>
              <a:gd name="connsiteX4" fmla="*/ 0 w 10972799"/>
              <a:gd name="connsiteY4" fmla="*/ 576688 h 576688"/>
              <a:gd name="connsiteX0" fmla="*/ 0 w 11253018"/>
              <a:gd name="connsiteY0" fmla="*/ 576688 h 576688"/>
              <a:gd name="connsiteX1" fmla="*/ 424391 w 11253018"/>
              <a:gd name="connsiteY1" fmla="*/ 0 h 576688"/>
              <a:gd name="connsiteX2" fmla="*/ 11253018 w 11253018"/>
              <a:gd name="connsiteY2" fmla="*/ 0 h 576688"/>
              <a:gd name="connsiteX3" fmla="*/ 11248955 w 11253018"/>
              <a:gd name="connsiteY3" fmla="*/ 576688 h 576688"/>
              <a:gd name="connsiteX4" fmla="*/ 0 w 11253018"/>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911088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474244"/>
              <a:gd name="connsiteY0" fmla="*/ 576688 h 576688"/>
              <a:gd name="connsiteX1" fmla="*/ 1029075 w 11474244"/>
              <a:gd name="connsiteY1" fmla="*/ 0 h 576688"/>
              <a:gd name="connsiteX2" fmla="*/ 11474244 w 11474244"/>
              <a:gd name="connsiteY2" fmla="*/ 0 h 576688"/>
              <a:gd name="connsiteX3" fmla="*/ 11470181 w 11474244"/>
              <a:gd name="connsiteY3" fmla="*/ 576688 h 576688"/>
              <a:gd name="connsiteX4" fmla="*/ 0 w 11474244"/>
              <a:gd name="connsiteY4" fmla="*/ 576688 h 576688"/>
              <a:gd name="connsiteX0" fmla="*/ 0 w 11474244"/>
              <a:gd name="connsiteY0" fmla="*/ 580776 h 580776"/>
              <a:gd name="connsiteX1" fmla="*/ 1029075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4244"/>
              <a:gd name="connsiteY0" fmla="*/ 580776 h 580776"/>
              <a:gd name="connsiteX1" fmla="*/ 1051197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8371131"/>
              <a:gd name="connsiteY0" fmla="*/ 580776 h 580877"/>
              <a:gd name="connsiteX1" fmla="*/ 1051197 w 8371131"/>
              <a:gd name="connsiteY1" fmla="*/ 0 h 580877"/>
              <a:gd name="connsiteX2" fmla="*/ 7484135 w 8371131"/>
              <a:gd name="connsiteY2" fmla="*/ 0 h 580877"/>
              <a:gd name="connsiteX3" fmla="*/ 7487629 w 8371131"/>
              <a:gd name="connsiteY3" fmla="*/ 580877 h 580877"/>
              <a:gd name="connsiteX4" fmla="*/ 0 w 8371131"/>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7487629"/>
              <a:gd name="connsiteY0" fmla="*/ 580776 h 580877"/>
              <a:gd name="connsiteX1" fmla="*/ 1051197 w 7487629"/>
              <a:gd name="connsiteY1" fmla="*/ 0 h 580877"/>
              <a:gd name="connsiteX2" fmla="*/ 7484135 w 7487629"/>
              <a:gd name="connsiteY2" fmla="*/ 0 h 580877"/>
              <a:gd name="connsiteX3" fmla="*/ 7487629 w 7487629"/>
              <a:gd name="connsiteY3" fmla="*/ 580877 h 580877"/>
              <a:gd name="connsiteX4" fmla="*/ 0 w 7487629"/>
              <a:gd name="connsiteY4" fmla="*/ 580776 h 580877"/>
              <a:gd name="connsiteX0" fmla="*/ 0 w 8621174"/>
              <a:gd name="connsiteY0" fmla="*/ 580776 h 580877"/>
              <a:gd name="connsiteX1" fmla="*/ 1051197 w 8621174"/>
              <a:gd name="connsiteY1" fmla="*/ 0 h 580877"/>
              <a:gd name="connsiteX2" fmla="*/ 8621172 w 8621174"/>
              <a:gd name="connsiteY2" fmla="*/ 0 h 580877"/>
              <a:gd name="connsiteX3" fmla="*/ 7487629 w 8621174"/>
              <a:gd name="connsiteY3" fmla="*/ 580877 h 580877"/>
              <a:gd name="connsiteX4" fmla="*/ 0 w 8621174"/>
              <a:gd name="connsiteY4" fmla="*/ 580776 h 580877"/>
              <a:gd name="connsiteX0" fmla="*/ 0 w 8632617"/>
              <a:gd name="connsiteY0" fmla="*/ 580776 h 580877"/>
              <a:gd name="connsiteX1" fmla="*/ 1051197 w 8632617"/>
              <a:gd name="connsiteY1" fmla="*/ 0 h 580877"/>
              <a:gd name="connsiteX2" fmla="*/ 8621172 w 8632617"/>
              <a:gd name="connsiteY2" fmla="*/ 0 h 580877"/>
              <a:gd name="connsiteX3" fmla="*/ 8632617 w 8632617"/>
              <a:gd name="connsiteY3" fmla="*/ 580877 h 580877"/>
              <a:gd name="connsiteX4" fmla="*/ 0 w 8632617"/>
              <a:gd name="connsiteY4" fmla="*/ 580776 h 580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2617" h="580877">
                <a:moveTo>
                  <a:pt x="0" y="580776"/>
                </a:moveTo>
                <a:lnTo>
                  <a:pt x="1051197" y="0"/>
                </a:lnTo>
                <a:lnTo>
                  <a:pt x="8621172" y="0"/>
                </a:lnTo>
                <a:cubicBezTo>
                  <a:pt x="8622919" y="290438"/>
                  <a:pt x="8630870" y="579476"/>
                  <a:pt x="8632617" y="580877"/>
                </a:cubicBezTo>
                <a:lnTo>
                  <a:pt x="0" y="580776"/>
                </a:lnTo>
                <a:close/>
              </a:path>
            </a:pathLst>
          </a:custGeom>
          <a:gradFill>
            <a:gsLst>
              <a:gs pos="0">
                <a:schemeClr val="bg2">
                  <a:alpha val="70000"/>
                </a:schemeClr>
              </a:gs>
              <a:gs pos="100000">
                <a:schemeClr val="bg1">
                  <a:lumMod val="20000"/>
                  <a:lumOff val="80000"/>
                </a:schemeClr>
              </a:gs>
            </a:gsLst>
            <a:lin ang="10800000" scaled="0"/>
          </a:gradFill>
        </p:spPr>
        <p:txBody>
          <a:bodyPr lIns="1371600" tIns="91440" rIns="91440" bIns="91440" anchor="ctr" anchorCtr="0">
            <a:noAutofit/>
          </a:bodyPr>
          <a:lstStyle/>
          <a:p>
            <a:endParaRPr lang="en-US" dirty="0"/>
          </a:p>
        </p:txBody>
      </p:sp>
      <p:sp>
        <p:nvSpPr>
          <p:cNvPr id="12" name="Content Placeholder 2"/>
          <p:cNvSpPr>
            <a:spLocks noGrp="1"/>
          </p:cNvSpPr>
          <p:nvPr>
            <p:ph idx="11"/>
          </p:nvPr>
        </p:nvSpPr>
        <p:spPr>
          <a:xfrm>
            <a:off x="1859609" y="3716404"/>
            <a:ext cx="7339167" cy="1055872"/>
          </a:xfrm>
          <a:custGeom>
            <a:avLst/>
            <a:gdLst>
              <a:gd name="connsiteX0" fmla="*/ 0 w 10972799"/>
              <a:gd name="connsiteY0" fmla="*/ 576688 h 576688"/>
              <a:gd name="connsiteX1" fmla="*/ 144172 w 10972799"/>
              <a:gd name="connsiteY1" fmla="*/ 0 h 576688"/>
              <a:gd name="connsiteX2" fmla="*/ 10972799 w 10972799"/>
              <a:gd name="connsiteY2" fmla="*/ 0 h 576688"/>
              <a:gd name="connsiteX3" fmla="*/ 10828627 w 10972799"/>
              <a:gd name="connsiteY3" fmla="*/ 576688 h 576688"/>
              <a:gd name="connsiteX4" fmla="*/ 0 w 10972799"/>
              <a:gd name="connsiteY4" fmla="*/ 576688 h 576688"/>
              <a:gd name="connsiteX0" fmla="*/ 0 w 10983485"/>
              <a:gd name="connsiteY0" fmla="*/ 576688 h 576688"/>
              <a:gd name="connsiteX1" fmla="*/ 144172 w 10983485"/>
              <a:gd name="connsiteY1" fmla="*/ 0 h 576688"/>
              <a:gd name="connsiteX2" fmla="*/ 10972799 w 10983485"/>
              <a:gd name="connsiteY2" fmla="*/ 0 h 576688"/>
              <a:gd name="connsiteX3" fmla="*/ 10983485 w 10983485"/>
              <a:gd name="connsiteY3" fmla="*/ 569314 h 576688"/>
              <a:gd name="connsiteX4" fmla="*/ 0 w 10983485"/>
              <a:gd name="connsiteY4" fmla="*/ 576688 h 576688"/>
              <a:gd name="connsiteX0" fmla="*/ 0 w 10972799"/>
              <a:gd name="connsiteY0" fmla="*/ 576688 h 576688"/>
              <a:gd name="connsiteX1" fmla="*/ 144172 w 10972799"/>
              <a:gd name="connsiteY1" fmla="*/ 0 h 576688"/>
              <a:gd name="connsiteX2" fmla="*/ 10972799 w 10972799"/>
              <a:gd name="connsiteY2" fmla="*/ 0 h 576688"/>
              <a:gd name="connsiteX3" fmla="*/ 10968736 w 10972799"/>
              <a:gd name="connsiteY3" fmla="*/ 576688 h 576688"/>
              <a:gd name="connsiteX4" fmla="*/ 0 w 10972799"/>
              <a:gd name="connsiteY4" fmla="*/ 576688 h 576688"/>
              <a:gd name="connsiteX0" fmla="*/ 0 w 11253018"/>
              <a:gd name="connsiteY0" fmla="*/ 576688 h 576688"/>
              <a:gd name="connsiteX1" fmla="*/ 424391 w 11253018"/>
              <a:gd name="connsiteY1" fmla="*/ 0 h 576688"/>
              <a:gd name="connsiteX2" fmla="*/ 11253018 w 11253018"/>
              <a:gd name="connsiteY2" fmla="*/ 0 h 576688"/>
              <a:gd name="connsiteX3" fmla="*/ 11248955 w 11253018"/>
              <a:gd name="connsiteY3" fmla="*/ 576688 h 576688"/>
              <a:gd name="connsiteX4" fmla="*/ 0 w 11253018"/>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911088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474244"/>
              <a:gd name="connsiteY0" fmla="*/ 576688 h 576688"/>
              <a:gd name="connsiteX1" fmla="*/ 1029075 w 11474244"/>
              <a:gd name="connsiteY1" fmla="*/ 0 h 576688"/>
              <a:gd name="connsiteX2" fmla="*/ 11474244 w 11474244"/>
              <a:gd name="connsiteY2" fmla="*/ 0 h 576688"/>
              <a:gd name="connsiteX3" fmla="*/ 11470181 w 11474244"/>
              <a:gd name="connsiteY3" fmla="*/ 576688 h 576688"/>
              <a:gd name="connsiteX4" fmla="*/ 0 w 11474244"/>
              <a:gd name="connsiteY4" fmla="*/ 576688 h 576688"/>
              <a:gd name="connsiteX0" fmla="*/ 0 w 11474244"/>
              <a:gd name="connsiteY0" fmla="*/ 580776 h 580776"/>
              <a:gd name="connsiteX1" fmla="*/ 1029075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4244"/>
              <a:gd name="connsiteY0" fmla="*/ 580776 h 580776"/>
              <a:gd name="connsiteX1" fmla="*/ 1051197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8371131"/>
              <a:gd name="connsiteY0" fmla="*/ 580776 h 580877"/>
              <a:gd name="connsiteX1" fmla="*/ 1051197 w 8371131"/>
              <a:gd name="connsiteY1" fmla="*/ 0 h 580877"/>
              <a:gd name="connsiteX2" fmla="*/ 7484135 w 8371131"/>
              <a:gd name="connsiteY2" fmla="*/ 0 h 580877"/>
              <a:gd name="connsiteX3" fmla="*/ 7487629 w 8371131"/>
              <a:gd name="connsiteY3" fmla="*/ 580877 h 580877"/>
              <a:gd name="connsiteX4" fmla="*/ 0 w 8371131"/>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7487629"/>
              <a:gd name="connsiteY0" fmla="*/ 580776 h 580877"/>
              <a:gd name="connsiteX1" fmla="*/ 1051197 w 7487629"/>
              <a:gd name="connsiteY1" fmla="*/ 0 h 580877"/>
              <a:gd name="connsiteX2" fmla="*/ 7484135 w 7487629"/>
              <a:gd name="connsiteY2" fmla="*/ 0 h 580877"/>
              <a:gd name="connsiteX3" fmla="*/ 7487629 w 7487629"/>
              <a:gd name="connsiteY3" fmla="*/ 580877 h 580877"/>
              <a:gd name="connsiteX4" fmla="*/ 0 w 7487629"/>
              <a:gd name="connsiteY4" fmla="*/ 580776 h 580877"/>
              <a:gd name="connsiteX0" fmla="*/ 0 w 9766160"/>
              <a:gd name="connsiteY0" fmla="*/ 580776 h 580877"/>
              <a:gd name="connsiteX1" fmla="*/ 1051197 w 9766160"/>
              <a:gd name="connsiteY1" fmla="*/ 0 h 580877"/>
              <a:gd name="connsiteX2" fmla="*/ 9766159 w 9766160"/>
              <a:gd name="connsiteY2" fmla="*/ 0 h 580877"/>
              <a:gd name="connsiteX3" fmla="*/ 7487629 w 9766160"/>
              <a:gd name="connsiteY3" fmla="*/ 580877 h 580877"/>
              <a:gd name="connsiteX4" fmla="*/ 0 w 9766160"/>
              <a:gd name="connsiteY4" fmla="*/ 580776 h 580877"/>
              <a:gd name="connsiteX0" fmla="*/ 0 w 9785556"/>
              <a:gd name="connsiteY0" fmla="*/ 580776 h 585284"/>
              <a:gd name="connsiteX1" fmla="*/ 1051197 w 9785556"/>
              <a:gd name="connsiteY1" fmla="*/ 0 h 585284"/>
              <a:gd name="connsiteX2" fmla="*/ 9766159 w 9785556"/>
              <a:gd name="connsiteY2" fmla="*/ 0 h 585284"/>
              <a:gd name="connsiteX3" fmla="*/ 9785556 w 9785556"/>
              <a:gd name="connsiteY3" fmla="*/ 585284 h 585284"/>
              <a:gd name="connsiteX4" fmla="*/ 0 w 9785556"/>
              <a:gd name="connsiteY4" fmla="*/ 580776 h 585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5556" h="585284">
                <a:moveTo>
                  <a:pt x="0" y="580776"/>
                </a:moveTo>
                <a:lnTo>
                  <a:pt x="1051197" y="0"/>
                </a:lnTo>
                <a:lnTo>
                  <a:pt x="9766159" y="0"/>
                </a:lnTo>
                <a:cubicBezTo>
                  <a:pt x="9767906" y="290438"/>
                  <a:pt x="9783809" y="583883"/>
                  <a:pt x="9785556" y="585284"/>
                </a:cubicBezTo>
                <a:lnTo>
                  <a:pt x="0" y="580776"/>
                </a:lnTo>
                <a:close/>
              </a:path>
            </a:pathLst>
          </a:custGeom>
          <a:gradFill>
            <a:gsLst>
              <a:gs pos="0">
                <a:schemeClr val="bg2">
                  <a:alpha val="70000"/>
                </a:schemeClr>
              </a:gs>
              <a:gs pos="100000">
                <a:schemeClr val="bg1">
                  <a:lumMod val="20000"/>
                  <a:lumOff val="80000"/>
                </a:schemeClr>
              </a:gs>
            </a:gsLst>
            <a:lin ang="10800000" scaled="0"/>
          </a:gradFill>
        </p:spPr>
        <p:txBody>
          <a:bodyPr lIns="1371600" tIns="91440" rIns="91440" bIns="91440" anchor="ctr" anchorCtr="0">
            <a:noAutofit/>
          </a:bodyPr>
          <a:lstStyle/>
          <a:p>
            <a:endParaRPr lang="en-US" dirty="0"/>
          </a:p>
        </p:txBody>
      </p:sp>
      <p:sp>
        <p:nvSpPr>
          <p:cNvPr id="4" name="Title 1"/>
          <p:cNvSpPr>
            <a:spLocks noGrp="1"/>
          </p:cNvSpPr>
          <p:nvPr>
            <p:ph type="title"/>
          </p:nvPr>
        </p:nvSpPr>
        <p:spPr>
          <a:xfrm>
            <a:off x="5" y="1423220"/>
            <a:ext cx="4258592" cy="3338518"/>
          </a:xfrm>
          <a:custGeom>
            <a:avLst/>
            <a:gdLst>
              <a:gd name="connsiteX0" fmla="*/ 0 w 5051318"/>
              <a:gd name="connsiteY0" fmla="*/ 3335930 h 3335930"/>
              <a:gd name="connsiteX1" fmla="*/ 0 w 5051318"/>
              <a:gd name="connsiteY1" fmla="*/ 0 h 3335930"/>
              <a:gd name="connsiteX2" fmla="*/ 5051318 w 5051318"/>
              <a:gd name="connsiteY2" fmla="*/ 3335930 h 3335930"/>
              <a:gd name="connsiteX3" fmla="*/ 0 w 5051318"/>
              <a:gd name="connsiteY3" fmla="*/ 3335930 h 3335930"/>
              <a:gd name="connsiteX0" fmla="*/ 0 w 5051318"/>
              <a:gd name="connsiteY0" fmla="*/ 3335930 h 3335930"/>
              <a:gd name="connsiteX1" fmla="*/ 0 w 5051318"/>
              <a:gd name="connsiteY1" fmla="*/ 0 h 3335930"/>
              <a:gd name="connsiteX2" fmla="*/ 2330239 w 5051318"/>
              <a:gd name="connsiteY2" fmla="*/ 1531244 h 3335930"/>
              <a:gd name="connsiteX3" fmla="*/ 5051318 w 5051318"/>
              <a:gd name="connsiteY3" fmla="*/ 3335930 h 3335930"/>
              <a:gd name="connsiteX4" fmla="*/ 0 w 5051318"/>
              <a:gd name="connsiteY4" fmla="*/ 3335930 h 3335930"/>
              <a:gd name="connsiteX0" fmla="*/ 0 w 5656000"/>
              <a:gd name="connsiteY0" fmla="*/ 3335930 h 3335930"/>
              <a:gd name="connsiteX1" fmla="*/ 0 w 5656000"/>
              <a:gd name="connsiteY1" fmla="*/ 0 h 3335930"/>
              <a:gd name="connsiteX2" fmla="*/ 5656000 w 5656000"/>
              <a:gd name="connsiteY2" fmla="*/ 4786 h 3335930"/>
              <a:gd name="connsiteX3" fmla="*/ 5051318 w 5656000"/>
              <a:gd name="connsiteY3" fmla="*/ 3335930 h 3335930"/>
              <a:gd name="connsiteX4" fmla="*/ 0 w 5656000"/>
              <a:gd name="connsiteY4" fmla="*/ 3335930 h 3335930"/>
              <a:gd name="connsiteX0" fmla="*/ 0 w 5656000"/>
              <a:gd name="connsiteY0" fmla="*/ 3335930 h 3335930"/>
              <a:gd name="connsiteX1" fmla="*/ 0 w 5656000"/>
              <a:gd name="connsiteY1" fmla="*/ 0 h 3335930"/>
              <a:gd name="connsiteX2" fmla="*/ 5656000 w 5656000"/>
              <a:gd name="connsiteY2" fmla="*/ 4786 h 3335930"/>
              <a:gd name="connsiteX3" fmla="*/ 2344989 w 5656000"/>
              <a:gd name="connsiteY3" fmla="*/ 3328556 h 3335930"/>
              <a:gd name="connsiteX4" fmla="*/ 0 w 5656000"/>
              <a:gd name="connsiteY4" fmla="*/ 3335930 h 3335930"/>
              <a:gd name="connsiteX0" fmla="*/ 0 w 5678123"/>
              <a:gd name="connsiteY0" fmla="*/ 3338518 h 3338518"/>
              <a:gd name="connsiteX1" fmla="*/ 0 w 5678123"/>
              <a:gd name="connsiteY1" fmla="*/ 2588 h 3338518"/>
              <a:gd name="connsiteX2" fmla="*/ 5678123 w 5678123"/>
              <a:gd name="connsiteY2" fmla="*/ 0 h 3338518"/>
              <a:gd name="connsiteX3" fmla="*/ 2344989 w 5678123"/>
              <a:gd name="connsiteY3" fmla="*/ 3331144 h 3338518"/>
              <a:gd name="connsiteX4" fmla="*/ 0 w 5678123"/>
              <a:gd name="connsiteY4" fmla="*/ 3338518 h 3338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8123" h="3338518">
                <a:moveTo>
                  <a:pt x="0" y="3338518"/>
                </a:moveTo>
                <a:lnTo>
                  <a:pt x="0" y="2588"/>
                </a:lnTo>
                <a:lnTo>
                  <a:pt x="5678123" y="0"/>
                </a:lnTo>
                <a:lnTo>
                  <a:pt x="2344989" y="3331144"/>
                </a:lnTo>
                <a:lnTo>
                  <a:pt x="0" y="3338518"/>
                </a:lnTo>
                <a:close/>
              </a:path>
            </a:pathLst>
          </a:custGeom>
          <a:solidFill>
            <a:schemeClr val="tx2">
              <a:alpha val="90000"/>
            </a:schemeClr>
          </a:solidFill>
        </p:spPr>
        <p:txBody>
          <a:bodyPr bIns="365760" anchor="ctr" anchorCtr="0">
            <a:normAutofit/>
          </a:bodyPr>
          <a:lstStyle/>
          <a:p>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024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1+#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tmplLst>
          <p:tmpl>
            <p:tnLst>
              <p:par>
                <p:cTn presetID="2" presetClass="entr" presetSubtype="2"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1+#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P spid="11" grpId="0" animBg="1">
        <p:tmplLst>
          <p:tmpl>
            <p:tnLst>
              <p:par>
                <p:cTn presetID="2" presetClass="entr" presetSubtype="2"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2" grpId="0" animBg="1">
        <p:tmplLst>
          <p:tmpl>
            <p:tnLst>
              <p:par>
                <p:cTn presetID="2" presetClass="entr" presetSubtype="2"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4"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31" name="TextBox 30"/>
          <p:cNvSpPr txBox="1">
            <a:spLocks/>
          </p:cNvSpPr>
          <p:nvPr userDrawn="1"/>
        </p:nvSpPr>
        <p:spPr>
          <a:xfrm>
            <a:off x="5173554" y="330980"/>
            <a:ext cx="1946893" cy="822733"/>
          </a:xfrm>
          <a:custGeom>
            <a:avLst/>
            <a:gdLst>
              <a:gd name="connsiteX0" fmla="*/ 822733 w 2595857"/>
              <a:gd name="connsiteY0" fmla="*/ 0 h 822733"/>
              <a:gd name="connsiteX1" fmla="*/ 1037567 w 2595857"/>
              <a:gd name="connsiteY1" fmla="*/ 0 h 822733"/>
              <a:gd name="connsiteX2" fmla="*/ 2595857 w 2595857"/>
              <a:gd name="connsiteY2" fmla="*/ 0 h 822733"/>
              <a:gd name="connsiteX3" fmla="*/ 1773124 w 2595857"/>
              <a:gd name="connsiteY3" fmla="*/ 822733 h 822733"/>
              <a:gd name="connsiteX4" fmla="*/ 1037567 w 2595857"/>
              <a:gd name="connsiteY4" fmla="*/ 822733 h 822733"/>
              <a:gd name="connsiteX5" fmla="*/ 0 w 2595857"/>
              <a:gd name="connsiteY5" fmla="*/ 822733 h 822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5857" h="822733">
                <a:moveTo>
                  <a:pt x="822733" y="0"/>
                </a:moveTo>
                <a:lnTo>
                  <a:pt x="1037567" y="0"/>
                </a:lnTo>
                <a:lnTo>
                  <a:pt x="2595857" y="0"/>
                </a:lnTo>
                <a:lnTo>
                  <a:pt x="1773124" y="822733"/>
                </a:lnTo>
                <a:lnTo>
                  <a:pt x="1037567" y="822733"/>
                </a:lnTo>
                <a:lnTo>
                  <a:pt x="0" y="822733"/>
                </a:lnTo>
                <a:close/>
              </a:path>
            </a:pathLst>
          </a:custGeom>
          <a:solidFill>
            <a:schemeClr val="accent1"/>
          </a:solidFill>
          <a:ln w="38100">
            <a:noFill/>
            <a:bevel/>
          </a:ln>
        </p:spPr>
        <p:txBody>
          <a:bodyPr vert="horz" wrap="square" lIns="342900" tIns="137160" rIns="342900" bIns="137160" rtlCol="0" anchor="b" anchorCtr="0">
            <a:noAutofit/>
          </a:bodyPr>
          <a:lstStyle>
            <a:lvl1pPr marL="5954" indent="0" algn="l" defTabSz="685783" rtl="0" eaLnBrk="1" latinLnBrk="0" hangingPunct="1">
              <a:lnSpc>
                <a:spcPct val="90000"/>
              </a:lnSpc>
              <a:spcBef>
                <a:spcPct val="0"/>
              </a:spcBef>
              <a:buNone/>
              <a:tabLst/>
              <a:defRPr sz="3300" b="0" i="0" kern="1200">
                <a:solidFill>
                  <a:schemeClr val="bg2"/>
                </a:solidFill>
                <a:latin typeface="Open Sans Light" charset="0"/>
                <a:ea typeface="Open Sans Light" charset="0"/>
                <a:cs typeface="Open Sans Light" charset="0"/>
              </a:defRPr>
            </a:lvl1pPr>
          </a:lstStyle>
          <a:p>
            <a:pPr marL="4466" marR="0" lvl="0" indent="0" algn="l" defTabSz="514337" rtl="0" eaLnBrk="1" fontAlgn="auto" latinLnBrk="0" hangingPunct="1">
              <a:lnSpc>
                <a:spcPct val="90000"/>
              </a:lnSpc>
              <a:spcBef>
                <a:spcPct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Open Sans Light" charset="0"/>
            </a:endParaRPr>
          </a:p>
        </p:txBody>
      </p:sp>
      <p:sp>
        <p:nvSpPr>
          <p:cNvPr id="32" name="TextBox 31"/>
          <p:cNvSpPr txBox="1">
            <a:spLocks/>
          </p:cNvSpPr>
          <p:nvPr userDrawn="1"/>
        </p:nvSpPr>
        <p:spPr>
          <a:xfrm>
            <a:off x="6552312" y="330980"/>
            <a:ext cx="1914251" cy="822733"/>
          </a:xfrm>
          <a:custGeom>
            <a:avLst/>
            <a:gdLst>
              <a:gd name="connsiteX0" fmla="*/ 822733 w 2552334"/>
              <a:gd name="connsiteY0" fmla="*/ 0 h 822733"/>
              <a:gd name="connsiteX1" fmla="*/ 1012002 w 2552334"/>
              <a:gd name="connsiteY1" fmla="*/ 0 h 822733"/>
              <a:gd name="connsiteX2" fmla="*/ 2552334 w 2552334"/>
              <a:gd name="connsiteY2" fmla="*/ 0 h 822733"/>
              <a:gd name="connsiteX3" fmla="*/ 1729601 w 2552334"/>
              <a:gd name="connsiteY3" fmla="*/ 822733 h 822733"/>
              <a:gd name="connsiteX4" fmla="*/ 1012002 w 2552334"/>
              <a:gd name="connsiteY4" fmla="*/ 822733 h 822733"/>
              <a:gd name="connsiteX5" fmla="*/ 0 w 2552334"/>
              <a:gd name="connsiteY5" fmla="*/ 822733 h 822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2334" h="822733">
                <a:moveTo>
                  <a:pt x="822733" y="0"/>
                </a:moveTo>
                <a:lnTo>
                  <a:pt x="1012002" y="0"/>
                </a:lnTo>
                <a:lnTo>
                  <a:pt x="2552334" y="0"/>
                </a:lnTo>
                <a:lnTo>
                  <a:pt x="1729601" y="822733"/>
                </a:lnTo>
                <a:lnTo>
                  <a:pt x="1012002" y="822733"/>
                </a:lnTo>
                <a:lnTo>
                  <a:pt x="0" y="822733"/>
                </a:lnTo>
                <a:close/>
              </a:path>
            </a:pathLst>
          </a:custGeom>
          <a:solidFill>
            <a:schemeClr val="bg2">
              <a:lumMod val="95000"/>
            </a:schemeClr>
          </a:solidFill>
          <a:ln w="38100">
            <a:noFill/>
            <a:bevel/>
          </a:ln>
        </p:spPr>
        <p:txBody>
          <a:bodyPr vert="horz" wrap="square" lIns="342900" tIns="137160" rIns="342900" bIns="137160" rtlCol="0" anchor="b" anchorCtr="0">
            <a:noAutofit/>
          </a:bodyPr>
          <a:lstStyle>
            <a:lvl1pPr marL="5954" indent="0" algn="l" defTabSz="685783" rtl="0" eaLnBrk="1" latinLnBrk="0" hangingPunct="1">
              <a:lnSpc>
                <a:spcPct val="90000"/>
              </a:lnSpc>
              <a:spcBef>
                <a:spcPct val="0"/>
              </a:spcBef>
              <a:buNone/>
              <a:tabLst/>
              <a:defRPr sz="3300" b="0" i="0" kern="1200">
                <a:solidFill>
                  <a:schemeClr val="bg2"/>
                </a:solidFill>
                <a:latin typeface="Open Sans Light" charset="0"/>
                <a:ea typeface="Open Sans Light" charset="0"/>
                <a:cs typeface="Open Sans Light" charset="0"/>
              </a:defRPr>
            </a:lvl1pPr>
          </a:lstStyle>
          <a:p>
            <a:pPr marL="4466" marR="0" lvl="0" indent="0" algn="l" defTabSz="514337" rtl="0" eaLnBrk="1" fontAlgn="auto" latinLnBrk="0" hangingPunct="1">
              <a:lnSpc>
                <a:spcPct val="90000"/>
              </a:lnSpc>
              <a:spcBef>
                <a:spcPct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Open Sans Light" charset="0"/>
            </a:endParaRPr>
          </a:p>
        </p:txBody>
      </p:sp>
      <p:sp>
        <p:nvSpPr>
          <p:cNvPr id="34" name="TextBox 33"/>
          <p:cNvSpPr txBox="1">
            <a:spLocks/>
          </p:cNvSpPr>
          <p:nvPr userDrawn="1"/>
        </p:nvSpPr>
        <p:spPr>
          <a:xfrm>
            <a:off x="7894783" y="330980"/>
            <a:ext cx="1249217" cy="822733"/>
          </a:xfrm>
          <a:custGeom>
            <a:avLst/>
            <a:gdLst>
              <a:gd name="connsiteX0" fmla="*/ 822733 w 1665622"/>
              <a:gd name="connsiteY0" fmla="*/ 0 h 822733"/>
              <a:gd name="connsiteX1" fmla="*/ 1050723 w 1665622"/>
              <a:gd name="connsiteY1" fmla="*/ 0 h 822733"/>
              <a:gd name="connsiteX2" fmla="*/ 1665622 w 1665622"/>
              <a:gd name="connsiteY2" fmla="*/ 0 h 822733"/>
              <a:gd name="connsiteX3" fmla="*/ 1665622 w 1665622"/>
              <a:gd name="connsiteY3" fmla="*/ 822733 h 822733"/>
              <a:gd name="connsiteX4" fmla="*/ 1050723 w 1665622"/>
              <a:gd name="connsiteY4" fmla="*/ 822733 h 822733"/>
              <a:gd name="connsiteX5" fmla="*/ 0 w 1665622"/>
              <a:gd name="connsiteY5" fmla="*/ 822733 h 822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5622" h="822733">
                <a:moveTo>
                  <a:pt x="822733" y="0"/>
                </a:moveTo>
                <a:lnTo>
                  <a:pt x="1050723" y="0"/>
                </a:lnTo>
                <a:lnTo>
                  <a:pt x="1665622" y="0"/>
                </a:lnTo>
                <a:lnTo>
                  <a:pt x="1665622" y="822733"/>
                </a:lnTo>
                <a:lnTo>
                  <a:pt x="1050723" y="822733"/>
                </a:lnTo>
                <a:lnTo>
                  <a:pt x="0" y="822733"/>
                </a:lnTo>
                <a:close/>
              </a:path>
            </a:pathLst>
          </a:custGeom>
          <a:solidFill>
            <a:schemeClr val="bg2">
              <a:lumMod val="95000"/>
            </a:schemeClr>
          </a:solidFill>
          <a:ln w="38100">
            <a:noFill/>
            <a:bevel/>
          </a:ln>
        </p:spPr>
        <p:txBody>
          <a:bodyPr vert="horz" wrap="square" lIns="342900" tIns="137160" rIns="342900" bIns="137160" rtlCol="0" anchor="b" anchorCtr="0">
            <a:noAutofit/>
          </a:bodyPr>
          <a:lstStyle>
            <a:lvl1pPr marL="5954" indent="0" algn="l" defTabSz="685783" rtl="0" eaLnBrk="1" latinLnBrk="0" hangingPunct="1">
              <a:lnSpc>
                <a:spcPct val="90000"/>
              </a:lnSpc>
              <a:spcBef>
                <a:spcPct val="0"/>
              </a:spcBef>
              <a:buNone/>
              <a:tabLst/>
              <a:defRPr sz="3300" b="0" i="0" kern="1200">
                <a:solidFill>
                  <a:schemeClr val="bg2"/>
                </a:solidFill>
                <a:latin typeface="Open Sans Light" charset="0"/>
                <a:ea typeface="Open Sans Light" charset="0"/>
                <a:cs typeface="Open Sans Light" charset="0"/>
              </a:defRPr>
            </a:lvl1pPr>
          </a:lstStyle>
          <a:p>
            <a:pPr marL="4466" marR="0" lvl="0" indent="0" algn="l" defTabSz="514337" rtl="0" eaLnBrk="1" fontAlgn="auto" latinLnBrk="0" hangingPunct="1">
              <a:lnSpc>
                <a:spcPct val="90000"/>
              </a:lnSpc>
              <a:spcBef>
                <a:spcPct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Open Sans Light" charset="0"/>
            </a:endParaRPr>
          </a:p>
        </p:txBody>
      </p:sp>
      <p:sp>
        <p:nvSpPr>
          <p:cNvPr id="20" name="TextBox 19"/>
          <p:cNvSpPr txBox="1">
            <a:spLocks/>
          </p:cNvSpPr>
          <p:nvPr userDrawn="1"/>
        </p:nvSpPr>
        <p:spPr>
          <a:xfrm>
            <a:off x="0" y="330980"/>
            <a:ext cx="5741430" cy="822733"/>
          </a:xfrm>
          <a:custGeom>
            <a:avLst/>
            <a:gdLst>
              <a:gd name="connsiteX0" fmla="*/ 0 w 7655240"/>
              <a:gd name="connsiteY0" fmla="*/ 0 h 822733"/>
              <a:gd name="connsiteX1" fmla="*/ 7655240 w 7655240"/>
              <a:gd name="connsiteY1" fmla="*/ 0 h 822733"/>
              <a:gd name="connsiteX2" fmla="*/ 6832507 w 7655240"/>
              <a:gd name="connsiteY2" fmla="*/ 822733 h 822733"/>
              <a:gd name="connsiteX3" fmla="*/ 0 w 7655240"/>
              <a:gd name="connsiteY3" fmla="*/ 822733 h 822733"/>
              <a:gd name="connsiteX4" fmla="*/ 0 w 7655240"/>
              <a:gd name="connsiteY4" fmla="*/ 0 h 822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5240" h="822733">
                <a:moveTo>
                  <a:pt x="0" y="0"/>
                </a:moveTo>
                <a:lnTo>
                  <a:pt x="7655240" y="0"/>
                </a:lnTo>
                <a:lnTo>
                  <a:pt x="6832507" y="822733"/>
                </a:lnTo>
                <a:lnTo>
                  <a:pt x="0" y="822733"/>
                </a:lnTo>
                <a:lnTo>
                  <a:pt x="0" y="0"/>
                </a:lnTo>
                <a:close/>
              </a:path>
            </a:pathLst>
          </a:custGeom>
          <a:solidFill>
            <a:schemeClr val="tx2"/>
          </a:solidFill>
        </p:spPr>
        <p:txBody>
          <a:bodyPr vert="horz" wrap="square" lIns="342900" tIns="137160" rIns="342900" bIns="137160" rtlCol="0" anchor="b" anchorCtr="0">
            <a:noAutofit/>
          </a:bodyPr>
          <a:lstStyle>
            <a:lvl1pPr marL="5954" indent="0" algn="l" defTabSz="685783" rtl="0" eaLnBrk="1" latinLnBrk="0" hangingPunct="1">
              <a:lnSpc>
                <a:spcPct val="90000"/>
              </a:lnSpc>
              <a:spcBef>
                <a:spcPct val="0"/>
              </a:spcBef>
              <a:buNone/>
              <a:tabLst/>
              <a:defRPr sz="3300" b="0" i="0" kern="1200">
                <a:solidFill>
                  <a:schemeClr val="bg2"/>
                </a:solidFill>
                <a:latin typeface="Open Sans Light" charset="0"/>
                <a:ea typeface="Open Sans Light" charset="0"/>
                <a:cs typeface="Open Sans Light" charset="0"/>
              </a:defRPr>
            </a:lvl1pPr>
          </a:lstStyle>
          <a:p>
            <a:pPr marL="4466" marR="0" lvl="0" indent="0" algn="l" defTabSz="514337" rtl="0" eaLnBrk="1" fontAlgn="auto" latinLnBrk="0" hangingPunct="1">
              <a:lnSpc>
                <a:spcPct val="90000"/>
              </a:lnSpc>
              <a:spcBef>
                <a:spcPct val="0"/>
              </a:spcBef>
              <a:spcAft>
                <a:spcPts val="0"/>
              </a:spcAft>
              <a:buClrTx/>
              <a:buSzTx/>
              <a:buFontTx/>
              <a:buNone/>
              <a:tabLst/>
              <a:defRPr/>
            </a:pPr>
            <a:endParaRPr kumimoji="0" lang="en-US" sz="2475" b="0" i="0" u="none" strike="noStrike" kern="1200" cap="none" spc="0" normalizeH="0" baseline="0" noProof="0" dirty="0">
              <a:ln>
                <a:noFill/>
              </a:ln>
              <a:solidFill>
                <a:srgbClr val="FFFFFF"/>
              </a:solidFill>
              <a:effectLst/>
              <a:uLnTx/>
              <a:uFillTx/>
              <a:latin typeface="Open Sans Light" charset="0"/>
            </a:endParaRPr>
          </a:p>
        </p:txBody>
      </p:sp>
      <p:sp>
        <p:nvSpPr>
          <p:cNvPr id="42" name="Title 41"/>
          <p:cNvSpPr>
            <a:spLocks noGrp="1"/>
          </p:cNvSpPr>
          <p:nvPr>
            <p:ph type="title"/>
          </p:nvPr>
        </p:nvSpPr>
        <p:spPr>
          <a:xfrm>
            <a:off x="1" y="441594"/>
            <a:ext cx="4705184" cy="712118"/>
          </a:xfrm>
          <a:noFill/>
        </p:spPr>
        <p:txBody>
          <a:bodyPr/>
          <a:lstStyle/>
          <a:p>
            <a:r>
              <a:rPr lang="en-US"/>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40927" y="440778"/>
            <a:ext cx="799838" cy="566461"/>
          </a:xfrm>
          <a:prstGeom prst="rect">
            <a:avLst/>
          </a:prstGeom>
        </p:spPr>
      </p:pic>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19960" y="428613"/>
            <a:ext cx="472928" cy="615646"/>
          </a:xfrm>
          <a:prstGeom prst="rect">
            <a:avLst/>
          </a:prstGeom>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472082" y="429245"/>
            <a:ext cx="437807" cy="615014"/>
          </a:xfrm>
          <a:prstGeom prst="rect">
            <a:avLst/>
          </a:prstGeom>
        </p:spPr>
      </p:pic>
    </p:spTree>
    <p:extLst>
      <p:ext uri="{BB962C8B-B14F-4D97-AF65-F5344CB8AC3E}">
        <p14:creationId xmlns:p14="http://schemas.microsoft.com/office/powerpoint/2010/main" val="3464157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6488" y="2902829"/>
            <a:ext cx="7867511" cy="888705"/>
          </a:xfrm>
          <a:solidFill>
            <a:schemeClr val="tx2">
              <a:alpha val="90000"/>
            </a:schemeClr>
          </a:solidFill>
        </p:spPr>
        <p:txBody>
          <a:bodyPr wrap="square" lIns="182880" rIns="457200" anchor="b">
            <a:spAutoFit/>
          </a:bodyPr>
          <a:lstStyle>
            <a:lvl1pPr algn="l">
              <a:defRPr sz="3750"/>
            </a:lvl1pPr>
          </a:lstStyle>
          <a:p>
            <a:r>
              <a:rPr lang="en-US" dirty="0"/>
              <a:t>Click to edit Master title style</a:t>
            </a:r>
          </a:p>
        </p:txBody>
      </p:sp>
      <p:sp>
        <p:nvSpPr>
          <p:cNvPr id="3" name="Subtitle 2"/>
          <p:cNvSpPr>
            <a:spLocks noGrp="1"/>
          </p:cNvSpPr>
          <p:nvPr>
            <p:ph type="subTitle" idx="1"/>
          </p:nvPr>
        </p:nvSpPr>
        <p:spPr>
          <a:xfrm>
            <a:off x="1276488" y="3791534"/>
            <a:ext cx="7867511" cy="488034"/>
          </a:xfrm>
          <a:solidFill>
            <a:schemeClr val="accent1"/>
          </a:solidFill>
        </p:spPr>
        <p:txBody>
          <a:bodyPr lIns="182880" tIns="91440" rIns="457200" bIns="91440">
            <a:noAutofit/>
          </a:bodyPr>
          <a:lstStyle>
            <a:lvl1pPr marL="0" indent="0" algn="l">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grpSp>
        <p:nvGrpSpPr>
          <p:cNvPr id="7" name="Group 6"/>
          <p:cNvGrpSpPr/>
          <p:nvPr userDrawn="1"/>
        </p:nvGrpSpPr>
        <p:grpSpPr>
          <a:xfrm>
            <a:off x="342900" y="-1"/>
            <a:ext cx="2281547" cy="1694815"/>
            <a:chOff x="435429" y="-1"/>
            <a:chExt cx="3568535" cy="1988127"/>
          </a:xfrm>
        </p:grpSpPr>
        <p:sp>
          <p:nvSpPr>
            <p:cNvPr id="8" name="Rectangle 7"/>
            <p:cNvSpPr/>
            <p:nvPr userDrawn="1"/>
          </p:nvSpPr>
          <p:spPr>
            <a:xfrm>
              <a:off x="435429" y="-1"/>
              <a:ext cx="3568535" cy="1988127"/>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898B8E"/>
                </a:solidFill>
                <a:effectLst/>
                <a:uLnTx/>
                <a:uFillTx/>
                <a:latin typeface="Arial"/>
                <a:ea typeface="+mn-ea"/>
                <a:cs typeface="+mn-cs"/>
              </a:endParaRPr>
            </a:p>
          </p:txBody>
        </p:sp>
        <p:pic>
          <p:nvPicPr>
            <p:cNvPr id="9" name="Picture 6" descr="NLGWhit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02238" y="599467"/>
              <a:ext cx="2834917" cy="1114877"/>
            </a:xfrm>
            <a:prstGeom prst="rect">
              <a:avLst/>
            </a:prstGeom>
            <a:noFill/>
            <a:ln w="9525">
              <a:noFill/>
              <a:miter lim="800000"/>
              <a:headEnd/>
              <a:tailEnd/>
            </a:ln>
          </p:spPr>
        </p:pic>
      </p:grpSp>
      <p:sp>
        <p:nvSpPr>
          <p:cNvPr id="11" name="TextBox 10"/>
          <p:cNvSpPr txBox="1"/>
          <p:nvPr userDrawn="1"/>
        </p:nvSpPr>
        <p:spPr>
          <a:xfrm>
            <a:off x="775906" y="6654430"/>
            <a:ext cx="710829" cy="78483"/>
          </a:xfrm>
          <a:prstGeom prst="rect">
            <a:avLst/>
          </a:prstGeom>
          <a:noFill/>
        </p:spPr>
        <p:txBody>
          <a:bodyPr wrap="square" lIns="0" tIns="0" rIns="0" bIns="0" rtlCol="0">
            <a:sp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510" b="0" i="0" u="none" strike="noStrike" kern="1200" cap="none" spc="0" normalizeH="0" baseline="0" noProof="0" dirty="0">
                <a:ln>
                  <a:noFill/>
                </a:ln>
                <a:solidFill>
                  <a:srgbClr val="3F403C"/>
                </a:solidFill>
                <a:effectLst/>
                <a:uLnTx/>
                <a:uFillTx/>
                <a:latin typeface="Arial" charset="0"/>
                <a:ea typeface="+mn-ea"/>
                <a:cs typeface="Arial" charset="0"/>
              </a:rPr>
              <a:t>|  Cat #103671(1217)</a:t>
            </a:r>
          </a:p>
        </p:txBody>
      </p:sp>
    </p:spTree>
    <p:extLst>
      <p:ext uri="{BB962C8B-B14F-4D97-AF65-F5344CB8AC3E}">
        <p14:creationId xmlns:p14="http://schemas.microsoft.com/office/powerpoint/2010/main" val="3977401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dirty="0"/>
              <a:t>Click to edit Master title style</a:t>
            </a:r>
          </a:p>
        </p:txBody>
      </p:sp>
      <p:sp>
        <p:nvSpPr>
          <p:cNvPr id="8" name="SmartArt Placeholder 7"/>
          <p:cNvSpPr>
            <a:spLocks noGrp="1"/>
          </p:cNvSpPr>
          <p:nvPr>
            <p:ph type="dgm" sz="quarter" idx="13"/>
          </p:nvPr>
        </p:nvSpPr>
        <p:spPr>
          <a:xfrm>
            <a:off x="435428" y="1528763"/>
            <a:ext cx="8229600" cy="4701440"/>
          </a:xfrm>
        </p:spPr>
        <p:txBody>
          <a:bodyPr/>
          <a:lstStyle/>
          <a:p>
            <a:r>
              <a:rPr lang="en-US" dirty="0"/>
              <a:t>Click icon to add SmartArt graphic</a:t>
            </a:r>
          </a:p>
        </p:txBody>
      </p:sp>
    </p:spTree>
    <p:extLst>
      <p:ext uri="{BB962C8B-B14F-4D97-AF65-F5344CB8AC3E}">
        <p14:creationId xmlns:p14="http://schemas.microsoft.com/office/powerpoint/2010/main" val="484778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364341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Right Triangle 2"/>
          <p:cNvSpPr/>
          <p:nvPr userDrawn="1"/>
        </p:nvSpPr>
        <p:spPr>
          <a:xfrm flipH="1">
            <a:off x="3992995" y="-10007"/>
            <a:ext cx="5151005" cy="6868007"/>
          </a:xfrm>
          <a:prstGeom prst="rtTriangle">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898B8E"/>
              </a:solidFill>
              <a:effectLst/>
              <a:uLnTx/>
              <a:uFillTx/>
              <a:latin typeface="Arial"/>
              <a:ea typeface="+mn-ea"/>
              <a:cs typeface="+mn-cs"/>
            </a:endParaRPr>
          </a:p>
        </p:txBody>
      </p:sp>
      <p:sp>
        <p:nvSpPr>
          <p:cNvPr id="2" name="Title 1"/>
          <p:cNvSpPr>
            <a:spLocks noGrp="1"/>
          </p:cNvSpPr>
          <p:nvPr>
            <p:ph type="title"/>
          </p:nvPr>
        </p:nvSpPr>
        <p:spPr>
          <a:xfrm>
            <a:off x="4" y="2398733"/>
            <a:ext cx="9143999" cy="712118"/>
          </a:xfrm>
          <a:noFill/>
        </p:spPr>
        <p:txBody>
          <a:bodyPr>
            <a:spAutoFit/>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1372950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5" name="Content Placeholder 2"/>
          <p:cNvSpPr>
            <a:spLocks noGrp="1"/>
          </p:cNvSpPr>
          <p:nvPr>
            <p:ph idx="1"/>
          </p:nvPr>
        </p:nvSpPr>
        <p:spPr>
          <a:xfrm>
            <a:off x="3558048" y="1425808"/>
            <a:ext cx="5615722" cy="1047922"/>
          </a:xfrm>
          <a:custGeom>
            <a:avLst/>
            <a:gdLst>
              <a:gd name="connsiteX0" fmla="*/ 0 w 10972799"/>
              <a:gd name="connsiteY0" fmla="*/ 576688 h 576688"/>
              <a:gd name="connsiteX1" fmla="*/ 144172 w 10972799"/>
              <a:gd name="connsiteY1" fmla="*/ 0 h 576688"/>
              <a:gd name="connsiteX2" fmla="*/ 10972799 w 10972799"/>
              <a:gd name="connsiteY2" fmla="*/ 0 h 576688"/>
              <a:gd name="connsiteX3" fmla="*/ 10828627 w 10972799"/>
              <a:gd name="connsiteY3" fmla="*/ 576688 h 576688"/>
              <a:gd name="connsiteX4" fmla="*/ 0 w 10972799"/>
              <a:gd name="connsiteY4" fmla="*/ 576688 h 576688"/>
              <a:gd name="connsiteX0" fmla="*/ 0 w 10983485"/>
              <a:gd name="connsiteY0" fmla="*/ 576688 h 576688"/>
              <a:gd name="connsiteX1" fmla="*/ 144172 w 10983485"/>
              <a:gd name="connsiteY1" fmla="*/ 0 h 576688"/>
              <a:gd name="connsiteX2" fmla="*/ 10972799 w 10983485"/>
              <a:gd name="connsiteY2" fmla="*/ 0 h 576688"/>
              <a:gd name="connsiteX3" fmla="*/ 10983485 w 10983485"/>
              <a:gd name="connsiteY3" fmla="*/ 569314 h 576688"/>
              <a:gd name="connsiteX4" fmla="*/ 0 w 10983485"/>
              <a:gd name="connsiteY4" fmla="*/ 576688 h 576688"/>
              <a:gd name="connsiteX0" fmla="*/ 0 w 10972799"/>
              <a:gd name="connsiteY0" fmla="*/ 576688 h 576688"/>
              <a:gd name="connsiteX1" fmla="*/ 144172 w 10972799"/>
              <a:gd name="connsiteY1" fmla="*/ 0 h 576688"/>
              <a:gd name="connsiteX2" fmla="*/ 10972799 w 10972799"/>
              <a:gd name="connsiteY2" fmla="*/ 0 h 576688"/>
              <a:gd name="connsiteX3" fmla="*/ 10968736 w 10972799"/>
              <a:gd name="connsiteY3" fmla="*/ 576688 h 576688"/>
              <a:gd name="connsiteX4" fmla="*/ 0 w 10972799"/>
              <a:gd name="connsiteY4" fmla="*/ 576688 h 576688"/>
              <a:gd name="connsiteX0" fmla="*/ 0 w 11253018"/>
              <a:gd name="connsiteY0" fmla="*/ 576688 h 576688"/>
              <a:gd name="connsiteX1" fmla="*/ 424391 w 11253018"/>
              <a:gd name="connsiteY1" fmla="*/ 0 h 576688"/>
              <a:gd name="connsiteX2" fmla="*/ 11253018 w 11253018"/>
              <a:gd name="connsiteY2" fmla="*/ 0 h 576688"/>
              <a:gd name="connsiteX3" fmla="*/ 11248955 w 11253018"/>
              <a:gd name="connsiteY3" fmla="*/ 576688 h 576688"/>
              <a:gd name="connsiteX4" fmla="*/ 0 w 11253018"/>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911088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474244"/>
              <a:gd name="connsiteY0" fmla="*/ 576688 h 576688"/>
              <a:gd name="connsiteX1" fmla="*/ 1029075 w 11474244"/>
              <a:gd name="connsiteY1" fmla="*/ 0 h 576688"/>
              <a:gd name="connsiteX2" fmla="*/ 11474244 w 11474244"/>
              <a:gd name="connsiteY2" fmla="*/ 0 h 576688"/>
              <a:gd name="connsiteX3" fmla="*/ 11470181 w 11474244"/>
              <a:gd name="connsiteY3" fmla="*/ 576688 h 576688"/>
              <a:gd name="connsiteX4" fmla="*/ 0 w 11474244"/>
              <a:gd name="connsiteY4" fmla="*/ 576688 h 576688"/>
              <a:gd name="connsiteX0" fmla="*/ 0 w 11474244"/>
              <a:gd name="connsiteY0" fmla="*/ 580776 h 580776"/>
              <a:gd name="connsiteX1" fmla="*/ 1029075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4244"/>
              <a:gd name="connsiteY0" fmla="*/ 580776 h 580776"/>
              <a:gd name="connsiteX1" fmla="*/ 1051197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8371131"/>
              <a:gd name="connsiteY0" fmla="*/ 580776 h 580877"/>
              <a:gd name="connsiteX1" fmla="*/ 1051197 w 8371131"/>
              <a:gd name="connsiteY1" fmla="*/ 0 h 580877"/>
              <a:gd name="connsiteX2" fmla="*/ 7484135 w 8371131"/>
              <a:gd name="connsiteY2" fmla="*/ 0 h 580877"/>
              <a:gd name="connsiteX3" fmla="*/ 7487629 w 8371131"/>
              <a:gd name="connsiteY3" fmla="*/ 580877 h 580877"/>
              <a:gd name="connsiteX4" fmla="*/ 0 w 8371131"/>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7487629"/>
              <a:gd name="connsiteY0" fmla="*/ 580776 h 580877"/>
              <a:gd name="connsiteX1" fmla="*/ 1051197 w 7487629"/>
              <a:gd name="connsiteY1" fmla="*/ 0 h 580877"/>
              <a:gd name="connsiteX2" fmla="*/ 7484135 w 7487629"/>
              <a:gd name="connsiteY2" fmla="*/ 0 h 580877"/>
              <a:gd name="connsiteX3" fmla="*/ 7487629 w 7487629"/>
              <a:gd name="connsiteY3" fmla="*/ 580877 h 580877"/>
              <a:gd name="connsiteX4" fmla="*/ 0 w 7487629"/>
              <a:gd name="connsiteY4" fmla="*/ 580776 h 580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7629" h="580877">
                <a:moveTo>
                  <a:pt x="0" y="580776"/>
                </a:moveTo>
                <a:lnTo>
                  <a:pt x="1051197" y="0"/>
                </a:lnTo>
                <a:lnTo>
                  <a:pt x="7484135" y="0"/>
                </a:lnTo>
                <a:cubicBezTo>
                  <a:pt x="7485882" y="290438"/>
                  <a:pt x="7485882" y="579476"/>
                  <a:pt x="7487629" y="580877"/>
                </a:cubicBezTo>
                <a:lnTo>
                  <a:pt x="0" y="580776"/>
                </a:lnTo>
                <a:close/>
              </a:path>
            </a:pathLst>
          </a:custGeom>
          <a:gradFill>
            <a:gsLst>
              <a:gs pos="0">
                <a:schemeClr val="bg2">
                  <a:alpha val="70000"/>
                </a:schemeClr>
              </a:gs>
              <a:gs pos="100000">
                <a:schemeClr val="bg1">
                  <a:lumMod val="20000"/>
                  <a:lumOff val="80000"/>
                </a:schemeClr>
              </a:gs>
            </a:gsLst>
            <a:lin ang="10800000" scaled="0"/>
          </a:gradFill>
        </p:spPr>
        <p:txBody>
          <a:bodyPr lIns="1371600" tIns="91440" rIns="91440" bIns="91440" anchor="ctr" anchorCtr="0">
            <a:noAutofit/>
          </a:bodyPr>
          <a:lstStyle/>
          <a:p>
            <a:endParaRPr lang="en-US" dirty="0"/>
          </a:p>
        </p:txBody>
      </p:sp>
      <p:sp>
        <p:nvSpPr>
          <p:cNvPr id="11" name="Content Placeholder 2"/>
          <p:cNvSpPr>
            <a:spLocks noGrp="1"/>
          </p:cNvSpPr>
          <p:nvPr>
            <p:ph idx="10"/>
          </p:nvPr>
        </p:nvSpPr>
        <p:spPr>
          <a:xfrm>
            <a:off x="2714498" y="2569904"/>
            <a:ext cx="6474463" cy="1047922"/>
          </a:xfrm>
          <a:custGeom>
            <a:avLst/>
            <a:gdLst>
              <a:gd name="connsiteX0" fmla="*/ 0 w 10972799"/>
              <a:gd name="connsiteY0" fmla="*/ 576688 h 576688"/>
              <a:gd name="connsiteX1" fmla="*/ 144172 w 10972799"/>
              <a:gd name="connsiteY1" fmla="*/ 0 h 576688"/>
              <a:gd name="connsiteX2" fmla="*/ 10972799 w 10972799"/>
              <a:gd name="connsiteY2" fmla="*/ 0 h 576688"/>
              <a:gd name="connsiteX3" fmla="*/ 10828627 w 10972799"/>
              <a:gd name="connsiteY3" fmla="*/ 576688 h 576688"/>
              <a:gd name="connsiteX4" fmla="*/ 0 w 10972799"/>
              <a:gd name="connsiteY4" fmla="*/ 576688 h 576688"/>
              <a:gd name="connsiteX0" fmla="*/ 0 w 10983485"/>
              <a:gd name="connsiteY0" fmla="*/ 576688 h 576688"/>
              <a:gd name="connsiteX1" fmla="*/ 144172 w 10983485"/>
              <a:gd name="connsiteY1" fmla="*/ 0 h 576688"/>
              <a:gd name="connsiteX2" fmla="*/ 10972799 w 10983485"/>
              <a:gd name="connsiteY2" fmla="*/ 0 h 576688"/>
              <a:gd name="connsiteX3" fmla="*/ 10983485 w 10983485"/>
              <a:gd name="connsiteY3" fmla="*/ 569314 h 576688"/>
              <a:gd name="connsiteX4" fmla="*/ 0 w 10983485"/>
              <a:gd name="connsiteY4" fmla="*/ 576688 h 576688"/>
              <a:gd name="connsiteX0" fmla="*/ 0 w 10972799"/>
              <a:gd name="connsiteY0" fmla="*/ 576688 h 576688"/>
              <a:gd name="connsiteX1" fmla="*/ 144172 w 10972799"/>
              <a:gd name="connsiteY1" fmla="*/ 0 h 576688"/>
              <a:gd name="connsiteX2" fmla="*/ 10972799 w 10972799"/>
              <a:gd name="connsiteY2" fmla="*/ 0 h 576688"/>
              <a:gd name="connsiteX3" fmla="*/ 10968736 w 10972799"/>
              <a:gd name="connsiteY3" fmla="*/ 576688 h 576688"/>
              <a:gd name="connsiteX4" fmla="*/ 0 w 10972799"/>
              <a:gd name="connsiteY4" fmla="*/ 576688 h 576688"/>
              <a:gd name="connsiteX0" fmla="*/ 0 w 11253018"/>
              <a:gd name="connsiteY0" fmla="*/ 576688 h 576688"/>
              <a:gd name="connsiteX1" fmla="*/ 424391 w 11253018"/>
              <a:gd name="connsiteY1" fmla="*/ 0 h 576688"/>
              <a:gd name="connsiteX2" fmla="*/ 11253018 w 11253018"/>
              <a:gd name="connsiteY2" fmla="*/ 0 h 576688"/>
              <a:gd name="connsiteX3" fmla="*/ 11248955 w 11253018"/>
              <a:gd name="connsiteY3" fmla="*/ 576688 h 576688"/>
              <a:gd name="connsiteX4" fmla="*/ 0 w 11253018"/>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911088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474244"/>
              <a:gd name="connsiteY0" fmla="*/ 576688 h 576688"/>
              <a:gd name="connsiteX1" fmla="*/ 1029075 w 11474244"/>
              <a:gd name="connsiteY1" fmla="*/ 0 h 576688"/>
              <a:gd name="connsiteX2" fmla="*/ 11474244 w 11474244"/>
              <a:gd name="connsiteY2" fmla="*/ 0 h 576688"/>
              <a:gd name="connsiteX3" fmla="*/ 11470181 w 11474244"/>
              <a:gd name="connsiteY3" fmla="*/ 576688 h 576688"/>
              <a:gd name="connsiteX4" fmla="*/ 0 w 11474244"/>
              <a:gd name="connsiteY4" fmla="*/ 576688 h 576688"/>
              <a:gd name="connsiteX0" fmla="*/ 0 w 11474244"/>
              <a:gd name="connsiteY0" fmla="*/ 580776 h 580776"/>
              <a:gd name="connsiteX1" fmla="*/ 1029075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4244"/>
              <a:gd name="connsiteY0" fmla="*/ 580776 h 580776"/>
              <a:gd name="connsiteX1" fmla="*/ 1051197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8371131"/>
              <a:gd name="connsiteY0" fmla="*/ 580776 h 580877"/>
              <a:gd name="connsiteX1" fmla="*/ 1051197 w 8371131"/>
              <a:gd name="connsiteY1" fmla="*/ 0 h 580877"/>
              <a:gd name="connsiteX2" fmla="*/ 7484135 w 8371131"/>
              <a:gd name="connsiteY2" fmla="*/ 0 h 580877"/>
              <a:gd name="connsiteX3" fmla="*/ 7487629 w 8371131"/>
              <a:gd name="connsiteY3" fmla="*/ 580877 h 580877"/>
              <a:gd name="connsiteX4" fmla="*/ 0 w 8371131"/>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7487629"/>
              <a:gd name="connsiteY0" fmla="*/ 580776 h 580877"/>
              <a:gd name="connsiteX1" fmla="*/ 1051197 w 7487629"/>
              <a:gd name="connsiteY1" fmla="*/ 0 h 580877"/>
              <a:gd name="connsiteX2" fmla="*/ 7484135 w 7487629"/>
              <a:gd name="connsiteY2" fmla="*/ 0 h 580877"/>
              <a:gd name="connsiteX3" fmla="*/ 7487629 w 7487629"/>
              <a:gd name="connsiteY3" fmla="*/ 580877 h 580877"/>
              <a:gd name="connsiteX4" fmla="*/ 0 w 7487629"/>
              <a:gd name="connsiteY4" fmla="*/ 580776 h 580877"/>
              <a:gd name="connsiteX0" fmla="*/ 0 w 8621174"/>
              <a:gd name="connsiteY0" fmla="*/ 580776 h 580877"/>
              <a:gd name="connsiteX1" fmla="*/ 1051197 w 8621174"/>
              <a:gd name="connsiteY1" fmla="*/ 0 h 580877"/>
              <a:gd name="connsiteX2" fmla="*/ 8621172 w 8621174"/>
              <a:gd name="connsiteY2" fmla="*/ 0 h 580877"/>
              <a:gd name="connsiteX3" fmla="*/ 7487629 w 8621174"/>
              <a:gd name="connsiteY3" fmla="*/ 580877 h 580877"/>
              <a:gd name="connsiteX4" fmla="*/ 0 w 8621174"/>
              <a:gd name="connsiteY4" fmla="*/ 580776 h 580877"/>
              <a:gd name="connsiteX0" fmla="*/ 0 w 8632617"/>
              <a:gd name="connsiteY0" fmla="*/ 580776 h 580877"/>
              <a:gd name="connsiteX1" fmla="*/ 1051197 w 8632617"/>
              <a:gd name="connsiteY1" fmla="*/ 0 h 580877"/>
              <a:gd name="connsiteX2" fmla="*/ 8621172 w 8632617"/>
              <a:gd name="connsiteY2" fmla="*/ 0 h 580877"/>
              <a:gd name="connsiteX3" fmla="*/ 8632617 w 8632617"/>
              <a:gd name="connsiteY3" fmla="*/ 580877 h 580877"/>
              <a:gd name="connsiteX4" fmla="*/ 0 w 8632617"/>
              <a:gd name="connsiteY4" fmla="*/ 580776 h 580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2617" h="580877">
                <a:moveTo>
                  <a:pt x="0" y="580776"/>
                </a:moveTo>
                <a:lnTo>
                  <a:pt x="1051197" y="0"/>
                </a:lnTo>
                <a:lnTo>
                  <a:pt x="8621172" y="0"/>
                </a:lnTo>
                <a:cubicBezTo>
                  <a:pt x="8622919" y="290438"/>
                  <a:pt x="8630870" y="579476"/>
                  <a:pt x="8632617" y="580877"/>
                </a:cubicBezTo>
                <a:lnTo>
                  <a:pt x="0" y="580776"/>
                </a:lnTo>
                <a:close/>
              </a:path>
            </a:pathLst>
          </a:custGeom>
          <a:gradFill>
            <a:gsLst>
              <a:gs pos="0">
                <a:schemeClr val="bg2">
                  <a:alpha val="70000"/>
                </a:schemeClr>
              </a:gs>
              <a:gs pos="100000">
                <a:schemeClr val="bg1">
                  <a:lumMod val="20000"/>
                  <a:lumOff val="80000"/>
                </a:schemeClr>
              </a:gs>
            </a:gsLst>
            <a:lin ang="10800000" scaled="0"/>
          </a:gradFill>
        </p:spPr>
        <p:txBody>
          <a:bodyPr lIns="1371600" tIns="91440" rIns="91440" bIns="91440" anchor="ctr" anchorCtr="0">
            <a:noAutofit/>
          </a:bodyPr>
          <a:lstStyle/>
          <a:p>
            <a:endParaRPr lang="en-US" dirty="0"/>
          </a:p>
        </p:txBody>
      </p:sp>
      <p:sp>
        <p:nvSpPr>
          <p:cNvPr id="12" name="Content Placeholder 2"/>
          <p:cNvSpPr>
            <a:spLocks noGrp="1"/>
          </p:cNvSpPr>
          <p:nvPr>
            <p:ph idx="11"/>
          </p:nvPr>
        </p:nvSpPr>
        <p:spPr>
          <a:xfrm>
            <a:off x="1859609" y="3716404"/>
            <a:ext cx="7339167" cy="1055872"/>
          </a:xfrm>
          <a:custGeom>
            <a:avLst/>
            <a:gdLst>
              <a:gd name="connsiteX0" fmla="*/ 0 w 10972799"/>
              <a:gd name="connsiteY0" fmla="*/ 576688 h 576688"/>
              <a:gd name="connsiteX1" fmla="*/ 144172 w 10972799"/>
              <a:gd name="connsiteY1" fmla="*/ 0 h 576688"/>
              <a:gd name="connsiteX2" fmla="*/ 10972799 w 10972799"/>
              <a:gd name="connsiteY2" fmla="*/ 0 h 576688"/>
              <a:gd name="connsiteX3" fmla="*/ 10828627 w 10972799"/>
              <a:gd name="connsiteY3" fmla="*/ 576688 h 576688"/>
              <a:gd name="connsiteX4" fmla="*/ 0 w 10972799"/>
              <a:gd name="connsiteY4" fmla="*/ 576688 h 576688"/>
              <a:gd name="connsiteX0" fmla="*/ 0 w 10983485"/>
              <a:gd name="connsiteY0" fmla="*/ 576688 h 576688"/>
              <a:gd name="connsiteX1" fmla="*/ 144172 w 10983485"/>
              <a:gd name="connsiteY1" fmla="*/ 0 h 576688"/>
              <a:gd name="connsiteX2" fmla="*/ 10972799 w 10983485"/>
              <a:gd name="connsiteY2" fmla="*/ 0 h 576688"/>
              <a:gd name="connsiteX3" fmla="*/ 10983485 w 10983485"/>
              <a:gd name="connsiteY3" fmla="*/ 569314 h 576688"/>
              <a:gd name="connsiteX4" fmla="*/ 0 w 10983485"/>
              <a:gd name="connsiteY4" fmla="*/ 576688 h 576688"/>
              <a:gd name="connsiteX0" fmla="*/ 0 w 10972799"/>
              <a:gd name="connsiteY0" fmla="*/ 576688 h 576688"/>
              <a:gd name="connsiteX1" fmla="*/ 144172 w 10972799"/>
              <a:gd name="connsiteY1" fmla="*/ 0 h 576688"/>
              <a:gd name="connsiteX2" fmla="*/ 10972799 w 10972799"/>
              <a:gd name="connsiteY2" fmla="*/ 0 h 576688"/>
              <a:gd name="connsiteX3" fmla="*/ 10968736 w 10972799"/>
              <a:gd name="connsiteY3" fmla="*/ 576688 h 576688"/>
              <a:gd name="connsiteX4" fmla="*/ 0 w 10972799"/>
              <a:gd name="connsiteY4" fmla="*/ 576688 h 576688"/>
              <a:gd name="connsiteX0" fmla="*/ 0 w 11253018"/>
              <a:gd name="connsiteY0" fmla="*/ 576688 h 576688"/>
              <a:gd name="connsiteX1" fmla="*/ 424391 w 11253018"/>
              <a:gd name="connsiteY1" fmla="*/ 0 h 576688"/>
              <a:gd name="connsiteX2" fmla="*/ 11253018 w 11253018"/>
              <a:gd name="connsiteY2" fmla="*/ 0 h 576688"/>
              <a:gd name="connsiteX3" fmla="*/ 11248955 w 11253018"/>
              <a:gd name="connsiteY3" fmla="*/ 576688 h 576688"/>
              <a:gd name="connsiteX4" fmla="*/ 0 w 11253018"/>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911088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474244"/>
              <a:gd name="connsiteY0" fmla="*/ 576688 h 576688"/>
              <a:gd name="connsiteX1" fmla="*/ 1029075 w 11474244"/>
              <a:gd name="connsiteY1" fmla="*/ 0 h 576688"/>
              <a:gd name="connsiteX2" fmla="*/ 11474244 w 11474244"/>
              <a:gd name="connsiteY2" fmla="*/ 0 h 576688"/>
              <a:gd name="connsiteX3" fmla="*/ 11470181 w 11474244"/>
              <a:gd name="connsiteY3" fmla="*/ 576688 h 576688"/>
              <a:gd name="connsiteX4" fmla="*/ 0 w 11474244"/>
              <a:gd name="connsiteY4" fmla="*/ 576688 h 576688"/>
              <a:gd name="connsiteX0" fmla="*/ 0 w 11474244"/>
              <a:gd name="connsiteY0" fmla="*/ 580776 h 580776"/>
              <a:gd name="connsiteX1" fmla="*/ 1029075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4244"/>
              <a:gd name="connsiteY0" fmla="*/ 580776 h 580776"/>
              <a:gd name="connsiteX1" fmla="*/ 1051197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8371131"/>
              <a:gd name="connsiteY0" fmla="*/ 580776 h 580877"/>
              <a:gd name="connsiteX1" fmla="*/ 1051197 w 8371131"/>
              <a:gd name="connsiteY1" fmla="*/ 0 h 580877"/>
              <a:gd name="connsiteX2" fmla="*/ 7484135 w 8371131"/>
              <a:gd name="connsiteY2" fmla="*/ 0 h 580877"/>
              <a:gd name="connsiteX3" fmla="*/ 7487629 w 8371131"/>
              <a:gd name="connsiteY3" fmla="*/ 580877 h 580877"/>
              <a:gd name="connsiteX4" fmla="*/ 0 w 8371131"/>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7487629"/>
              <a:gd name="connsiteY0" fmla="*/ 580776 h 580877"/>
              <a:gd name="connsiteX1" fmla="*/ 1051197 w 7487629"/>
              <a:gd name="connsiteY1" fmla="*/ 0 h 580877"/>
              <a:gd name="connsiteX2" fmla="*/ 7484135 w 7487629"/>
              <a:gd name="connsiteY2" fmla="*/ 0 h 580877"/>
              <a:gd name="connsiteX3" fmla="*/ 7487629 w 7487629"/>
              <a:gd name="connsiteY3" fmla="*/ 580877 h 580877"/>
              <a:gd name="connsiteX4" fmla="*/ 0 w 7487629"/>
              <a:gd name="connsiteY4" fmla="*/ 580776 h 580877"/>
              <a:gd name="connsiteX0" fmla="*/ 0 w 9766160"/>
              <a:gd name="connsiteY0" fmla="*/ 580776 h 580877"/>
              <a:gd name="connsiteX1" fmla="*/ 1051197 w 9766160"/>
              <a:gd name="connsiteY1" fmla="*/ 0 h 580877"/>
              <a:gd name="connsiteX2" fmla="*/ 9766159 w 9766160"/>
              <a:gd name="connsiteY2" fmla="*/ 0 h 580877"/>
              <a:gd name="connsiteX3" fmla="*/ 7487629 w 9766160"/>
              <a:gd name="connsiteY3" fmla="*/ 580877 h 580877"/>
              <a:gd name="connsiteX4" fmla="*/ 0 w 9766160"/>
              <a:gd name="connsiteY4" fmla="*/ 580776 h 580877"/>
              <a:gd name="connsiteX0" fmla="*/ 0 w 9785556"/>
              <a:gd name="connsiteY0" fmla="*/ 580776 h 585284"/>
              <a:gd name="connsiteX1" fmla="*/ 1051197 w 9785556"/>
              <a:gd name="connsiteY1" fmla="*/ 0 h 585284"/>
              <a:gd name="connsiteX2" fmla="*/ 9766159 w 9785556"/>
              <a:gd name="connsiteY2" fmla="*/ 0 h 585284"/>
              <a:gd name="connsiteX3" fmla="*/ 9785556 w 9785556"/>
              <a:gd name="connsiteY3" fmla="*/ 585284 h 585284"/>
              <a:gd name="connsiteX4" fmla="*/ 0 w 9785556"/>
              <a:gd name="connsiteY4" fmla="*/ 580776 h 585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5556" h="585284">
                <a:moveTo>
                  <a:pt x="0" y="580776"/>
                </a:moveTo>
                <a:lnTo>
                  <a:pt x="1051197" y="0"/>
                </a:lnTo>
                <a:lnTo>
                  <a:pt x="9766159" y="0"/>
                </a:lnTo>
                <a:cubicBezTo>
                  <a:pt x="9767906" y="290438"/>
                  <a:pt x="9783809" y="583883"/>
                  <a:pt x="9785556" y="585284"/>
                </a:cubicBezTo>
                <a:lnTo>
                  <a:pt x="0" y="580776"/>
                </a:lnTo>
                <a:close/>
              </a:path>
            </a:pathLst>
          </a:custGeom>
          <a:gradFill>
            <a:gsLst>
              <a:gs pos="0">
                <a:schemeClr val="bg2">
                  <a:alpha val="70000"/>
                </a:schemeClr>
              </a:gs>
              <a:gs pos="100000">
                <a:schemeClr val="bg1">
                  <a:lumMod val="20000"/>
                  <a:lumOff val="80000"/>
                </a:schemeClr>
              </a:gs>
            </a:gsLst>
            <a:lin ang="10800000" scaled="0"/>
          </a:gradFill>
        </p:spPr>
        <p:txBody>
          <a:bodyPr lIns="1371600" tIns="91440" rIns="91440" bIns="91440" anchor="ctr" anchorCtr="0">
            <a:noAutofit/>
          </a:bodyPr>
          <a:lstStyle/>
          <a:p>
            <a:endParaRPr lang="en-US" dirty="0"/>
          </a:p>
        </p:txBody>
      </p:sp>
      <p:sp>
        <p:nvSpPr>
          <p:cNvPr id="4" name="Title 1"/>
          <p:cNvSpPr>
            <a:spLocks noGrp="1"/>
          </p:cNvSpPr>
          <p:nvPr>
            <p:ph type="title"/>
          </p:nvPr>
        </p:nvSpPr>
        <p:spPr>
          <a:xfrm>
            <a:off x="5" y="1423220"/>
            <a:ext cx="4258592" cy="3338518"/>
          </a:xfrm>
          <a:custGeom>
            <a:avLst/>
            <a:gdLst>
              <a:gd name="connsiteX0" fmla="*/ 0 w 5051318"/>
              <a:gd name="connsiteY0" fmla="*/ 3335930 h 3335930"/>
              <a:gd name="connsiteX1" fmla="*/ 0 w 5051318"/>
              <a:gd name="connsiteY1" fmla="*/ 0 h 3335930"/>
              <a:gd name="connsiteX2" fmla="*/ 5051318 w 5051318"/>
              <a:gd name="connsiteY2" fmla="*/ 3335930 h 3335930"/>
              <a:gd name="connsiteX3" fmla="*/ 0 w 5051318"/>
              <a:gd name="connsiteY3" fmla="*/ 3335930 h 3335930"/>
              <a:gd name="connsiteX0" fmla="*/ 0 w 5051318"/>
              <a:gd name="connsiteY0" fmla="*/ 3335930 h 3335930"/>
              <a:gd name="connsiteX1" fmla="*/ 0 w 5051318"/>
              <a:gd name="connsiteY1" fmla="*/ 0 h 3335930"/>
              <a:gd name="connsiteX2" fmla="*/ 2330239 w 5051318"/>
              <a:gd name="connsiteY2" fmla="*/ 1531244 h 3335930"/>
              <a:gd name="connsiteX3" fmla="*/ 5051318 w 5051318"/>
              <a:gd name="connsiteY3" fmla="*/ 3335930 h 3335930"/>
              <a:gd name="connsiteX4" fmla="*/ 0 w 5051318"/>
              <a:gd name="connsiteY4" fmla="*/ 3335930 h 3335930"/>
              <a:gd name="connsiteX0" fmla="*/ 0 w 5656000"/>
              <a:gd name="connsiteY0" fmla="*/ 3335930 h 3335930"/>
              <a:gd name="connsiteX1" fmla="*/ 0 w 5656000"/>
              <a:gd name="connsiteY1" fmla="*/ 0 h 3335930"/>
              <a:gd name="connsiteX2" fmla="*/ 5656000 w 5656000"/>
              <a:gd name="connsiteY2" fmla="*/ 4786 h 3335930"/>
              <a:gd name="connsiteX3" fmla="*/ 5051318 w 5656000"/>
              <a:gd name="connsiteY3" fmla="*/ 3335930 h 3335930"/>
              <a:gd name="connsiteX4" fmla="*/ 0 w 5656000"/>
              <a:gd name="connsiteY4" fmla="*/ 3335930 h 3335930"/>
              <a:gd name="connsiteX0" fmla="*/ 0 w 5656000"/>
              <a:gd name="connsiteY0" fmla="*/ 3335930 h 3335930"/>
              <a:gd name="connsiteX1" fmla="*/ 0 w 5656000"/>
              <a:gd name="connsiteY1" fmla="*/ 0 h 3335930"/>
              <a:gd name="connsiteX2" fmla="*/ 5656000 w 5656000"/>
              <a:gd name="connsiteY2" fmla="*/ 4786 h 3335930"/>
              <a:gd name="connsiteX3" fmla="*/ 2344989 w 5656000"/>
              <a:gd name="connsiteY3" fmla="*/ 3328556 h 3335930"/>
              <a:gd name="connsiteX4" fmla="*/ 0 w 5656000"/>
              <a:gd name="connsiteY4" fmla="*/ 3335930 h 3335930"/>
              <a:gd name="connsiteX0" fmla="*/ 0 w 5678123"/>
              <a:gd name="connsiteY0" fmla="*/ 3338518 h 3338518"/>
              <a:gd name="connsiteX1" fmla="*/ 0 w 5678123"/>
              <a:gd name="connsiteY1" fmla="*/ 2588 h 3338518"/>
              <a:gd name="connsiteX2" fmla="*/ 5678123 w 5678123"/>
              <a:gd name="connsiteY2" fmla="*/ 0 h 3338518"/>
              <a:gd name="connsiteX3" fmla="*/ 2344989 w 5678123"/>
              <a:gd name="connsiteY3" fmla="*/ 3331144 h 3338518"/>
              <a:gd name="connsiteX4" fmla="*/ 0 w 5678123"/>
              <a:gd name="connsiteY4" fmla="*/ 3338518 h 3338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8123" h="3338518">
                <a:moveTo>
                  <a:pt x="0" y="3338518"/>
                </a:moveTo>
                <a:lnTo>
                  <a:pt x="0" y="2588"/>
                </a:lnTo>
                <a:lnTo>
                  <a:pt x="5678123" y="0"/>
                </a:lnTo>
                <a:lnTo>
                  <a:pt x="2344989" y="3331144"/>
                </a:lnTo>
                <a:lnTo>
                  <a:pt x="0" y="3338518"/>
                </a:lnTo>
                <a:close/>
              </a:path>
            </a:pathLst>
          </a:custGeom>
          <a:solidFill>
            <a:schemeClr val="tx2">
              <a:alpha val="90000"/>
            </a:schemeClr>
          </a:solidFill>
        </p:spPr>
        <p:txBody>
          <a:bodyPr bIns="365760" anchor="ctr" anchorCtr="0">
            <a:normAutofit/>
          </a:bodyPr>
          <a:lstStyle/>
          <a:p>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40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1+#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tmplLst>
          <p:tmpl>
            <p:tnLst>
              <p:par>
                <p:cTn presetID="2" presetClass="entr" presetSubtype="2"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1+#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P spid="11" grpId="0" animBg="1">
        <p:tmplLst>
          <p:tmpl>
            <p:tnLst>
              <p:par>
                <p:cTn presetID="2" presetClass="entr" presetSubtype="2"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2" grpId="0" animBg="1">
        <p:tmplLst>
          <p:tmpl>
            <p:tnLst>
              <p:par>
                <p:cTn presetID="2" presetClass="entr" presetSubtype="2"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8248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8" name="SmartArt Placeholder 7"/>
          <p:cNvSpPr>
            <a:spLocks noGrp="1"/>
          </p:cNvSpPr>
          <p:nvPr>
            <p:ph type="dgm" sz="quarter" idx="13"/>
          </p:nvPr>
        </p:nvSpPr>
        <p:spPr>
          <a:xfrm>
            <a:off x="435428" y="1528763"/>
            <a:ext cx="8229600" cy="4701440"/>
          </a:xfrm>
        </p:spPr>
        <p:txBody>
          <a:bodyPr/>
          <a:lstStyle/>
          <a:p>
            <a:r>
              <a:rPr lang="en-US" dirty="0"/>
              <a:t>Click icon to add SmartArt graphic</a:t>
            </a:r>
          </a:p>
        </p:txBody>
      </p:sp>
    </p:spTree>
    <p:extLst>
      <p:ext uri="{BB962C8B-B14F-4D97-AF65-F5344CB8AC3E}">
        <p14:creationId xmlns:p14="http://schemas.microsoft.com/office/powerpoint/2010/main" val="1498413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4" name="TextBox 3"/>
          <p:cNvSpPr txBox="1"/>
          <p:nvPr userDrawn="1"/>
        </p:nvSpPr>
        <p:spPr>
          <a:xfrm>
            <a:off x="4173208" y="13321"/>
            <a:ext cx="5104282" cy="261610"/>
          </a:xfrm>
          <a:prstGeom prst="rect">
            <a:avLst/>
          </a:prstGeom>
          <a:noFill/>
        </p:spPr>
        <p:txBody>
          <a:bodyPr wrap="none" rtlCol="0">
            <a:spAutoFit/>
          </a:bodyPr>
          <a:lstStyle/>
          <a:p>
            <a:r>
              <a:rPr lang="en-US" sz="1100" dirty="0">
                <a:solidFill>
                  <a:srgbClr val="FF0000"/>
                </a:solidFill>
              </a:rPr>
              <a:t>DRAFT V.1 1/12/2018 DO NOT CIRCULATE NOT</a:t>
            </a:r>
            <a:r>
              <a:rPr lang="en-US" sz="1100" baseline="0" dirty="0">
                <a:solidFill>
                  <a:srgbClr val="FF0000"/>
                </a:solidFill>
              </a:rPr>
              <a:t> COMPLIANCE REVIEWED</a:t>
            </a:r>
            <a:endParaRPr lang="en-US" sz="1100" dirty="0">
              <a:solidFill>
                <a:srgbClr val="FF0000"/>
              </a:solidFill>
            </a:endParaRPr>
          </a:p>
        </p:txBody>
      </p:sp>
    </p:spTree>
    <p:extLst>
      <p:ext uri="{BB962C8B-B14F-4D97-AF65-F5344CB8AC3E}">
        <p14:creationId xmlns:p14="http://schemas.microsoft.com/office/powerpoint/2010/main" val="2052710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48574"/>
            <a:ext cx="9143999" cy="822807"/>
          </a:xfrm>
        </p:spPr>
        <p:txBody>
          <a:bodyPr/>
          <a:lstStyle/>
          <a:p>
            <a:r>
              <a:rPr lang="en-US"/>
              <a:t>Click to edit Master title style</a:t>
            </a:r>
          </a:p>
        </p:txBody>
      </p:sp>
    </p:spTree>
    <p:extLst>
      <p:ext uri="{BB962C8B-B14F-4D97-AF65-F5344CB8AC3E}">
        <p14:creationId xmlns:p14="http://schemas.microsoft.com/office/powerpoint/2010/main" val="134056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3"/>
          </p:nvPr>
        </p:nvSpPr>
        <p:spPr>
          <a:xfrm>
            <a:off x="435430" y="1600200"/>
            <a:ext cx="4069897" cy="4516438"/>
          </a:xfrm>
        </p:spPr>
        <p:txBody>
          <a:body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5" hasCustomPrompt="1"/>
          </p:nvPr>
        </p:nvSpPr>
        <p:spPr>
          <a:xfrm>
            <a:off x="4731450" y="3446602"/>
            <a:ext cx="1876180" cy="2501573"/>
          </a:xfrm>
          <a:prstGeom prst="ellipse">
            <a:avLst/>
          </a:prstGeom>
          <a:solidFill>
            <a:schemeClr val="accent4">
              <a:alpha val="90000"/>
            </a:schemeClr>
          </a:solidFill>
        </p:spPr>
        <p:txBody>
          <a:bodyPr lIns="91440" tIns="91440" rIns="91440" bIns="91440" anchor="ctr" anchorCtr="0"/>
          <a:lstStyle>
            <a:lvl1pPr algn="ctr">
              <a:defRPr baseline="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Pull Quote or Statistic</a:t>
            </a:r>
          </a:p>
        </p:txBody>
      </p:sp>
      <p:sp>
        <p:nvSpPr>
          <p:cNvPr id="12" name="TextBox 11"/>
          <p:cNvSpPr txBox="1"/>
          <p:nvPr userDrawn="1"/>
        </p:nvSpPr>
        <p:spPr>
          <a:xfrm>
            <a:off x="5109496" y="5294376"/>
            <a:ext cx="1378172" cy="196208"/>
          </a:xfrm>
          <a:prstGeom prst="rect">
            <a:avLst/>
          </a:prstGeom>
          <a:noFill/>
        </p:spPr>
        <p:txBody>
          <a:bodyPr wrap="square" rtlCol="0">
            <a:spAutoFit/>
          </a:bodyPr>
          <a:lstStyle/>
          <a:p>
            <a:r>
              <a:rPr lang="en-US" sz="675" b="0" i="0" dirty="0">
                <a:solidFill>
                  <a:schemeClr val="bg2"/>
                </a:solidFill>
                <a:latin typeface="Open Sans" charset="0"/>
                <a:ea typeface="Open Sans" charset="0"/>
                <a:cs typeface="Open Sans" charset="0"/>
              </a:rPr>
              <a:t>Source</a:t>
            </a:r>
          </a:p>
        </p:txBody>
      </p:sp>
    </p:spTree>
    <p:extLst>
      <p:ext uri="{BB962C8B-B14F-4D97-AF65-F5344CB8AC3E}">
        <p14:creationId xmlns:p14="http://schemas.microsoft.com/office/powerpoint/2010/main" val="108222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7015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dirty="0"/>
              <a:t>Click to edit Master title style</a:t>
            </a:r>
          </a:p>
        </p:txBody>
      </p:sp>
      <p:sp>
        <p:nvSpPr>
          <p:cNvPr id="8" name="SmartArt Placeholder 7"/>
          <p:cNvSpPr>
            <a:spLocks noGrp="1"/>
          </p:cNvSpPr>
          <p:nvPr>
            <p:ph type="dgm" sz="quarter" idx="13"/>
          </p:nvPr>
        </p:nvSpPr>
        <p:spPr>
          <a:xfrm>
            <a:off x="435428" y="1528763"/>
            <a:ext cx="8229600" cy="4701440"/>
          </a:xfrm>
        </p:spPr>
        <p:txBody>
          <a:bodyPr/>
          <a:lstStyle/>
          <a:p>
            <a:r>
              <a:rPr lang="en-US" dirty="0"/>
              <a:t>Click icon to add SmartArt graphic</a:t>
            </a:r>
          </a:p>
        </p:txBody>
      </p:sp>
    </p:spTree>
    <p:extLst>
      <p:ext uri="{BB962C8B-B14F-4D97-AF65-F5344CB8AC3E}">
        <p14:creationId xmlns:p14="http://schemas.microsoft.com/office/powerpoint/2010/main" val="4178554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95902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Right Triangle 2"/>
          <p:cNvSpPr/>
          <p:nvPr userDrawn="1"/>
        </p:nvSpPr>
        <p:spPr>
          <a:xfrm flipH="1">
            <a:off x="3992995" y="-10007"/>
            <a:ext cx="5151005" cy="6868007"/>
          </a:xfrm>
          <a:prstGeom prst="rtTriangle">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898B8E"/>
              </a:solidFill>
              <a:effectLst/>
              <a:uLnTx/>
              <a:uFillTx/>
              <a:latin typeface="Arial"/>
              <a:ea typeface="+mn-ea"/>
              <a:cs typeface="+mn-cs"/>
            </a:endParaRPr>
          </a:p>
        </p:txBody>
      </p:sp>
      <p:sp>
        <p:nvSpPr>
          <p:cNvPr id="2" name="Title 1"/>
          <p:cNvSpPr>
            <a:spLocks noGrp="1"/>
          </p:cNvSpPr>
          <p:nvPr>
            <p:ph type="title"/>
          </p:nvPr>
        </p:nvSpPr>
        <p:spPr>
          <a:xfrm>
            <a:off x="4" y="2398733"/>
            <a:ext cx="9143999" cy="712118"/>
          </a:xfrm>
          <a:noFill/>
        </p:spPr>
        <p:txBody>
          <a:bodyPr>
            <a:spAutoFit/>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0653671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3.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 y="4"/>
            <a:ext cx="9143999" cy="1355463"/>
          </a:xfrm>
          <a:prstGeom prst="rect">
            <a:avLst/>
          </a:prstGeom>
          <a:solidFill>
            <a:schemeClr val="tx2"/>
          </a:solidFill>
        </p:spPr>
        <p:txBody>
          <a:bodyPr vert="horz" lIns="457200" tIns="182880" rIns="182880" bIns="182880" rtlCol="0" anchor="b" anchorCtr="0">
            <a:normAutofit/>
          </a:bodyPr>
          <a:lstStyle/>
          <a:p>
            <a:r>
              <a:rPr lang="en-US" dirty="0"/>
              <a:t>Click to edit Master title style</a:t>
            </a:r>
          </a:p>
        </p:txBody>
      </p:sp>
      <p:sp>
        <p:nvSpPr>
          <p:cNvPr id="3" name="Text Placeholder 2"/>
          <p:cNvSpPr>
            <a:spLocks noGrp="1"/>
          </p:cNvSpPr>
          <p:nvPr>
            <p:ph type="body" idx="1"/>
          </p:nvPr>
        </p:nvSpPr>
        <p:spPr>
          <a:xfrm>
            <a:off x="435430" y="1691423"/>
            <a:ext cx="8229599" cy="4391706"/>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9" name="Date Placeholder 3"/>
          <p:cNvSpPr txBox="1">
            <a:spLocks/>
          </p:cNvSpPr>
          <p:nvPr userDrawn="1"/>
        </p:nvSpPr>
        <p:spPr>
          <a:xfrm>
            <a:off x="7004533" y="6673685"/>
            <a:ext cx="2057400" cy="103875"/>
          </a:xfrm>
          <a:prstGeom prst="rect">
            <a:avLst/>
          </a:prstGeom>
        </p:spPr>
        <p:txBody>
          <a:bodyPr vert="horz" lIns="0" tIns="0" rIns="0" bIns="0" rtlCol="0" anchor="ctr">
            <a:spAutoFit/>
          </a:bodyPr>
          <a:lstStyle>
            <a:defPPr>
              <a:defRPr lang="en-US"/>
            </a:defPPr>
            <a:lvl1pPr marL="0" algn="l" defTabSz="914400" rtl="0" eaLnBrk="1" latinLnBrk="0" hangingPunct="1">
              <a:defRPr sz="900" kern="1200">
                <a:solidFill>
                  <a:schemeClr val="bg1">
                    <a:lumMod val="60000"/>
                    <a:lumOff val="40000"/>
                  </a:schemeClr>
                </a:solidFill>
                <a:latin typeface="Open Sans" charset="0"/>
                <a:ea typeface="Open Sans" charset="0"/>
                <a:cs typeface="Open San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675" b="0" i="0" dirty="0">
                <a:solidFill>
                  <a:schemeClr val="bg1">
                    <a:lumMod val="60000"/>
                    <a:lumOff val="40000"/>
                  </a:schemeClr>
                </a:solidFill>
                <a:latin typeface="Arial Narrow" charset="0"/>
                <a:ea typeface="Arial Narrow" charset="0"/>
                <a:cs typeface="Arial Narrow" charset="0"/>
              </a:rPr>
              <a:t>Copyright © 2017</a:t>
            </a:r>
            <a:r>
              <a:rPr lang="en-US" sz="675" b="0" i="0" baseline="0" dirty="0">
                <a:solidFill>
                  <a:schemeClr val="bg1">
                    <a:lumMod val="60000"/>
                    <a:lumOff val="40000"/>
                  </a:schemeClr>
                </a:solidFill>
                <a:latin typeface="Arial Narrow" charset="0"/>
                <a:ea typeface="Arial Narrow" charset="0"/>
                <a:cs typeface="Arial Narrow" charset="0"/>
              </a:rPr>
              <a:t> </a:t>
            </a:r>
            <a:r>
              <a:rPr lang="en-US" sz="675" b="0" i="0" dirty="0">
                <a:solidFill>
                  <a:schemeClr val="bg1">
                    <a:lumMod val="60000"/>
                    <a:lumOff val="40000"/>
                  </a:schemeClr>
                </a:solidFill>
                <a:latin typeface="Arial Narrow" charset="0"/>
                <a:ea typeface="Arial Narrow" charset="0"/>
                <a:cs typeface="Arial Narrow" charset="0"/>
              </a:rPr>
              <a:t>National</a:t>
            </a:r>
            <a:r>
              <a:rPr lang="en-US" sz="675" b="0" i="0" baseline="0" dirty="0">
                <a:solidFill>
                  <a:schemeClr val="bg1">
                    <a:lumMod val="60000"/>
                    <a:lumOff val="40000"/>
                  </a:schemeClr>
                </a:solidFill>
                <a:latin typeface="Arial Narrow" charset="0"/>
                <a:ea typeface="Arial Narrow" charset="0"/>
                <a:cs typeface="Arial Narrow" charset="0"/>
              </a:rPr>
              <a:t> Life Group</a:t>
            </a:r>
            <a:endParaRPr lang="en-US" sz="675" b="0" i="0" dirty="0">
              <a:solidFill>
                <a:schemeClr val="bg1">
                  <a:lumMod val="60000"/>
                  <a:lumOff val="40000"/>
                </a:schemeClr>
              </a:solidFill>
              <a:latin typeface="Arial Narrow" charset="0"/>
              <a:ea typeface="Arial Narrow" charset="0"/>
              <a:cs typeface="Arial Narrow" charset="0"/>
            </a:endParaRPr>
          </a:p>
        </p:txBody>
      </p:sp>
    </p:spTree>
    <p:extLst>
      <p:ext uri="{BB962C8B-B14F-4D97-AF65-F5344CB8AC3E}">
        <p14:creationId xmlns:p14="http://schemas.microsoft.com/office/powerpoint/2010/main" val="6717665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4" r:id="rId4"/>
    <p:sldLayoutId id="2147483656" r:id="rId5"/>
    <p:sldLayoutId id="2147483663"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marL="5954" indent="0" algn="l" defTabSz="685783" rtl="0" eaLnBrk="1" latinLnBrk="0" hangingPunct="1">
        <a:lnSpc>
          <a:spcPct val="90000"/>
        </a:lnSpc>
        <a:spcBef>
          <a:spcPct val="0"/>
        </a:spcBef>
        <a:buNone/>
        <a:tabLst/>
        <a:defRPr sz="3300" b="0" i="0" kern="1200">
          <a:solidFill>
            <a:schemeClr val="bg2"/>
          </a:solidFill>
          <a:latin typeface="+mj-lt"/>
          <a:ea typeface="Open Sans Semibold" charset="0"/>
          <a:cs typeface="Open Sans Semibold" charset="0"/>
        </a:defRPr>
      </a:lvl1pPr>
    </p:titleStyle>
    <p:bodyStyle>
      <a:lvl1pPr marL="0" indent="0" algn="l" defTabSz="685783" rtl="0" eaLnBrk="1" latinLnBrk="0" hangingPunct="1">
        <a:lnSpc>
          <a:spcPct val="90000"/>
        </a:lnSpc>
        <a:spcBef>
          <a:spcPts val="750"/>
        </a:spcBef>
        <a:buFont typeface="Arial"/>
        <a:buNone/>
        <a:defRPr sz="2100" kern="1200">
          <a:solidFill>
            <a:schemeClr val="tx1"/>
          </a:solidFill>
          <a:latin typeface="+mj-lt"/>
          <a:ea typeface="Open Sans" charset="0"/>
          <a:cs typeface="Open Sans" charset="0"/>
        </a:defRPr>
      </a:lvl1pPr>
      <a:lvl2pPr marL="514337" indent="-171446" algn="l" defTabSz="685783" rtl="0" eaLnBrk="1" latinLnBrk="0" hangingPunct="1">
        <a:lnSpc>
          <a:spcPct val="90000"/>
        </a:lnSpc>
        <a:spcBef>
          <a:spcPts val="375"/>
        </a:spcBef>
        <a:buClr>
          <a:schemeClr val="tx2"/>
        </a:buClr>
        <a:buFont typeface="Arial"/>
        <a:buChar char="•"/>
        <a:defRPr sz="1800" b="0" i="0" kern="1200">
          <a:solidFill>
            <a:schemeClr val="tx1"/>
          </a:solidFill>
          <a:latin typeface="+mj-lt"/>
          <a:ea typeface="Open Sans Light" charset="0"/>
          <a:cs typeface="Open Sans Light" charset="0"/>
        </a:defRPr>
      </a:lvl2pPr>
      <a:lvl3pPr marL="857228" indent="-171446" algn="l" defTabSz="685783" rtl="0" eaLnBrk="1" latinLnBrk="0" hangingPunct="1">
        <a:lnSpc>
          <a:spcPct val="90000"/>
        </a:lnSpc>
        <a:spcBef>
          <a:spcPts val="375"/>
        </a:spcBef>
        <a:buClr>
          <a:schemeClr val="tx2"/>
        </a:buClr>
        <a:buFont typeface=".AppleSystemUIFont" charset="-120"/>
        <a:buChar char="–"/>
        <a:defRPr sz="1500" b="0" i="0" kern="1200">
          <a:solidFill>
            <a:schemeClr val="tx1"/>
          </a:solidFill>
          <a:latin typeface="+mj-lt"/>
          <a:ea typeface="Open Sans Light" charset="0"/>
          <a:cs typeface="Open Sans Light" charset="0"/>
        </a:defRPr>
      </a:lvl3pPr>
      <a:lvl4pPr marL="1200120" indent="-171446" algn="l" defTabSz="685783" rtl="0" eaLnBrk="1" latinLnBrk="0" hangingPunct="1">
        <a:lnSpc>
          <a:spcPct val="90000"/>
        </a:lnSpc>
        <a:spcBef>
          <a:spcPts val="375"/>
        </a:spcBef>
        <a:buFont typeface="Arial"/>
        <a:buChar char="•"/>
        <a:defRPr sz="1350" b="0" i="0" kern="1200">
          <a:solidFill>
            <a:schemeClr val="tx1"/>
          </a:solidFill>
          <a:latin typeface="Open Sans Light" charset="0"/>
          <a:ea typeface="Open Sans Light" charset="0"/>
          <a:cs typeface="Open Sans Light" charset="0"/>
        </a:defRPr>
      </a:lvl4pPr>
      <a:lvl5pPr marL="1543012" indent="-171446" algn="l" defTabSz="685783" rtl="0" eaLnBrk="1" latinLnBrk="0" hangingPunct="1">
        <a:lnSpc>
          <a:spcPct val="90000"/>
        </a:lnSpc>
        <a:spcBef>
          <a:spcPts val="375"/>
        </a:spcBef>
        <a:buFont typeface="Arial"/>
        <a:buChar char="•"/>
        <a:defRPr sz="1350" b="0" i="0" kern="1200">
          <a:solidFill>
            <a:schemeClr val="tx1"/>
          </a:solidFill>
          <a:latin typeface="Open Sans Light" charset="0"/>
          <a:ea typeface="Open Sans Light" charset="0"/>
          <a:cs typeface="Open Sans Light" charset="0"/>
        </a:defRPr>
      </a:lvl5pPr>
      <a:lvl6pPr marL="1885903"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441595"/>
            <a:ext cx="9143999" cy="712118"/>
          </a:xfrm>
          <a:prstGeom prst="rect">
            <a:avLst/>
          </a:prstGeom>
          <a:solidFill>
            <a:schemeClr val="tx2"/>
          </a:solidFill>
        </p:spPr>
        <p:txBody>
          <a:bodyPr vert="horz" lIns="274320" tIns="182880" rIns="274320" bIns="182880" rtlCol="0" anchor="b" anchorCtr="0">
            <a:spAutoFit/>
          </a:bodyPr>
          <a:lstStyle/>
          <a:p>
            <a:r>
              <a:rPr lang="en-US" dirty="0"/>
              <a:t>Click to edit Master title style</a:t>
            </a:r>
          </a:p>
        </p:txBody>
      </p:sp>
      <p:sp>
        <p:nvSpPr>
          <p:cNvPr id="3" name="Text Placeholder 2"/>
          <p:cNvSpPr>
            <a:spLocks noGrp="1"/>
          </p:cNvSpPr>
          <p:nvPr>
            <p:ph type="body" idx="1"/>
          </p:nvPr>
        </p:nvSpPr>
        <p:spPr>
          <a:xfrm>
            <a:off x="435432" y="1691423"/>
            <a:ext cx="8229599" cy="4391706"/>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grpSp>
        <p:nvGrpSpPr>
          <p:cNvPr id="5" name="Group 4"/>
          <p:cNvGrpSpPr/>
          <p:nvPr userDrawn="1"/>
        </p:nvGrpSpPr>
        <p:grpSpPr>
          <a:xfrm>
            <a:off x="125147" y="6620840"/>
            <a:ext cx="8936786" cy="184666"/>
            <a:chOff x="166862" y="6620840"/>
            <a:chExt cx="11915715" cy="184666"/>
          </a:xfrm>
        </p:grpSpPr>
        <p:sp>
          <p:nvSpPr>
            <p:cNvPr id="9" name="Date Placeholder 3"/>
            <p:cNvSpPr txBox="1">
              <a:spLocks/>
            </p:cNvSpPr>
            <p:nvPr/>
          </p:nvSpPr>
          <p:spPr>
            <a:xfrm>
              <a:off x="9339377" y="6686704"/>
              <a:ext cx="2743200" cy="77842"/>
            </a:xfrm>
            <a:prstGeom prst="rect">
              <a:avLst/>
            </a:prstGeom>
          </p:spPr>
          <p:txBody>
            <a:bodyPr vert="horz" lIns="0" tIns="0" rIns="0" bIns="0" rtlCol="0" anchor="ctr">
              <a:spAutoFit/>
            </a:bodyPr>
            <a:lstStyle>
              <a:defPPr>
                <a:defRPr lang="en-US"/>
              </a:defPPr>
              <a:lvl1pPr marL="0" algn="l" defTabSz="914400" rtl="0" eaLnBrk="1" latinLnBrk="0" hangingPunct="1">
                <a:defRPr sz="900" kern="1200">
                  <a:solidFill>
                    <a:schemeClr val="bg1">
                      <a:lumMod val="60000"/>
                      <a:lumOff val="40000"/>
                    </a:schemeClr>
                  </a:solidFill>
                  <a:latin typeface="Open Sans" charset="0"/>
                  <a:ea typeface="Open Sans" charset="0"/>
                  <a:cs typeface="Open San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base" latinLnBrk="0" hangingPunct="1">
                <a:lnSpc>
                  <a:spcPct val="100000"/>
                </a:lnSpc>
                <a:spcBef>
                  <a:spcPct val="0"/>
                </a:spcBef>
                <a:spcAft>
                  <a:spcPct val="0"/>
                </a:spcAft>
                <a:buClrTx/>
                <a:buSzTx/>
                <a:buFontTx/>
                <a:buNone/>
                <a:tabLst/>
                <a:defRPr/>
              </a:pPr>
              <a:r>
                <a:rPr kumimoji="0" lang="en-US" sz="506" b="0" i="0" u="none" strike="noStrike" kern="1200" cap="none" spc="0" normalizeH="0" baseline="0" noProof="0" dirty="0">
                  <a:ln>
                    <a:noFill/>
                  </a:ln>
                  <a:solidFill>
                    <a:srgbClr val="3F403C"/>
                  </a:solidFill>
                  <a:effectLst/>
                  <a:uLnTx/>
                  <a:uFillTx/>
                  <a:latin typeface="Arial"/>
                  <a:ea typeface="Open Sans Condensed Light" charset="0"/>
                  <a:cs typeface="Open Sans Condensed Light" charset="0"/>
                </a:rPr>
                <a:t>Copyright © 2018 National Life Group</a:t>
              </a:r>
            </a:p>
          </p:txBody>
        </p:sp>
        <p:sp>
          <p:nvSpPr>
            <p:cNvPr id="4" name="TextBox 3"/>
            <p:cNvSpPr txBox="1"/>
            <p:nvPr/>
          </p:nvSpPr>
          <p:spPr>
            <a:xfrm>
              <a:off x="4997783" y="6620840"/>
              <a:ext cx="2714847" cy="184666"/>
            </a:xfrm>
            <a:prstGeom prst="rect">
              <a:avLst/>
            </a:prstGeom>
            <a:noFill/>
          </p:spPr>
          <p:txBody>
            <a:bodyPr wrap="none" rtlCol="0">
              <a:sp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is-IS" sz="600" b="1" i="0" u="none" strike="noStrike" kern="1200" cap="none" spc="0" normalizeH="0" baseline="0" noProof="0" dirty="0">
                  <a:ln>
                    <a:noFill/>
                  </a:ln>
                  <a:solidFill>
                    <a:srgbClr val="3F403C"/>
                  </a:solidFill>
                  <a:effectLst/>
                  <a:uLnTx/>
                  <a:uFillTx/>
                  <a:latin typeface="Arial"/>
                  <a:ea typeface="Open Sans Condensed Light" charset="0"/>
                  <a:cs typeface="Open Sans Condensed Light" charset="0"/>
                </a:rPr>
                <a:t> </a:t>
              </a:r>
              <a:r>
                <a:rPr kumimoji="0" lang="de-DE" sz="600" b="1" i="0" u="none" strike="noStrike" kern="1200" cap="none" spc="0" normalizeH="0" baseline="0" noProof="0" dirty="0" err="1">
                  <a:ln>
                    <a:noFill/>
                  </a:ln>
                  <a:solidFill>
                    <a:srgbClr val="3F403C"/>
                  </a:solidFill>
                  <a:effectLst/>
                  <a:uLnTx/>
                  <a:uFillTx/>
                  <a:latin typeface="Arial"/>
                  <a:ea typeface="Open Sans Condensed Light" charset="0"/>
                  <a:cs typeface="Open Sans Condensed Light" charset="0"/>
                </a:rPr>
                <a:t>For</a:t>
              </a:r>
              <a:r>
                <a:rPr kumimoji="0" lang="de-DE" sz="600" b="1" i="0" u="none" strike="noStrike" kern="1200" cap="none" spc="0" normalizeH="0" baseline="0" noProof="0" dirty="0">
                  <a:ln>
                    <a:noFill/>
                  </a:ln>
                  <a:solidFill>
                    <a:srgbClr val="3F403C"/>
                  </a:solidFill>
                  <a:effectLst/>
                  <a:uLnTx/>
                  <a:uFillTx/>
                  <a:latin typeface="Arial"/>
                  <a:ea typeface="Open Sans Condensed Light" charset="0"/>
                  <a:cs typeface="Open Sans Condensed Light" charset="0"/>
                </a:rPr>
                <a:t> Agent </a:t>
              </a:r>
              <a:r>
                <a:rPr kumimoji="0" lang="de-DE" sz="600" b="1" i="0" u="none" strike="noStrike" kern="1200" cap="none" spc="0" normalizeH="0" baseline="0" noProof="0" dirty="0" err="1">
                  <a:ln>
                    <a:noFill/>
                  </a:ln>
                  <a:solidFill>
                    <a:srgbClr val="3F403C"/>
                  </a:solidFill>
                  <a:effectLst/>
                  <a:uLnTx/>
                  <a:uFillTx/>
                  <a:latin typeface="Arial"/>
                  <a:ea typeface="Open Sans Condensed Light" charset="0"/>
                  <a:cs typeface="Open Sans Condensed Light" charset="0"/>
                </a:rPr>
                <a:t>Use</a:t>
              </a:r>
              <a:r>
                <a:rPr kumimoji="0" lang="de-DE" sz="600" b="1" i="0" u="none" strike="noStrike" kern="1200" cap="none" spc="0" normalizeH="0" baseline="0" noProof="0" dirty="0">
                  <a:ln>
                    <a:noFill/>
                  </a:ln>
                  <a:solidFill>
                    <a:srgbClr val="3F403C"/>
                  </a:solidFill>
                  <a:effectLst/>
                  <a:uLnTx/>
                  <a:uFillTx/>
                  <a:latin typeface="Arial"/>
                  <a:ea typeface="Open Sans Condensed Light" charset="0"/>
                  <a:cs typeface="Open Sans Condensed Light" charset="0"/>
                </a:rPr>
                <a:t> </a:t>
              </a:r>
              <a:r>
                <a:rPr kumimoji="0" lang="de-DE" sz="600" b="1" i="0" u="none" strike="noStrike" kern="1200" cap="none" spc="0" normalizeH="0" baseline="0" noProof="0" dirty="0" err="1">
                  <a:ln>
                    <a:noFill/>
                  </a:ln>
                  <a:solidFill>
                    <a:srgbClr val="3F403C"/>
                  </a:solidFill>
                  <a:effectLst/>
                  <a:uLnTx/>
                  <a:uFillTx/>
                  <a:latin typeface="Arial"/>
                  <a:ea typeface="Open Sans Condensed Light" charset="0"/>
                  <a:cs typeface="Open Sans Condensed Light" charset="0"/>
                </a:rPr>
                <a:t>Only</a:t>
              </a:r>
              <a:r>
                <a:rPr kumimoji="0" lang="de-DE" sz="600" b="1" i="0" u="none" strike="noStrike" kern="1200" cap="none" spc="0" normalizeH="0" baseline="0" noProof="0" dirty="0">
                  <a:ln>
                    <a:noFill/>
                  </a:ln>
                  <a:solidFill>
                    <a:srgbClr val="3F403C"/>
                  </a:solidFill>
                  <a:effectLst/>
                  <a:uLnTx/>
                  <a:uFillTx/>
                  <a:latin typeface="Arial"/>
                  <a:ea typeface="Open Sans Condensed Light" charset="0"/>
                  <a:cs typeface="Open Sans Condensed Light" charset="0"/>
                </a:rPr>
                <a:t> – Not </a:t>
              </a:r>
              <a:r>
                <a:rPr kumimoji="0" lang="de-DE" sz="600" b="1" i="0" u="none" strike="noStrike" kern="1200" cap="none" spc="0" normalizeH="0" baseline="0" noProof="0" dirty="0" err="1">
                  <a:ln>
                    <a:noFill/>
                  </a:ln>
                  <a:solidFill>
                    <a:srgbClr val="3F403C"/>
                  </a:solidFill>
                  <a:effectLst/>
                  <a:uLnTx/>
                  <a:uFillTx/>
                  <a:latin typeface="Arial"/>
                  <a:ea typeface="Open Sans Condensed Light" charset="0"/>
                  <a:cs typeface="Open Sans Condensed Light" charset="0"/>
                </a:rPr>
                <a:t>For</a:t>
              </a:r>
              <a:r>
                <a:rPr kumimoji="0" lang="de-DE" sz="600" b="1" i="0" u="none" strike="noStrike" kern="1200" cap="none" spc="0" normalizeH="0" baseline="0" noProof="0" dirty="0">
                  <a:ln>
                    <a:noFill/>
                  </a:ln>
                  <a:solidFill>
                    <a:srgbClr val="3F403C"/>
                  </a:solidFill>
                  <a:effectLst/>
                  <a:uLnTx/>
                  <a:uFillTx/>
                  <a:latin typeface="Arial"/>
                  <a:ea typeface="Open Sans Condensed Light" charset="0"/>
                  <a:cs typeface="Open Sans Condensed Light" charset="0"/>
                </a:rPr>
                <a:t> </a:t>
              </a:r>
              <a:r>
                <a:rPr kumimoji="0" lang="de-DE" sz="600" b="1" i="0" u="none" strike="noStrike" kern="1200" cap="none" spc="0" normalizeH="0" baseline="0" noProof="0" dirty="0" err="1">
                  <a:ln>
                    <a:noFill/>
                  </a:ln>
                  <a:solidFill>
                    <a:srgbClr val="3F403C"/>
                  </a:solidFill>
                  <a:effectLst/>
                  <a:uLnTx/>
                  <a:uFillTx/>
                  <a:latin typeface="Arial"/>
                  <a:ea typeface="Open Sans Condensed Light" charset="0"/>
                  <a:cs typeface="Open Sans Condensed Light" charset="0"/>
                </a:rPr>
                <a:t>Use</a:t>
              </a:r>
              <a:r>
                <a:rPr kumimoji="0" lang="de-DE" sz="600" b="1" i="0" u="none" strike="noStrike" kern="1200" cap="none" spc="0" normalizeH="0" baseline="0" noProof="0" dirty="0">
                  <a:ln>
                    <a:noFill/>
                  </a:ln>
                  <a:solidFill>
                    <a:srgbClr val="3F403C"/>
                  </a:solidFill>
                  <a:effectLst/>
                  <a:uLnTx/>
                  <a:uFillTx/>
                  <a:latin typeface="Arial"/>
                  <a:ea typeface="Open Sans Condensed Light" charset="0"/>
                  <a:cs typeface="Open Sans Condensed Light" charset="0"/>
                </a:rPr>
                <a:t> </a:t>
              </a:r>
              <a:r>
                <a:rPr kumimoji="0" lang="de-DE" sz="600" b="1" i="0" u="none" strike="noStrike" kern="1200" cap="none" spc="0" normalizeH="0" baseline="0" noProof="0" dirty="0" err="1">
                  <a:ln>
                    <a:noFill/>
                  </a:ln>
                  <a:solidFill>
                    <a:srgbClr val="3F403C"/>
                  </a:solidFill>
                  <a:effectLst/>
                  <a:uLnTx/>
                  <a:uFillTx/>
                  <a:latin typeface="Arial"/>
                  <a:ea typeface="Open Sans Condensed Light" charset="0"/>
                  <a:cs typeface="Open Sans Condensed Light" charset="0"/>
                </a:rPr>
                <a:t>With</a:t>
              </a:r>
              <a:r>
                <a:rPr kumimoji="0" lang="de-DE" sz="600" b="1" i="0" u="none" strike="noStrike" kern="1200" cap="none" spc="0" normalizeH="0" baseline="0" noProof="0" dirty="0">
                  <a:ln>
                    <a:noFill/>
                  </a:ln>
                  <a:solidFill>
                    <a:srgbClr val="3F403C"/>
                  </a:solidFill>
                  <a:effectLst/>
                  <a:uLnTx/>
                  <a:uFillTx/>
                  <a:latin typeface="Arial"/>
                  <a:ea typeface="Open Sans Condensed Light" charset="0"/>
                  <a:cs typeface="Open Sans Condensed Light" charset="0"/>
                </a:rPr>
                <a:t> The Public</a:t>
              </a:r>
            </a:p>
          </p:txBody>
        </p:sp>
        <p:sp>
          <p:nvSpPr>
            <p:cNvPr id="6" name="TextBox 5"/>
            <p:cNvSpPr txBox="1"/>
            <p:nvPr userDrawn="1"/>
          </p:nvSpPr>
          <p:spPr>
            <a:xfrm>
              <a:off x="166862" y="6654429"/>
              <a:ext cx="827631" cy="78483"/>
            </a:xfrm>
            <a:prstGeom prst="rect">
              <a:avLst/>
            </a:prstGeom>
            <a:noFill/>
          </p:spPr>
          <p:txBody>
            <a:bodyPr wrap="square" lIns="0" tIns="0" rIns="0" bIns="0" rtlCol="0">
              <a:sp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510" b="0" i="0" u="none" strike="noStrike" kern="1200" cap="none" spc="0" normalizeH="0" baseline="0" noProof="0" dirty="0">
                  <a:ln>
                    <a:noFill/>
                  </a:ln>
                  <a:solidFill>
                    <a:srgbClr val="3F403C"/>
                  </a:solidFill>
                  <a:effectLst/>
                  <a:uLnTx/>
                  <a:uFillTx/>
                  <a:latin typeface="Arial" charset="0"/>
                  <a:ea typeface="+mn-ea"/>
                  <a:cs typeface="Arial" charset="0"/>
                </a:rPr>
                <a:t>TC#99089(0118)</a:t>
              </a:r>
            </a:p>
          </p:txBody>
        </p:sp>
      </p:grpSp>
      <p:sp>
        <p:nvSpPr>
          <p:cNvPr id="7" name="Rectangle 6">
            <a:extLst>
              <a:ext uri="{FF2B5EF4-FFF2-40B4-BE49-F238E27FC236}">
                <a16:creationId xmlns:a16="http://schemas.microsoft.com/office/drawing/2014/main" id="{F021B622-2C82-41F8-A6AA-3ACFF05100AA}"/>
              </a:ext>
            </a:extLst>
          </p:cNvPr>
          <p:cNvSpPr/>
          <p:nvPr userDrawn="1"/>
        </p:nvSpPr>
        <p:spPr>
          <a:xfrm>
            <a:off x="1" y="6620840"/>
            <a:ext cx="9143999" cy="23716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7155081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5" r:id="rId6"/>
  </p:sldLayoutIdLst>
  <p:txStyles>
    <p:titleStyle>
      <a:lvl1pPr marL="4466" indent="0" algn="l" defTabSz="514337" rtl="0" eaLnBrk="1" latinLnBrk="0" hangingPunct="1">
        <a:lnSpc>
          <a:spcPct val="90000"/>
        </a:lnSpc>
        <a:spcBef>
          <a:spcPct val="0"/>
        </a:spcBef>
        <a:buNone/>
        <a:tabLst/>
        <a:defRPr sz="2475" b="0" i="0" kern="1200">
          <a:solidFill>
            <a:schemeClr val="bg2"/>
          </a:solidFill>
          <a:latin typeface="+mj-lt"/>
          <a:ea typeface="Open Sans Light" charset="0"/>
          <a:cs typeface="Open Sans Light" charset="0"/>
        </a:defRPr>
      </a:lvl1pPr>
    </p:titleStyle>
    <p:bodyStyle>
      <a:lvl1pPr marL="0" indent="0" algn="l" defTabSz="514337" rtl="0" eaLnBrk="1" latinLnBrk="0" hangingPunct="1">
        <a:lnSpc>
          <a:spcPct val="90000"/>
        </a:lnSpc>
        <a:spcBef>
          <a:spcPts val="563"/>
        </a:spcBef>
        <a:buFont typeface="Arial"/>
        <a:buNone/>
        <a:defRPr sz="1575" b="0" i="0" kern="1200">
          <a:solidFill>
            <a:schemeClr val="tx1"/>
          </a:solidFill>
          <a:latin typeface="+mn-lt"/>
          <a:ea typeface="Open Sans" charset="0"/>
          <a:cs typeface="Open Sans" charset="0"/>
        </a:defRPr>
      </a:lvl1pPr>
      <a:lvl2pPr marL="385753" indent="-128585" algn="l" defTabSz="514337" rtl="0" eaLnBrk="1" latinLnBrk="0" hangingPunct="1">
        <a:lnSpc>
          <a:spcPct val="90000"/>
        </a:lnSpc>
        <a:spcBef>
          <a:spcPts val="281"/>
        </a:spcBef>
        <a:buClr>
          <a:schemeClr val="tx2"/>
        </a:buClr>
        <a:buFont typeface="Arial"/>
        <a:buChar char="•"/>
        <a:defRPr sz="1350" b="0" i="0" kern="1200">
          <a:solidFill>
            <a:schemeClr val="tx1"/>
          </a:solidFill>
          <a:latin typeface="+mn-lt"/>
          <a:ea typeface="Open Sans Light" charset="0"/>
          <a:cs typeface="Open Sans Light" charset="0"/>
        </a:defRPr>
      </a:lvl2pPr>
      <a:lvl3pPr marL="642921" indent="-128585" algn="l" defTabSz="514337" rtl="0" eaLnBrk="1" latinLnBrk="0" hangingPunct="1">
        <a:lnSpc>
          <a:spcPct val="90000"/>
        </a:lnSpc>
        <a:spcBef>
          <a:spcPts val="281"/>
        </a:spcBef>
        <a:buClr>
          <a:schemeClr val="tx2"/>
        </a:buClr>
        <a:buFont typeface=".AppleSystemUIFont" charset="-120"/>
        <a:buChar char="–"/>
        <a:defRPr sz="1125" b="0" i="0" kern="1200">
          <a:solidFill>
            <a:schemeClr val="tx1"/>
          </a:solidFill>
          <a:latin typeface="+mn-lt"/>
          <a:ea typeface="Open Sans Light" charset="0"/>
          <a:cs typeface="Open Sans Light" charset="0"/>
        </a:defRPr>
      </a:lvl3pPr>
      <a:lvl4pPr marL="900090" indent="-128585" algn="l" defTabSz="514337" rtl="0" eaLnBrk="1" latinLnBrk="0" hangingPunct="1">
        <a:lnSpc>
          <a:spcPct val="90000"/>
        </a:lnSpc>
        <a:spcBef>
          <a:spcPts val="281"/>
        </a:spcBef>
        <a:buFont typeface="Arial"/>
        <a:buChar char="•"/>
        <a:defRPr sz="1013" b="0" i="0" kern="1200">
          <a:solidFill>
            <a:schemeClr val="tx1"/>
          </a:solidFill>
          <a:latin typeface="Open Sans Light" charset="0"/>
          <a:ea typeface="Open Sans Light" charset="0"/>
          <a:cs typeface="Open Sans Light" charset="0"/>
        </a:defRPr>
      </a:lvl4pPr>
      <a:lvl5pPr marL="1157259" indent="-128585" algn="l" defTabSz="514337" rtl="0" eaLnBrk="1" latinLnBrk="0" hangingPunct="1">
        <a:lnSpc>
          <a:spcPct val="90000"/>
        </a:lnSpc>
        <a:spcBef>
          <a:spcPts val="281"/>
        </a:spcBef>
        <a:buFont typeface="Arial"/>
        <a:buChar char="•"/>
        <a:defRPr sz="1013" b="0" i="0" kern="1200">
          <a:solidFill>
            <a:schemeClr val="tx1"/>
          </a:solidFill>
          <a:latin typeface="Open Sans Light" charset="0"/>
          <a:ea typeface="Open Sans Light" charset="0"/>
          <a:cs typeface="Open Sans Light" charset="0"/>
        </a:defRPr>
      </a:lvl5pPr>
      <a:lvl6pPr marL="1414427" indent="-128585" algn="l" defTabSz="514337" rtl="0" eaLnBrk="1" latinLnBrk="0" hangingPunct="1">
        <a:lnSpc>
          <a:spcPct val="90000"/>
        </a:lnSpc>
        <a:spcBef>
          <a:spcPts val="281"/>
        </a:spcBef>
        <a:buFont typeface="Arial"/>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a:buChar char="•"/>
        <a:defRPr sz="1013"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441595"/>
            <a:ext cx="9143999" cy="712118"/>
          </a:xfrm>
          <a:prstGeom prst="rect">
            <a:avLst/>
          </a:prstGeom>
          <a:solidFill>
            <a:schemeClr val="tx2"/>
          </a:solidFill>
        </p:spPr>
        <p:txBody>
          <a:bodyPr vert="horz" lIns="274320" tIns="182880" rIns="274320" bIns="182880" rtlCol="0" anchor="b" anchorCtr="0">
            <a:spAutoFit/>
          </a:bodyPr>
          <a:lstStyle/>
          <a:p>
            <a:r>
              <a:rPr lang="en-US" dirty="0"/>
              <a:t>Click to edit Master title style</a:t>
            </a:r>
          </a:p>
        </p:txBody>
      </p:sp>
      <p:sp>
        <p:nvSpPr>
          <p:cNvPr id="3" name="Text Placeholder 2"/>
          <p:cNvSpPr>
            <a:spLocks noGrp="1"/>
          </p:cNvSpPr>
          <p:nvPr>
            <p:ph type="body" idx="1"/>
          </p:nvPr>
        </p:nvSpPr>
        <p:spPr>
          <a:xfrm>
            <a:off x="435432" y="1691423"/>
            <a:ext cx="8229599" cy="4391706"/>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grpSp>
        <p:nvGrpSpPr>
          <p:cNvPr id="5" name="Group 4"/>
          <p:cNvGrpSpPr/>
          <p:nvPr userDrawn="1"/>
        </p:nvGrpSpPr>
        <p:grpSpPr>
          <a:xfrm>
            <a:off x="125147" y="6620840"/>
            <a:ext cx="8936786" cy="184666"/>
            <a:chOff x="166862" y="6620840"/>
            <a:chExt cx="11915715" cy="184666"/>
          </a:xfrm>
        </p:grpSpPr>
        <p:sp>
          <p:nvSpPr>
            <p:cNvPr id="9" name="Date Placeholder 3"/>
            <p:cNvSpPr txBox="1">
              <a:spLocks/>
            </p:cNvSpPr>
            <p:nvPr/>
          </p:nvSpPr>
          <p:spPr>
            <a:xfrm>
              <a:off x="9339377" y="6686704"/>
              <a:ext cx="2743200" cy="77842"/>
            </a:xfrm>
            <a:prstGeom prst="rect">
              <a:avLst/>
            </a:prstGeom>
          </p:spPr>
          <p:txBody>
            <a:bodyPr vert="horz" lIns="0" tIns="0" rIns="0" bIns="0" rtlCol="0" anchor="ctr">
              <a:spAutoFit/>
            </a:bodyPr>
            <a:lstStyle>
              <a:defPPr>
                <a:defRPr lang="en-US"/>
              </a:defPPr>
              <a:lvl1pPr marL="0" algn="l" defTabSz="914400" rtl="0" eaLnBrk="1" latinLnBrk="0" hangingPunct="1">
                <a:defRPr sz="900" kern="1200">
                  <a:solidFill>
                    <a:schemeClr val="bg1">
                      <a:lumMod val="60000"/>
                      <a:lumOff val="40000"/>
                    </a:schemeClr>
                  </a:solidFill>
                  <a:latin typeface="Open Sans" charset="0"/>
                  <a:ea typeface="Open Sans" charset="0"/>
                  <a:cs typeface="Open San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base" latinLnBrk="0" hangingPunct="1">
                <a:lnSpc>
                  <a:spcPct val="100000"/>
                </a:lnSpc>
                <a:spcBef>
                  <a:spcPct val="0"/>
                </a:spcBef>
                <a:spcAft>
                  <a:spcPct val="0"/>
                </a:spcAft>
                <a:buClrTx/>
                <a:buSzTx/>
                <a:buFontTx/>
                <a:buNone/>
                <a:tabLst/>
                <a:defRPr/>
              </a:pPr>
              <a:r>
                <a:rPr kumimoji="0" lang="en-US" sz="506" b="0" i="0" u="none" strike="noStrike" kern="1200" cap="none" spc="0" normalizeH="0" baseline="0" noProof="0" dirty="0">
                  <a:ln>
                    <a:noFill/>
                  </a:ln>
                  <a:solidFill>
                    <a:srgbClr val="3F403C"/>
                  </a:solidFill>
                  <a:effectLst/>
                  <a:uLnTx/>
                  <a:uFillTx/>
                  <a:latin typeface="Arial"/>
                  <a:ea typeface="Open Sans Condensed Light" charset="0"/>
                  <a:cs typeface="Open Sans Condensed Light" charset="0"/>
                </a:rPr>
                <a:t>Copyright © 2018 National Life Group</a:t>
              </a:r>
            </a:p>
          </p:txBody>
        </p:sp>
        <p:sp>
          <p:nvSpPr>
            <p:cNvPr id="4" name="TextBox 3"/>
            <p:cNvSpPr txBox="1"/>
            <p:nvPr/>
          </p:nvSpPr>
          <p:spPr>
            <a:xfrm>
              <a:off x="4997783" y="6620840"/>
              <a:ext cx="2714847" cy="184666"/>
            </a:xfrm>
            <a:prstGeom prst="rect">
              <a:avLst/>
            </a:prstGeom>
            <a:noFill/>
          </p:spPr>
          <p:txBody>
            <a:bodyPr wrap="none" rtlCol="0">
              <a:sp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is-IS" sz="600" b="1" i="0" u="none" strike="noStrike" kern="1200" cap="none" spc="0" normalizeH="0" baseline="0" noProof="0" dirty="0">
                  <a:ln>
                    <a:noFill/>
                  </a:ln>
                  <a:solidFill>
                    <a:srgbClr val="3F403C"/>
                  </a:solidFill>
                  <a:effectLst/>
                  <a:uLnTx/>
                  <a:uFillTx/>
                  <a:latin typeface="Arial"/>
                  <a:ea typeface="Open Sans Condensed Light" charset="0"/>
                  <a:cs typeface="Open Sans Condensed Light" charset="0"/>
                </a:rPr>
                <a:t> </a:t>
              </a:r>
              <a:r>
                <a:rPr kumimoji="0" lang="de-DE" sz="600" b="1" i="0" u="none" strike="noStrike" kern="1200" cap="none" spc="0" normalizeH="0" baseline="0" noProof="0" dirty="0" err="1">
                  <a:ln>
                    <a:noFill/>
                  </a:ln>
                  <a:solidFill>
                    <a:srgbClr val="3F403C"/>
                  </a:solidFill>
                  <a:effectLst/>
                  <a:uLnTx/>
                  <a:uFillTx/>
                  <a:latin typeface="Arial"/>
                  <a:ea typeface="Open Sans Condensed Light" charset="0"/>
                  <a:cs typeface="Open Sans Condensed Light" charset="0"/>
                </a:rPr>
                <a:t>For</a:t>
              </a:r>
              <a:r>
                <a:rPr kumimoji="0" lang="de-DE" sz="600" b="1" i="0" u="none" strike="noStrike" kern="1200" cap="none" spc="0" normalizeH="0" baseline="0" noProof="0" dirty="0">
                  <a:ln>
                    <a:noFill/>
                  </a:ln>
                  <a:solidFill>
                    <a:srgbClr val="3F403C"/>
                  </a:solidFill>
                  <a:effectLst/>
                  <a:uLnTx/>
                  <a:uFillTx/>
                  <a:latin typeface="Arial"/>
                  <a:ea typeface="Open Sans Condensed Light" charset="0"/>
                  <a:cs typeface="Open Sans Condensed Light" charset="0"/>
                </a:rPr>
                <a:t> Agent </a:t>
              </a:r>
              <a:r>
                <a:rPr kumimoji="0" lang="de-DE" sz="600" b="1" i="0" u="none" strike="noStrike" kern="1200" cap="none" spc="0" normalizeH="0" baseline="0" noProof="0" dirty="0" err="1">
                  <a:ln>
                    <a:noFill/>
                  </a:ln>
                  <a:solidFill>
                    <a:srgbClr val="3F403C"/>
                  </a:solidFill>
                  <a:effectLst/>
                  <a:uLnTx/>
                  <a:uFillTx/>
                  <a:latin typeface="Arial"/>
                  <a:ea typeface="Open Sans Condensed Light" charset="0"/>
                  <a:cs typeface="Open Sans Condensed Light" charset="0"/>
                </a:rPr>
                <a:t>Use</a:t>
              </a:r>
              <a:r>
                <a:rPr kumimoji="0" lang="de-DE" sz="600" b="1" i="0" u="none" strike="noStrike" kern="1200" cap="none" spc="0" normalizeH="0" baseline="0" noProof="0" dirty="0">
                  <a:ln>
                    <a:noFill/>
                  </a:ln>
                  <a:solidFill>
                    <a:srgbClr val="3F403C"/>
                  </a:solidFill>
                  <a:effectLst/>
                  <a:uLnTx/>
                  <a:uFillTx/>
                  <a:latin typeface="Arial"/>
                  <a:ea typeface="Open Sans Condensed Light" charset="0"/>
                  <a:cs typeface="Open Sans Condensed Light" charset="0"/>
                </a:rPr>
                <a:t> </a:t>
              </a:r>
              <a:r>
                <a:rPr kumimoji="0" lang="de-DE" sz="600" b="1" i="0" u="none" strike="noStrike" kern="1200" cap="none" spc="0" normalizeH="0" baseline="0" noProof="0" dirty="0" err="1">
                  <a:ln>
                    <a:noFill/>
                  </a:ln>
                  <a:solidFill>
                    <a:srgbClr val="3F403C"/>
                  </a:solidFill>
                  <a:effectLst/>
                  <a:uLnTx/>
                  <a:uFillTx/>
                  <a:latin typeface="Arial"/>
                  <a:ea typeface="Open Sans Condensed Light" charset="0"/>
                  <a:cs typeface="Open Sans Condensed Light" charset="0"/>
                </a:rPr>
                <a:t>Only</a:t>
              </a:r>
              <a:r>
                <a:rPr kumimoji="0" lang="de-DE" sz="600" b="1" i="0" u="none" strike="noStrike" kern="1200" cap="none" spc="0" normalizeH="0" baseline="0" noProof="0" dirty="0">
                  <a:ln>
                    <a:noFill/>
                  </a:ln>
                  <a:solidFill>
                    <a:srgbClr val="3F403C"/>
                  </a:solidFill>
                  <a:effectLst/>
                  <a:uLnTx/>
                  <a:uFillTx/>
                  <a:latin typeface="Arial"/>
                  <a:ea typeface="Open Sans Condensed Light" charset="0"/>
                  <a:cs typeface="Open Sans Condensed Light" charset="0"/>
                </a:rPr>
                <a:t> – Not </a:t>
              </a:r>
              <a:r>
                <a:rPr kumimoji="0" lang="de-DE" sz="600" b="1" i="0" u="none" strike="noStrike" kern="1200" cap="none" spc="0" normalizeH="0" baseline="0" noProof="0" dirty="0" err="1">
                  <a:ln>
                    <a:noFill/>
                  </a:ln>
                  <a:solidFill>
                    <a:srgbClr val="3F403C"/>
                  </a:solidFill>
                  <a:effectLst/>
                  <a:uLnTx/>
                  <a:uFillTx/>
                  <a:latin typeface="Arial"/>
                  <a:ea typeface="Open Sans Condensed Light" charset="0"/>
                  <a:cs typeface="Open Sans Condensed Light" charset="0"/>
                </a:rPr>
                <a:t>For</a:t>
              </a:r>
              <a:r>
                <a:rPr kumimoji="0" lang="de-DE" sz="600" b="1" i="0" u="none" strike="noStrike" kern="1200" cap="none" spc="0" normalizeH="0" baseline="0" noProof="0" dirty="0">
                  <a:ln>
                    <a:noFill/>
                  </a:ln>
                  <a:solidFill>
                    <a:srgbClr val="3F403C"/>
                  </a:solidFill>
                  <a:effectLst/>
                  <a:uLnTx/>
                  <a:uFillTx/>
                  <a:latin typeface="Arial"/>
                  <a:ea typeface="Open Sans Condensed Light" charset="0"/>
                  <a:cs typeface="Open Sans Condensed Light" charset="0"/>
                </a:rPr>
                <a:t> </a:t>
              </a:r>
              <a:r>
                <a:rPr kumimoji="0" lang="de-DE" sz="600" b="1" i="0" u="none" strike="noStrike" kern="1200" cap="none" spc="0" normalizeH="0" baseline="0" noProof="0" dirty="0" err="1">
                  <a:ln>
                    <a:noFill/>
                  </a:ln>
                  <a:solidFill>
                    <a:srgbClr val="3F403C"/>
                  </a:solidFill>
                  <a:effectLst/>
                  <a:uLnTx/>
                  <a:uFillTx/>
                  <a:latin typeface="Arial"/>
                  <a:ea typeface="Open Sans Condensed Light" charset="0"/>
                  <a:cs typeface="Open Sans Condensed Light" charset="0"/>
                </a:rPr>
                <a:t>Use</a:t>
              </a:r>
              <a:r>
                <a:rPr kumimoji="0" lang="de-DE" sz="600" b="1" i="0" u="none" strike="noStrike" kern="1200" cap="none" spc="0" normalizeH="0" baseline="0" noProof="0" dirty="0">
                  <a:ln>
                    <a:noFill/>
                  </a:ln>
                  <a:solidFill>
                    <a:srgbClr val="3F403C"/>
                  </a:solidFill>
                  <a:effectLst/>
                  <a:uLnTx/>
                  <a:uFillTx/>
                  <a:latin typeface="Arial"/>
                  <a:ea typeface="Open Sans Condensed Light" charset="0"/>
                  <a:cs typeface="Open Sans Condensed Light" charset="0"/>
                </a:rPr>
                <a:t> </a:t>
              </a:r>
              <a:r>
                <a:rPr kumimoji="0" lang="de-DE" sz="600" b="1" i="0" u="none" strike="noStrike" kern="1200" cap="none" spc="0" normalizeH="0" baseline="0" noProof="0" dirty="0" err="1">
                  <a:ln>
                    <a:noFill/>
                  </a:ln>
                  <a:solidFill>
                    <a:srgbClr val="3F403C"/>
                  </a:solidFill>
                  <a:effectLst/>
                  <a:uLnTx/>
                  <a:uFillTx/>
                  <a:latin typeface="Arial"/>
                  <a:ea typeface="Open Sans Condensed Light" charset="0"/>
                  <a:cs typeface="Open Sans Condensed Light" charset="0"/>
                </a:rPr>
                <a:t>With</a:t>
              </a:r>
              <a:r>
                <a:rPr kumimoji="0" lang="de-DE" sz="600" b="1" i="0" u="none" strike="noStrike" kern="1200" cap="none" spc="0" normalizeH="0" baseline="0" noProof="0" dirty="0">
                  <a:ln>
                    <a:noFill/>
                  </a:ln>
                  <a:solidFill>
                    <a:srgbClr val="3F403C"/>
                  </a:solidFill>
                  <a:effectLst/>
                  <a:uLnTx/>
                  <a:uFillTx/>
                  <a:latin typeface="Arial"/>
                  <a:ea typeface="Open Sans Condensed Light" charset="0"/>
                  <a:cs typeface="Open Sans Condensed Light" charset="0"/>
                </a:rPr>
                <a:t> The Public</a:t>
              </a:r>
            </a:p>
          </p:txBody>
        </p:sp>
        <p:sp>
          <p:nvSpPr>
            <p:cNvPr id="6" name="TextBox 5"/>
            <p:cNvSpPr txBox="1"/>
            <p:nvPr userDrawn="1"/>
          </p:nvSpPr>
          <p:spPr>
            <a:xfrm>
              <a:off x="166862" y="6654429"/>
              <a:ext cx="827631" cy="78483"/>
            </a:xfrm>
            <a:prstGeom prst="rect">
              <a:avLst/>
            </a:prstGeom>
            <a:noFill/>
          </p:spPr>
          <p:txBody>
            <a:bodyPr wrap="square" lIns="0" tIns="0" rIns="0" bIns="0" rtlCol="0">
              <a:sp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510" b="0" i="0" u="none" strike="noStrike" kern="1200" cap="none" spc="0" normalizeH="0" baseline="0" noProof="0" dirty="0">
                  <a:ln>
                    <a:noFill/>
                  </a:ln>
                  <a:solidFill>
                    <a:srgbClr val="3F403C"/>
                  </a:solidFill>
                  <a:effectLst/>
                  <a:uLnTx/>
                  <a:uFillTx/>
                  <a:latin typeface="Arial" charset="0"/>
                  <a:ea typeface="+mn-ea"/>
                  <a:cs typeface="Arial" charset="0"/>
                </a:rPr>
                <a:t>TC#99089(0118)</a:t>
              </a:r>
            </a:p>
          </p:txBody>
        </p:sp>
      </p:grpSp>
      <p:sp>
        <p:nvSpPr>
          <p:cNvPr id="7" name="Rectangle 6">
            <a:extLst>
              <a:ext uri="{FF2B5EF4-FFF2-40B4-BE49-F238E27FC236}">
                <a16:creationId xmlns:a16="http://schemas.microsoft.com/office/drawing/2014/main" id="{F021B622-2C82-41F8-A6AA-3ACFF05100AA}"/>
              </a:ext>
            </a:extLst>
          </p:cNvPr>
          <p:cNvSpPr/>
          <p:nvPr userDrawn="1"/>
        </p:nvSpPr>
        <p:spPr>
          <a:xfrm>
            <a:off x="1" y="6620840"/>
            <a:ext cx="9143999" cy="23716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8595164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6" r:id="rId5"/>
  </p:sldLayoutIdLst>
  <p:txStyles>
    <p:titleStyle>
      <a:lvl1pPr marL="4466" indent="0" algn="l" defTabSz="514337" rtl="0" eaLnBrk="1" latinLnBrk="0" hangingPunct="1">
        <a:lnSpc>
          <a:spcPct val="90000"/>
        </a:lnSpc>
        <a:spcBef>
          <a:spcPct val="0"/>
        </a:spcBef>
        <a:buNone/>
        <a:tabLst/>
        <a:defRPr sz="2475" b="0" i="0" kern="1200">
          <a:solidFill>
            <a:schemeClr val="bg2"/>
          </a:solidFill>
          <a:latin typeface="+mj-lt"/>
          <a:ea typeface="Open Sans Light" charset="0"/>
          <a:cs typeface="Open Sans Light" charset="0"/>
        </a:defRPr>
      </a:lvl1pPr>
    </p:titleStyle>
    <p:bodyStyle>
      <a:lvl1pPr marL="0" indent="0" algn="l" defTabSz="514337" rtl="0" eaLnBrk="1" latinLnBrk="0" hangingPunct="1">
        <a:lnSpc>
          <a:spcPct val="90000"/>
        </a:lnSpc>
        <a:spcBef>
          <a:spcPts val="563"/>
        </a:spcBef>
        <a:buFont typeface="Arial"/>
        <a:buNone/>
        <a:defRPr sz="1575" b="0" i="0" kern="1200">
          <a:solidFill>
            <a:schemeClr val="tx1"/>
          </a:solidFill>
          <a:latin typeface="+mn-lt"/>
          <a:ea typeface="Open Sans" charset="0"/>
          <a:cs typeface="Open Sans" charset="0"/>
        </a:defRPr>
      </a:lvl1pPr>
      <a:lvl2pPr marL="385753" indent="-128585" algn="l" defTabSz="514337" rtl="0" eaLnBrk="1" latinLnBrk="0" hangingPunct="1">
        <a:lnSpc>
          <a:spcPct val="90000"/>
        </a:lnSpc>
        <a:spcBef>
          <a:spcPts val="281"/>
        </a:spcBef>
        <a:buClr>
          <a:schemeClr val="tx2"/>
        </a:buClr>
        <a:buFont typeface="Arial"/>
        <a:buChar char="•"/>
        <a:defRPr sz="1350" b="0" i="0" kern="1200">
          <a:solidFill>
            <a:schemeClr val="tx1"/>
          </a:solidFill>
          <a:latin typeface="+mn-lt"/>
          <a:ea typeface="Open Sans Light" charset="0"/>
          <a:cs typeface="Open Sans Light" charset="0"/>
        </a:defRPr>
      </a:lvl2pPr>
      <a:lvl3pPr marL="642921" indent="-128585" algn="l" defTabSz="514337" rtl="0" eaLnBrk="1" latinLnBrk="0" hangingPunct="1">
        <a:lnSpc>
          <a:spcPct val="90000"/>
        </a:lnSpc>
        <a:spcBef>
          <a:spcPts val="281"/>
        </a:spcBef>
        <a:buClr>
          <a:schemeClr val="tx2"/>
        </a:buClr>
        <a:buFont typeface=".AppleSystemUIFont" charset="-120"/>
        <a:buChar char="–"/>
        <a:defRPr sz="1125" b="0" i="0" kern="1200">
          <a:solidFill>
            <a:schemeClr val="tx1"/>
          </a:solidFill>
          <a:latin typeface="+mn-lt"/>
          <a:ea typeface="Open Sans Light" charset="0"/>
          <a:cs typeface="Open Sans Light" charset="0"/>
        </a:defRPr>
      </a:lvl3pPr>
      <a:lvl4pPr marL="900090" indent="-128585" algn="l" defTabSz="514337" rtl="0" eaLnBrk="1" latinLnBrk="0" hangingPunct="1">
        <a:lnSpc>
          <a:spcPct val="90000"/>
        </a:lnSpc>
        <a:spcBef>
          <a:spcPts val="281"/>
        </a:spcBef>
        <a:buFont typeface="Arial"/>
        <a:buChar char="•"/>
        <a:defRPr sz="1013" b="0" i="0" kern="1200">
          <a:solidFill>
            <a:schemeClr val="tx1"/>
          </a:solidFill>
          <a:latin typeface="Open Sans Light" charset="0"/>
          <a:ea typeface="Open Sans Light" charset="0"/>
          <a:cs typeface="Open Sans Light" charset="0"/>
        </a:defRPr>
      </a:lvl4pPr>
      <a:lvl5pPr marL="1157259" indent="-128585" algn="l" defTabSz="514337" rtl="0" eaLnBrk="1" latinLnBrk="0" hangingPunct="1">
        <a:lnSpc>
          <a:spcPct val="90000"/>
        </a:lnSpc>
        <a:spcBef>
          <a:spcPts val="281"/>
        </a:spcBef>
        <a:buFont typeface="Arial"/>
        <a:buChar char="•"/>
        <a:defRPr sz="1013" b="0" i="0" kern="1200">
          <a:solidFill>
            <a:schemeClr val="tx1"/>
          </a:solidFill>
          <a:latin typeface="Open Sans Light" charset="0"/>
          <a:ea typeface="Open Sans Light" charset="0"/>
          <a:cs typeface="Open Sans Light" charset="0"/>
        </a:defRPr>
      </a:lvl5pPr>
      <a:lvl6pPr marL="1414427" indent="-128585" algn="l" defTabSz="514337" rtl="0" eaLnBrk="1" latinLnBrk="0" hangingPunct="1">
        <a:lnSpc>
          <a:spcPct val="90000"/>
        </a:lnSpc>
        <a:spcBef>
          <a:spcPts val="281"/>
        </a:spcBef>
        <a:buFont typeface="Arial"/>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a:buChar char="•"/>
        <a:defRPr sz="1013"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7.png"/><Relationship Id="rId5" Type="http://schemas.openxmlformats.org/officeDocument/2006/relationships/image" Target="../media/image9.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2047135"/>
            <a:ext cx="9144000" cy="2151358"/>
          </a:xfrm>
        </p:spPr>
        <p:txBody>
          <a:bodyPr lIns="0" rIns="457200"/>
          <a:lstStyle/>
          <a:p>
            <a:pPr algn="r"/>
            <a:br>
              <a:rPr lang="en-US" dirty="0"/>
            </a:br>
            <a:r>
              <a:rPr lang="en-US" dirty="0"/>
              <a:t>Split Dollar Loans </a:t>
            </a:r>
            <a:br>
              <a:rPr lang="en-US" dirty="0"/>
            </a:br>
            <a:r>
              <a:rPr lang="en-US" dirty="0"/>
              <a:t>with Permanent Life Insurance </a:t>
            </a:r>
          </a:p>
        </p:txBody>
      </p:sp>
      <p:sp>
        <p:nvSpPr>
          <p:cNvPr id="3" name="Subtitle 2"/>
          <p:cNvSpPr>
            <a:spLocks noGrp="1"/>
          </p:cNvSpPr>
          <p:nvPr>
            <p:ph type="subTitle" idx="1"/>
          </p:nvPr>
        </p:nvSpPr>
        <p:spPr>
          <a:xfrm>
            <a:off x="2162015" y="4198493"/>
            <a:ext cx="6981986" cy="517065"/>
          </a:xfrm>
          <a:solidFill>
            <a:schemeClr val="bg1">
              <a:alpha val="90000"/>
            </a:schemeClr>
          </a:solidFill>
        </p:spPr>
        <p:txBody>
          <a:bodyPr lIns="0" rIns="457200"/>
          <a:lstStyle/>
          <a:p>
            <a:pPr algn="r"/>
            <a:r>
              <a:rPr lang="en-US" dirty="0"/>
              <a:t>For Your </a:t>
            </a:r>
            <a:r>
              <a:rPr lang="en-US"/>
              <a:t>Key People</a:t>
            </a:r>
            <a:endParaRPr lang="en-US" dirty="0"/>
          </a:p>
        </p:txBody>
      </p:sp>
      <p:sp>
        <p:nvSpPr>
          <p:cNvPr id="4" name="Rectangle 3"/>
          <p:cNvSpPr/>
          <p:nvPr/>
        </p:nvSpPr>
        <p:spPr>
          <a:xfrm>
            <a:off x="1841326" y="6419185"/>
            <a:ext cx="5285984" cy="369332"/>
          </a:xfrm>
          <a:prstGeom prst="rect">
            <a:avLst/>
          </a:prstGeom>
        </p:spPr>
        <p:txBody>
          <a:bodyPr wrap="square">
            <a:spAutoFit/>
          </a:bodyPr>
          <a:lstStyle/>
          <a:p>
            <a:pPr algn="just" defTabSz="457200" fontAlgn="base">
              <a:spcBef>
                <a:spcPct val="0"/>
              </a:spcBef>
              <a:spcAft>
                <a:spcPts val="600"/>
              </a:spcAft>
              <a:defRPr/>
            </a:pPr>
            <a:r>
              <a:rPr lang="en-US" sz="900" dirty="0"/>
              <a:t>The companies of National Life Group ® and their representatives do not offer tax or legal advice. For advice concerning your own situation, please consult with your appropriate professional advisor. </a:t>
            </a:r>
          </a:p>
        </p:txBody>
      </p:sp>
    </p:spTree>
    <p:extLst>
      <p:ext uri="{BB962C8B-B14F-4D97-AF65-F5344CB8AC3E}">
        <p14:creationId xmlns:p14="http://schemas.microsoft.com/office/powerpoint/2010/main" val="19715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ED0A9E-A7E2-48ED-B68F-2E5EB17E90B6}"/>
              </a:ext>
            </a:extLst>
          </p:cNvPr>
          <p:cNvSpPr>
            <a:spLocks noGrp="1"/>
          </p:cNvSpPr>
          <p:nvPr>
            <p:ph type="title"/>
          </p:nvPr>
        </p:nvSpPr>
        <p:spPr/>
        <p:txBody>
          <a:bodyPr/>
          <a:lstStyle/>
          <a:p>
            <a:r>
              <a:rPr lang="en-US" dirty="0"/>
              <a:t>Why?</a:t>
            </a:r>
          </a:p>
        </p:txBody>
      </p:sp>
      <p:sp>
        <p:nvSpPr>
          <p:cNvPr id="8" name="Rectangle 7">
            <a:extLst>
              <a:ext uri="{FF2B5EF4-FFF2-40B4-BE49-F238E27FC236}">
                <a16:creationId xmlns:a16="http://schemas.microsoft.com/office/drawing/2014/main" id="{BDAD5C40-0E9A-4106-9CAC-C606D4250481}"/>
              </a:ext>
            </a:extLst>
          </p:cNvPr>
          <p:cNvSpPr/>
          <p:nvPr/>
        </p:nvSpPr>
        <p:spPr>
          <a:xfrm>
            <a:off x="2769262" y="3698796"/>
            <a:ext cx="3605474" cy="430887"/>
          </a:xfrm>
          <a:prstGeom prst="rect">
            <a:avLst/>
          </a:prstGeom>
          <a:solidFill>
            <a:srgbClr val="3D9B3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fontAlgn="base">
              <a:spcBef>
                <a:spcPct val="0"/>
              </a:spcBef>
              <a:spcAft>
                <a:spcPct val="0"/>
              </a:spcAft>
            </a:pPr>
            <a:r>
              <a:rPr lang="en-US" altLang="en-US" sz="2200" kern="0" dirty="0">
                <a:solidFill>
                  <a:prstClr val="white"/>
                </a:solidFill>
                <a:ea typeface="ＭＳ Ｐゴシック" pitchFamily="-105" charset="-128"/>
                <a:cs typeface="Times New Roman" pitchFamily="18" charset="0"/>
              </a:rPr>
              <a:t>Protect Family</a:t>
            </a:r>
          </a:p>
        </p:txBody>
      </p:sp>
      <p:sp>
        <p:nvSpPr>
          <p:cNvPr id="2" name="Rectangle 1">
            <a:extLst>
              <a:ext uri="{FF2B5EF4-FFF2-40B4-BE49-F238E27FC236}">
                <a16:creationId xmlns:a16="http://schemas.microsoft.com/office/drawing/2014/main" id="{AE09CAE8-544A-48F5-95BD-F76081C337CE}"/>
              </a:ext>
            </a:extLst>
          </p:cNvPr>
          <p:cNvSpPr/>
          <p:nvPr/>
        </p:nvSpPr>
        <p:spPr>
          <a:xfrm>
            <a:off x="3116687" y="2024383"/>
            <a:ext cx="2910625" cy="1210615"/>
          </a:xfrm>
          <a:prstGeom prst="rect">
            <a:avLst/>
          </a:prstGeom>
          <a:gradFill rotWithShape="0">
            <a:gsLst>
              <a:gs pos="0">
                <a:srgbClr val="A5A5A5">
                  <a:hueOff val="2710599"/>
                  <a:satOff val="100000"/>
                  <a:lumOff val="-14706"/>
                  <a:alphaOff val="0"/>
                  <a:satMod val="103000"/>
                  <a:lumMod val="102000"/>
                  <a:tint val="94000"/>
                </a:srgbClr>
              </a:gs>
              <a:gs pos="50000">
                <a:srgbClr val="A5A5A5">
                  <a:hueOff val="2710599"/>
                  <a:satOff val="100000"/>
                  <a:lumOff val="-14706"/>
                  <a:alphaOff val="0"/>
                  <a:satMod val="110000"/>
                  <a:lumMod val="100000"/>
                  <a:shade val="100000"/>
                </a:srgbClr>
              </a:gs>
              <a:gs pos="100000">
                <a:srgbClr val="A5A5A5">
                  <a:hueOff val="2710599"/>
                  <a:satOff val="100000"/>
                  <a:lumOff val="-14706"/>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p:spPr>
        <p:txBody>
          <a:bodyPr spcFirstLastPara="0" vert="horz" wrap="square" lIns="56896" tIns="56896" rIns="56896" bIns="56896" numCol="1" spcCol="1270" anchor="ctr" anchorCtr="0">
            <a:noAutofit/>
          </a:bodyPr>
          <a:lstStyle/>
          <a:p>
            <a:pPr algn="ctr"/>
            <a:r>
              <a:rPr lang="en-US" sz="2200" b="1" dirty="0">
                <a:solidFill>
                  <a:sysClr val="window" lastClr="FFFFFF"/>
                </a:solidFill>
              </a:rPr>
              <a:t>Funds in Case of Death or Illness</a:t>
            </a:r>
          </a:p>
        </p:txBody>
      </p:sp>
      <p:graphicFrame>
        <p:nvGraphicFramePr>
          <p:cNvPr id="7" name="Diagram 6">
            <a:extLst>
              <a:ext uri="{FF2B5EF4-FFF2-40B4-BE49-F238E27FC236}">
                <a16:creationId xmlns:a16="http://schemas.microsoft.com/office/drawing/2014/main" id="{5A2CA20C-02DF-462D-ACEA-5B291999F4B9}"/>
              </a:ext>
            </a:extLst>
          </p:cNvPr>
          <p:cNvGraphicFramePr/>
          <p:nvPr>
            <p:extLst>
              <p:ext uri="{D42A27DB-BD31-4B8C-83A1-F6EECF244321}">
                <p14:modId xmlns:p14="http://schemas.microsoft.com/office/powerpoint/2010/main" val="3680512266"/>
              </p:ext>
            </p:extLst>
          </p:nvPr>
        </p:nvGraphicFramePr>
        <p:xfrm>
          <a:off x="5821251" y="0"/>
          <a:ext cx="3825025" cy="21378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4316788"/>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ED0A9E-A7E2-48ED-B68F-2E5EB17E90B6}"/>
              </a:ext>
            </a:extLst>
          </p:cNvPr>
          <p:cNvSpPr>
            <a:spLocks noGrp="1"/>
          </p:cNvSpPr>
          <p:nvPr>
            <p:ph type="title"/>
          </p:nvPr>
        </p:nvSpPr>
        <p:spPr/>
        <p:txBody>
          <a:bodyPr/>
          <a:lstStyle/>
          <a:p>
            <a:r>
              <a:rPr lang="en-US" dirty="0"/>
              <a:t>Why?</a:t>
            </a:r>
          </a:p>
        </p:txBody>
      </p:sp>
      <p:sp>
        <p:nvSpPr>
          <p:cNvPr id="8" name="Rectangle 7">
            <a:extLst>
              <a:ext uri="{FF2B5EF4-FFF2-40B4-BE49-F238E27FC236}">
                <a16:creationId xmlns:a16="http://schemas.microsoft.com/office/drawing/2014/main" id="{BDAD5C40-0E9A-4106-9CAC-C606D4250481}"/>
              </a:ext>
            </a:extLst>
          </p:cNvPr>
          <p:cNvSpPr/>
          <p:nvPr/>
        </p:nvSpPr>
        <p:spPr>
          <a:xfrm>
            <a:off x="2769262" y="3698796"/>
            <a:ext cx="3605474" cy="430887"/>
          </a:xfrm>
          <a:prstGeom prst="rect">
            <a:avLst/>
          </a:prstGeom>
          <a:solidFill>
            <a:srgbClr val="3D9B3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fontAlgn="base">
              <a:spcBef>
                <a:spcPct val="0"/>
              </a:spcBef>
              <a:spcAft>
                <a:spcPct val="0"/>
              </a:spcAft>
            </a:pPr>
            <a:r>
              <a:rPr lang="en-US" altLang="en-US" sz="2200" kern="0" dirty="0">
                <a:solidFill>
                  <a:prstClr val="white"/>
                </a:solidFill>
                <a:ea typeface="ＭＳ Ｐゴシック" pitchFamily="-105" charset="-128"/>
                <a:cs typeface="Times New Roman" pitchFamily="18" charset="0"/>
              </a:rPr>
              <a:t>Comfortable Retirement</a:t>
            </a:r>
          </a:p>
        </p:txBody>
      </p:sp>
      <p:sp>
        <p:nvSpPr>
          <p:cNvPr id="2" name="Rectangle 1">
            <a:extLst>
              <a:ext uri="{FF2B5EF4-FFF2-40B4-BE49-F238E27FC236}">
                <a16:creationId xmlns:a16="http://schemas.microsoft.com/office/drawing/2014/main" id="{AE09CAE8-544A-48F5-95BD-F76081C337CE}"/>
              </a:ext>
            </a:extLst>
          </p:cNvPr>
          <p:cNvSpPr/>
          <p:nvPr/>
        </p:nvSpPr>
        <p:spPr>
          <a:xfrm>
            <a:off x="3116687" y="2024383"/>
            <a:ext cx="2910625" cy="1210615"/>
          </a:xfrm>
          <a:prstGeom prst="rect">
            <a:avLst/>
          </a:prstGeom>
          <a:gradFill rotWithShape="0">
            <a:gsLst>
              <a:gs pos="0">
                <a:srgbClr val="A5A5A5">
                  <a:hueOff val="903533"/>
                  <a:satOff val="33333"/>
                  <a:lumOff val="-4902"/>
                  <a:alphaOff val="0"/>
                  <a:satMod val="103000"/>
                  <a:lumMod val="102000"/>
                  <a:tint val="94000"/>
                </a:srgbClr>
              </a:gs>
              <a:gs pos="50000">
                <a:srgbClr val="A5A5A5">
                  <a:hueOff val="903533"/>
                  <a:satOff val="33333"/>
                  <a:lumOff val="-4902"/>
                  <a:alphaOff val="0"/>
                  <a:satMod val="110000"/>
                  <a:lumMod val="100000"/>
                  <a:shade val="100000"/>
                </a:srgbClr>
              </a:gs>
              <a:gs pos="100000">
                <a:srgbClr val="A5A5A5">
                  <a:hueOff val="903533"/>
                  <a:satOff val="33333"/>
                  <a:lumOff val="-4902"/>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p:spPr>
        <p:txBody>
          <a:bodyPr spcFirstLastPara="0" vert="horz" wrap="square" lIns="56896" tIns="56896" rIns="56896" bIns="56896" numCol="1" spcCol="1270" anchor="ctr" anchorCtr="0">
            <a:noAutofit/>
          </a:bodyPr>
          <a:lstStyle/>
          <a:p>
            <a:pPr algn="ctr"/>
            <a:r>
              <a:rPr lang="en-US" sz="2200" b="1" dirty="0">
                <a:solidFill>
                  <a:sysClr val="window" lastClr="FFFFFF"/>
                </a:solidFill>
              </a:rPr>
              <a:t>Potential to Accumulate Funds For Retirement</a:t>
            </a:r>
          </a:p>
        </p:txBody>
      </p:sp>
      <p:graphicFrame>
        <p:nvGraphicFramePr>
          <p:cNvPr id="7" name="Diagram 6">
            <a:extLst>
              <a:ext uri="{FF2B5EF4-FFF2-40B4-BE49-F238E27FC236}">
                <a16:creationId xmlns:a16="http://schemas.microsoft.com/office/drawing/2014/main" id="{5A2CA20C-02DF-462D-ACEA-5B291999F4B9}"/>
              </a:ext>
            </a:extLst>
          </p:cNvPr>
          <p:cNvGraphicFramePr/>
          <p:nvPr>
            <p:extLst>
              <p:ext uri="{D42A27DB-BD31-4B8C-83A1-F6EECF244321}">
                <p14:modId xmlns:p14="http://schemas.microsoft.com/office/powerpoint/2010/main" val="706311229"/>
              </p:ext>
            </p:extLst>
          </p:nvPr>
        </p:nvGraphicFramePr>
        <p:xfrm>
          <a:off x="5821251" y="0"/>
          <a:ext cx="3825025" cy="21378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0691490"/>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ED0A9E-A7E2-48ED-B68F-2E5EB17E90B6}"/>
              </a:ext>
            </a:extLst>
          </p:cNvPr>
          <p:cNvSpPr>
            <a:spLocks noGrp="1"/>
          </p:cNvSpPr>
          <p:nvPr>
            <p:ph type="title"/>
          </p:nvPr>
        </p:nvSpPr>
        <p:spPr/>
        <p:txBody>
          <a:bodyPr/>
          <a:lstStyle/>
          <a:p>
            <a:r>
              <a:rPr lang="en-US" dirty="0"/>
              <a:t>Why?</a:t>
            </a:r>
          </a:p>
        </p:txBody>
      </p:sp>
      <p:sp>
        <p:nvSpPr>
          <p:cNvPr id="2" name="Rectangle 1">
            <a:extLst>
              <a:ext uri="{FF2B5EF4-FFF2-40B4-BE49-F238E27FC236}">
                <a16:creationId xmlns:a16="http://schemas.microsoft.com/office/drawing/2014/main" id="{AE09CAE8-544A-48F5-95BD-F76081C337CE}"/>
              </a:ext>
            </a:extLst>
          </p:cNvPr>
          <p:cNvSpPr/>
          <p:nvPr/>
        </p:nvSpPr>
        <p:spPr>
          <a:xfrm>
            <a:off x="3116687" y="2024383"/>
            <a:ext cx="2910625" cy="1210615"/>
          </a:xfrm>
          <a:prstGeom prst="rect">
            <a:avLst/>
          </a:prstGeom>
          <a:gradFill rotWithShape="0">
            <a:gsLst>
              <a:gs pos="0">
                <a:srgbClr val="A5A5A5">
                  <a:hueOff val="1807066"/>
                  <a:satOff val="66667"/>
                  <a:lumOff val="-9804"/>
                  <a:alphaOff val="0"/>
                  <a:satMod val="103000"/>
                  <a:lumMod val="102000"/>
                  <a:tint val="94000"/>
                </a:srgbClr>
              </a:gs>
              <a:gs pos="50000">
                <a:srgbClr val="A5A5A5">
                  <a:hueOff val="1807066"/>
                  <a:satOff val="66667"/>
                  <a:lumOff val="-9804"/>
                  <a:alphaOff val="0"/>
                  <a:satMod val="110000"/>
                  <a:lumMod val="100000"/>
                  <a:shade val="100000"/>
                </a:srgbClr>
              </a:gs>
              <a:gs pos="100000">
                <a:srgbClr val="A5A5A5">
                  <a:hueOff val="1807066"/>
                  <a:satOff val="66667"/>
                  <a:lumOff val="-9804"/>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p:spPr>
        <p:txBody>
          <a:bodyPr spcFirstLastPara="0" vert="horz" wrap="square" lIns="56896" tIns="56896" rIns="56896" bIns="56896" numCol="1" spcCol="1270" anchor="ctr" anchorCtr="0">
            <a:noAutofit/>
          </a:bodyPr>
          <a:lstStyle/>
          <a:p>
            <a:pPr algn="ctr"/>
            <a:r>
              <a:rPr lang="en-US" sz="2200" b="1" dirty="0">
                <a:solidFill>
                  <a:sysClr val="window" lastClr="FFFFFF"/>
                </a:solidFill>
              </a:rPr>
              <a:t>Is Tax Efficient</a:t>
            </a:r>
          </a:p>
        </p:txBody>
      </p:sp>
      <p:graphicFrame>
        <p:nvGraphicFramePr>
          <p:cNvPr id="7" name="Diagram 6">
            <a:extLst>
              <a:ext uri="{FF2B5EF4-FFF2-40B4-BE49-F238E27FC236}">
                <a16:creationId xmlns:a16="http://schemas.microsoft.com/office/drawing/2014/main" id="{5A2CA20C-02DF-462D-ACEA-5B291999F4B9}"/>
              </a:ext>
            </a:extLst>
          </p:cNvPr>
          <p:cNvGraphicFramePr/>
          <p:nvPr>
            <p:extLst>
              <p:ext uri="{D42A27DB-BD31-4B8C-83A1-F6EECF244321}">
                <p14:modId xmlns:p14="http://schemas.microsoft.com/office/powerpoint/2010/main" val="2635246984"/>
              </p:ext>
            </p:extLst>
          </p:nvPr>
        </p:nvGraphicFramePr>
        <p:xfrm>
          <a:off x="5821251" y="0"/>
          <a:ext cx="3825025" cy="21378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a:extLst>
              <a:ext uri="{FF2B5EF4-FFF2-40B4-BE49-F238E27FC236}">
                <a16:creationId xmlns:a16="http://schemas.microsoft.com/office/drawing/2014/main" id="{27BA8384-09AE-4B79-9831-0951AD8E918B}"/>
              </a:ext>
            </a:extLst>
          </p:cNvPr>
          <p:cNvSpPr/>
          <p:nvPr/>
        </p:nvSpPr>
        <p:spPr>
          <a:xfrm>
            <a:off x="1578279" y="3748900"/>
            <a:ext cx="6187857" cy="769441"/>
          </a:xfrm>
          <a:prstGeom prst="rect">
            <a:avLst/>
          </a:prstGeom>
          <a:solidFill>
            <a:srgbClr val="3D9B3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fontAlgn="base">
              <a:spcBef>
                <a:spcPct val="0"/>
              </a:spcBef>
              <a:spcAft>
                <a:spcPct val="0"/>
              </a:spcAft>
            </a:pPr>
            <a:r>
              <a:rPr lang="en-US" altLang="en-US" sz="2200" kern="0" dirty="0">
                <a:solidFill>
                  <a:prstClr val="white"/>
                </a:solidFill>
                <a:ea typeface="ＭＳ Ｐゴシック" pitchFamily="-105" charset="-128"/>
                <a:cs typeface="Times New Roman" pitchFamily="18" charset="0"/>
              </a:rPr>
              <a:t>Potential for larger accumulations or distributions</a:t>
            </a:r>
          </a:p>
        </p:txBody>
      </p:sp>
      <p:sp>
        <p:nvSpPr>
          <p:cNvPr id="11" name="Rectangle 10">
            <a:extLst>
              <a:ext uri="{FF2B5EF4-FFF2-40B4-BE49-F238E27FC236}">
                <a16:creationId xmlns:a16="http://schemas.microsoft.com/office/drawing/2014/main" id="{468FDF46-2A5B-4F29-864F-294DE863FF39}"/>
              </a:ext>
            </a:extLst>
          </p:cNvPr>
          <p:cNvSpPr/>
          <p:nvPr/>
        </p:nvSpPr>
        <p:spPr>
          <a:xfrm>
            <a:off x="1127206" y="4770212"/>
            <a:ext cx="6889585" cy="769441"/>
          </a:xfrm>
          <a:prstGeom prst="rect">
            <a:avLst/>
          </a:prstGeom>
          <a:solidFill>
            <a:srgbClr val="3D9B3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fontAlgn="base">
              <a:spcBef>
                <a:spcPct val="0"/>
              </a:spcBef>
              <a:spcAft>
                <a:spcPct val="0"/>
              </a:spcAft>
            </a:pPr>
            <a:r>
              <a:rPr lang="en-US" altLang="en-US" sz="2200" kern="0" dirty="0">
                <a:solidFill>
                  <a:prstClr val="white"/>
                </a:solidFill>
                <a:ea typeface="ＭＳ Ｐゴシック" pitchFamily="-105" charset="-128"/>
                <a:cs typeface="Times New Roman" pitchFamily="18" charset="0"/>
              </a:rPr>
              <a:t>Tax efficient programs for the contribution, accumulation and distribution phases of the plan.</a:t>
            </a:r>
          </a:p>
        </p:txBody>
      </p:sp>
    </p:spTree>
    <p:extLst>
      <p:ext uri="{BB962C8B-B14F-4D97-AF65-F5344CB8AC3E}">
        <p14:creationId xmlns:p14="http://schemas.microsoft.com/office/powerpoint/2010/main" val="3426383413"/>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61911F0-667B-4580-8DA2-D97D72933B8B}"/>
              </a:ext>
            </a:extLst>
          </p:cNvPr>
          <p:cNvSpPr>
            <a:spLocks noGrp="1"/>
          </p:cNvSpPr>
          <p:nvPr>
            <p:ph idx="1"/>
          </p:nvPr>
        </p:nvSpPr>
        <p:spPr>
          <a:xfrm>
            <a:off x="3558048" y="560564"/>
            <a:ext cx="5615722" cy="1045518"/>
          </a:xfrm>
        </p:spPr>
        <p:txBody>
          <a:bodyPr/>
          <a:lstStyle/>
          <a:p>
            <a:r>
              <a:rPr lang="en-US" dirty="0"/>
              <a:t>The only program that can deliver on all of Mac and Alice’s wishes</a:t>
            </a:r>
          </a:p>
        </p:txBody>
      </p:sp>
      <p:sp>
        <p:nvSpPr>
          <p:cNvPr id="6" name="Content Placeholder 5">
            <a:extLst>
              <a:ext uri="{FF2B5EF4-FFF2-40B4-BE49-F238E27FC236}">
                <a16:creationId xmlns:a16="http://schemas.microsoft.com/office/drawing/2014/main" id="{28FF668E-2719-4BD1-ADE9-5B2579E25D3B}"/>
              </a:ext>
            </a:extLst>
          </p:cNvPr>
          <p:cNvSpPr>
            <a:spLocks noGrp="1"/>
          </p:cNvSpPr>
          <p:nvPr>
            <p:ph idx="10"/>
          </p:nvPr>
        </p:nvSpPr>
        <p:spPr>
          <a:xfrm>
            <a:off x="2714498" y="1704660"/>
            <a:ext cx="6474463" cy="1047922"/>
          </a:xfrm>
        </p:spPr>
        <p:txBody>
          <a:bodyPr/>
          <a:lstStyle/>
          <a:p>
            <a:r>
              <a:rPr lang="en-US" dirty="0"/>
              <a:t>IRS approved program </a:t>
            </a:r>
          </a:p>
        </p:txBody>
      </p:sp>
      <p:sp>
        <p:nvSpPr>
          <p:cNvPr id="7" name="Content Placeholder 6">
            <a:extLst>
              <a:ext uri="{FF2B5EF4-FFF2-40B4-BE49-F238E27FC236}">
                <a16:creationId xmlns:a16="http://schemas.microsoft.com/office/drawing/2014/main" id="{B5BFFB1F-B592-4E1F-BE76-278E4BAB17E7}"/>
              </a:ext>
            </a:extLst>
          </p:cNvPr>
          <p:cNvSpPr>
            <a:spLocks noGrp="1"/>
          </p:cNvSpPr>
          <p:nvPr>
            <p:ph idx="11"/>
          </p:nvPr>
        </p:nvSpPr>
        <p:spPr>
          <a:xfrm>
            <a:off x="1859609" y="2851160"/>
            <a:ext cx="7339167" cy="1055872"/>
          </a:xfrm>
        </p:spPr>
        <p:txBody>
          <a:bodyPr/>
          <a:lstStyle/>
          <a:p>
            <a:r>
              <a:rPr lang="en-US" dirty="0"/>
              <a:t>Use your business dollars to selectively provide personal benefits</a:t>
            </a:r>
          </a:p>
        </p:txBody>
      </p:sp>
      <p:sp>
        <p:nvSpPr>
          <p:cNvPr id="3" name="Title 2">
            <a:extLst>
              <a:ext uri="{FF2B5EF4-FFF2-40B4-BE49-F238E27FC236}">
                <a16:creationId xmlns:a16="http://schemas.microsoft.com/office/drawing/2014/main" id="{2900935E-95ED-4C67-9C17-2D9E44BEAF3B}"/>
              </a:ext>
            </a:extLst>
          </p:cNvPr>
          <p:cNvSpPr>
            <a:spLocks noGrp="1"/>
          </p:cNvSpPr>
          <p:nvPr>
            <p:ph type="title"/>
          </p:nvPr>
        </p:nvSpPr>
        <p:spPr>
          <a:xfrm>
            <a:off x="5" y="557976"/>
            <a:ext cx="4258592" cy="3338518"/>
          </a:xfrm>
        </p:spPr>
        <p:txBody>
          <a:bodyPr/>
          <a:lstStyle/>
          <a:p>
            <a:r>
              <a:rPr lang="en-US" dirty="0"/>
              <a:t>Split Dollar With Permanent Life </a:t>
            </a:r>
            <a:br>
              <a:rPr lang="en-US" dirty="0"/>
            </a:br>
            <a:r>
              <a:rPr lang="en-US" dirty="0"/>
              <a:t>Insurance</a:t>
            </a:r>
          </a:p>
        </p:txBody>
      </p:sp>
      <p:grpSp>
        <p:nvGrpSpPr>
          <p:cNvPr id="21" name="Group 20">
            <a:extLst>
              <a:ext uri="{FF2B5EF4-FFF2-40B4-BE49-F238E27FC236}">
                <a16:creationId xmlns:a16="http://schemas.microsoft.com/office/drawing/2014/main" id="{EC78A649-275A-4162-9713-3B5837268DE2}"/>
              </a:ext>
            </a:extLst>
          </p:cNvPr>
          <p:cNvGrpSpPr/>
          <p:nvPr/>
        </p:nvGrpSpPr>
        <p:grpSpPr>
          <a:xfrm>
            <a:off x="717749" y="4592771"/>
            <a:ext cx="1866725" cy="1704663"/>
            <a:chOff x="3274475" y="1682801"/>
            <a:chExt cx="2595052" cy="2488634"/>
          </a:xfrm>
        </p:grpSpPr>
        <p:sp>
          <p:nvSpPr>
            <p:cNvPr id="22" name="Rectangle 21">
              <a:extLst>
                <a:ext uri="{FF2B5EF4-FFF2-40B4-BE49-F238E27FC236}">
                  <a16:creationId xmlns:a16="http://schemas.microsoft.com/office/drawing/2014/main" id="{6686808A-1B4B-499B-AFFB-978072AC1F44}"/>
                </a:ext>
              </a:extLst>
            </p:cNvPr>
            <p:cNvSpPr/>
            <p:nvPr/>
          </p:nvSpPr>
          <p:spPr>
            <a:xfrm>
              <a:off x="3274475" y="1682801"/>
              <a:ext cx="2595052" cy="745351"/>
            </a:xfrm>
            <a:prstGeom prst="rect">
              <a:avLst/>
            </a:prstGeom>
            <a:solidFill>
              <a:srgbClr val="70AD4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Business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Cash Flow</a:t>
              </a:r>
            </a:p>
          </p:txBody>
        </p:sp>
        <p:pic>
          <p:nvPicPr>
            <p:cNvPr id="23" name="Picture 22">
              <a:extLst>
                <a:ext uri="{FF2B5EF4-FFF2-40B4-BE49-F238E27FC236}">
                  <a16:creationId xmlns:a16="http://schemas.microsoft.com/office/drawing/2014/main" id="{3D34230E-A92B-43FD-A425-465AC5D39970}"/>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3274475" y="2428155"/>
              <a:ext cx="2595052" cy="1743280"/>
            </a:xfrm>
            <a:prstGeom prst="rect">
              <a:avLst/>
            </a:prstGeom>
          </p:spPr>
        </p:pic>
      </p:grpSp>
      <p:cxnSp>
        <p:nvCxnSpPr>
          <p:cNvPr id="28" name="Straight Arrow Connector 27">
            <a:extLst>
              <a:ext uri="{FF2B5EF4-FFF2-40B4-BE49-F238E27FC236}">
                <a16:creationId xmlns:a16="http://schemas.microsoft.com/office/drawing/2014/main" id="{54639313-7CBA-42C1-8B6D-9A91CF1EF2CB}"/>
              </a:ext>
            </a:extLst>
          </p:cNvPr>
          <p:cNvCxnSpPr>
            <a:cxnSpLocks/>
          </p:cNvCxnSpPr>
          <p:nvPr/>
        </p:nvCxnSpPr>
        <p:spPr>
          <a:xfrm>
            <a:off x="2537843" y="5513294"/>
            <a:ext cx="13496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34A0B54-8C42-4A3B-82DA-53F978A97B75}"/>
              </a:ext>
            </a:extLst>
          </p:cNvPr>
          <p:cNvCxnSpPr>
            <a:cxnSpLocks/>
          </p:cNvCxnSpPr>
          <p:nvPr/>
        </p:nvCxnSpPr>
        <p:spPr>
          <a:xfrm>
            <a:off x="5171849" y="5504329"/>
            <a:ext cx="11630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5B6C1865-DBE9-4CF8-9315-4D26836B382E}"/>
              </a:ext>
            </a:extLst>
          </p:cNvPr>
          <p:cNvGrpSpPr/>
          <p:nvPr/>
        </p:nvGrpSpPr>
        <p:grpSpPr>
          <a:xfrm>
            <a:off x="3580504" y="4592775"/>
            <a:ext cx="1866725" cy="1539463"/>
            <a:chOff x="3413360" y="4592775"/>
            <a:chExt cx="1866725" cy="1539463"/>
          </a:xfrm>
        </p:grpSpPr>
        <p:sp>
          <p:nvSpPr>
            <p:cNvPr id="19" name="Rectangle 18">
              <a:extLst>
                <a:ext uri="{FF2B5EF4-FFF2-40B4-BE49-F238E27FC236}">
                  <a16:creationId xmlns:a16="http://schemas.microsoft.com/office/drawing/2014/main" id="{33416A7A-9392-4B2D-B673-A517DA2DAA50}"/>
                </a:ext>
              </a:extLst>
            </p:cNvPr>
            <p:cNvSpPr/>
            <p:nvPr/>
          </p:nvSpPr>
          <p:spPr>
            <a:xfrm>
              <a:off x="3413360" y="4592775"/>
              <a:ext cx="1866725" cy="510550"/>
            </a:xfrm>
            <a:prstGeom prst="rect">
              <a:avLst/>
            </a:prstGeom>
            <a:solidFill>
              <a:srgbClr val="70AD4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Permanent Life Insurance</a:t>
              </a:r>
            </a:p>
          </p:txBody>
        </p:sp>
        <p:pic>
          <p:nvPicPr>
            <p:cNvPr id="30" name="Content Placeholder 2">
              <a:extLst>
                <a:ext uri="{FF2B5EF4-FFF2-40B4-BE49-F238E27FC236}">
                  <a16:creationId xmlns:a16="http://schemas.microsoft.com/office/drawing/2014/main" id="{52C2BF81-3ADF-43B1-8167-1CA610F87EC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3822235" y="5083264"/>
              <a:ext cx="1048974" cy="1048974"/>
            </a:xfrm>
            <a:prstGeom prst="rect">
              <a:avLst/>
            </a:prstGeom>
          </p:spPr>
        </p:pic>
      </p:grpSp>
      <p:sp>
        <p:nvSpPr>
          <p:cNvPr id="25" name="Rectangle 24">
            <a:extLst>
              <a:ext uri="{FF2B5EF4-FFF2-40B4-BE49-F238E27FC236}">
                <a16:creationId xmlns:a16="http://schemas.microsoft.com/office/drawing/2014/main" id="{391873EA-52F9-4496-8252-3DE1C3F38EB0}"/>
              </a:ext>
            </a:extLst>
          </p:cNvPr>
          <p:cNvSpPr/>
          <p:nvPr/>
        </p:nvSpPr>
        <p:spPr>
          <a:xfrm>
            <a:off x="6443260" y="4592775"/>
            <a:ext cx="1872802" cy="506600"/>
          </a:xfrm>
          <a:prstGeom prst="rect">
            <a:avLst/>
          </a:prstGeom>
          <a:solidFill>
            <a:srgbClr val="70AD4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Alice</a:t>
            </a:r>
          </a:p>
        </p:txBody>
      </p:sp>
      <p:pic>
        <p:nvPicPr>
          <p:cNvPr id="17" name="Picture 16">
            <a:extLst>
              <a:ext uri="{FF2B5EF4-FFF2-40B4-BE49-F238E27FC236}">
                <a16:creationId xmlns:a16="http://schemas.microsoft.com/office/drawing/2014/main" id="{806EF36C-257D-4DDB-8726-548A120A2642}"/>
              </a:ext>
            </a:extLst>
          </p:cNvPr>
          <p:cNvPicPr>
            <a:picLocks noChangeAspect="1"/>
          </p:cNvPicPr>
          <p:nvPr/>
        </p:nvPicPr>
        <p:blipFill rotWithShape="1">
          <a:blip r:embed="rId6"/>
          <a:srcRect l="42205" t="14272" r="30366" b="58713"/>
          <a:stretch/>
        </p:blipFill>
        <p:spPr>
          <a:xfrm>
            <a:off x="6437180" y="5102809"/>
            <a:ext cx="1872802" cy="1062860"/>
          </a:xfrm>
          <a:prstGeom prst="rect">
            <a:avLst/>
          </a:prstGeom>
        </p:spPr>
      </p:pic>
    </p:spTree>
    <p:extLst>
      <p:ext uri="{BB962C8B-B14F-4D97-AF65-F5344CB8AC3E}">
        <p14:creationId xmlns:p14="http://schemas.microsoft.com/office/powerpoint/2010/main" val="1028631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left)">
                                      <p:cBhvr>
                                        <p:cTn id="10" dur="500"/>
                                        <p:tgtEl>
                                          <p:spTgt spid="28"/>
                                        </p:tgtEl>
                                      </p:cBhvr>
                                    </p:animEffect>
                                  </p:childTnLst>
                                </p:cTn>
                              </p:par>
                              <p:par>
                                <p:cTn id="11" presetID="22" presetClass="entr" presetSubtype="8"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wipe(left)">
                                      <p:cBhvr>
                                        <p:cTn id="13" dur="500"/>
                                        <p:tgtEl>
                                          <p:spTgt spid="32"/>
                                        </p:tgtEl>
                                      </p:cBhvr>
                                    </p:animEffect>
                                  </p:childTnLst>
                                </p:cTn>
                              </p:par>
                              <p:par>
                                <p:cTn id="14" presetID="22" presetClass="entr" presetSubtype="8"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500"/>
                                        <p:tgtEl>
                                          <p:spTgt spid="25"/>
                                        </p:tgtEl>
                                      </p:cBhvr>
                                    </p:animEffect>
                                  </p:childTnLst>
                                </p:cTn>
                              </p:par>
                              <p:par>
                                <p:cTn id="20" presetID="22" presetClass="entr" presetSubtype="8"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A0A086-E250-425C-BCB4-32B28DB48788}"/>
              </a:ext>
            </a:extLst>
          </p:cNvPr>
          <p:cNvSpPr>
            <a:spLocks noGrp="1"/>
          </p:cNvSpPr>
          <p:nvPr>
            <p:ph type="title"/>
          </p:nvPr>
        </p:nvSpPr>
        <p:spPr/>
        <p:txBody>
          <a:bodyPr/>
          <a:lstStyle/>
          <a:p>
            <a:r>
              <a:rPr lang="en-US" dirty="0"/>
              <a:t>Benefits of Using Permanent Life Insurance</a:t>
            </a:r>
          </a:p>
        </p:txBody>
      </p:sp>
      <p:grpSp>
        <p:nvGrpSpPr>
          <p:cNvPr id="7" name="Group 6">
            <a:extLst>
              <a:ext uri="{FF2B5EF4-FFF2-40B4-BE49-F238E27FC236}">
                <a16:creationId xmlns:a16="http://schemas.microsoft.com/office/drawing/2014/main" id="{23B4458D-0BDC-413C-A3BB-4D740B3B8C31}"/>
              </a:ext>
            </a:extLst>
          </p:cNvPr>
          <p:cNvGrpSpPr/>
          <p:nvPr/>
        </p:nvGrpSpPr>
        <p:grpSpPr>
          <a:xfrm>
            <a:off x="323637" y="1450546"/>
            <a:ext cx="7871762" cy="502920"/>
            <a:chOff x="323638" y="1738023"/>
            <a:chExt cx="7871762" cy="502920"/>
          </a:xfrm>
        </p:grpSpPr>
        <p:sp>
          <p:nvSpPr>
            <p:cNvPr id="8" name="Rectangle 7">
              <a:extLst>
                <a:ext uri="{FF2B5EF4-FFF2-40B4-BE49-F238E27FC236}">
                  <a16:creationId xmlns:a16="http://schemas.microsoft.com/office/drawing/2014/main" id="{64CDB574-252E-48FC-9AD7-B9A5119957F1}"/>
                </a:ext>
              </a:extLst>
            </p:cNvPr>
            <p:cNvSpPr/>
            <p:nvPr/>
          </p:nvSpPr>
          <p:spPr>
            <a:xfrm>
              <a:off x="851723" y="1738023"/>
              <a:ext cx="7343677" cy="400110"/>
            </a:xfrm>
            <a:prstGeom prst="rect">
              <a:avLst/>
            </a:prstGeom>
            <a:solidFill>
              <a:schemeClr val="accent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FFFFFF"/>
                  </a:solidFill>
                  <a:effectLst/>
                  <a:uLnTx/>
                  <a:uFillTx/>
                  <a:latin typeface="Arial"/>
                  <a:ea typeface="+mn-ea"/>
                  <a:cs typeface="+mn-cs"/>
                </a:rPr>
                <a:t>Income tax free death benefit</a:t>
              </a:r>
              <a:r>
                <a:rPr kumimoji="0" lang="en-US" altLang="en-US" sz="900" b="0" i="0" u="none" strike="noStrike" kern="1200" cap="none" spc="0" normalizeH="0" baseline="0" noProof="0" dirty="0">
                  <a:ln>
                    <a:noFill/>
                  </a:ln>
                  <a:solidFill>
                    <a:srgbClr val="FFFFFF"/>
                  </a:solidFill>
                  <a:effectLst/>
                  <a:uLnTx/>
                  <a:uFillTx/>
                  <a:latin typeface="Arial"/>
                  <a:ea typeface="+mn-ea"/>
                  <a:cs typeface="+mn-cs"/>
                </a:rPr>
                <a:t>1</a:t>
              </a:r>
            </a:p>
          </p:txBody>
        </p:sp>
        <p:sp>
          <p:nvSpPr>
            <p:cNvPr id="9" name="Rectangle 8">
              <a:extLst>
                <a:ext uri="{FF2B5EF4-FFF2-40B4-BE49-F238E27FC236}">
                  <a16:creationId xmlns:a16="http://schemas.microsoft.com/office/drawing/2014/main" id="{94EBBC40-06C8-4AB3-9FCD-03C0E5FFB51B}"/>
                </a:ext>
              </a:extLst>
            </p:cNvPr>
            <p:cNvSpPr/>
            <p:nvPr/>
          </p:nvSpPr>
          <p:spPr>
            <a:xfrm>
              <a:off x="323638" y="1738023"/>
              <a:ext cx="442741" cy="5029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mn-ea"/>
                  <a:cs typeface="+mn-cs"/>
                </a:rPr>
                <a:t>1</a:t>
              </a:r>
            </a:p>
          </p:txBody>
        </p:sp>
      </p:grpSp>
      <p:grpSp>
        <p:nvGrpSpPr>
          <p:cNvPr id="13" name="Group 12">
            <a:extLst>
              <a:ext uri="{FF2B5EF4-FFF2-40B4-BE49-F238E27FC236}">
                <a16:creationId xmlns:a16="http://schemas.microsoft.com/office/drawing/2014/main" id="{4EBD5CE4-BB22-4383-906A-2F4D75AB8094}"/>
              </a:ext>
            </a:extLst>
          </p:cNvPr>
          <p:cNvGrpSpPr/>
          <p:nvPr/>
        </p:nvGrpSpPr>
        <p:grpSpPr>
          <a:xfrm>
            <a:off x="323637" y="4019828"/>
            <a:ext cx="7871762" cy="430887"/>
            <a:chOff x="323638" y="5449801"/>
            <a:chExt cx="7871762" cy="430887"/>
          </a:xfrm>
        </p:grpSpPr>
        <p:sp>
          <p:nvSpPr>
            <p:cNvPr id="14" name="Rectangle 13">
              <a:extLst>
                <a:ext uri="{FF2B5EF4-FFF2-40B4-BE49-F238E27FC236}">
                  <a16:creationId xmlns:a16="http://schemas.microsoft.com/office/drawing/2014/main" id="{091AF611-B1A7-489B-A041-CA3DBF6E0B3A}"/>
                </a:ext>
              </a:extLst>
            </p:cNvPr>
            <p:cNvSpPr/>
            <p:nvPr/>
          </p:nvSpPr>
          <p:spPr>
            <a:xfrm>
              <a:off x="851723" y="5449801"/>
              <a:ext cx="7343677" cy="400110"/>
            </a:xfrm>
            <a:prstGeom prst="rect">
              <a:avLst/>
            </a:prstGeom>
            <a:solidFill>
              <a:schemeClr val="accent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FFFFFF"/>
                  </a:solidFill>
                  <a:effectLst/>
                  <a:uLnTx/>
                  <a:uFillTx/>
                  <a:latin typeface="Arial"/>
                  <a:ea typeface="+mn-ea"/>
                  <a:cs typeface="+mn-cs"/>
                </a:rPr>
                <a:t>Many variations possible</a:t>
              </a:r>
            </a:p>
          </p:txBody>
        </p:sp>
        <p:sp>
          <p:nvSpPr>
            <p:cNvPr id="15" name="Rectangle 14">
              <a:extLst>
                <a:ext uri="{FF2B5EF4-FFF2-40B4-BE49-F238E27FC236}">
                  <a16:creationId xmlns:a16="http://schemas.microsoft.com/office/drawing/2014/main" id="{FAC6B3FA-C74C-447A-9749-9EF83ADCE9E5}"/>
                </a:ext>
              </a:extLst>
            </p:cNvPr>
            <p:cNvSpPr/>
            <p:nvPr/>
          </p:nvSpPr>
          <p:spPr>
            <a:xfrm>
              <a:off x="323638" y="5449801"/>
              <a:ext cx="442741" cy="4308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mn-ea"/>
                  <a:cs typeface="+mn-cs"/>
                </a:rPr>
                <a:t>4</a:t>
              </a:r>
            </a:p>
          </p:txBody>
        </p:sp>
      </p:grpSp>
      <p:grpSp>
        <p:nvGrpSpPr>
          <p:cNvPr id="16" name="Group 15">
            <a:extLst>
              <a:ext uri="{FF2B5EF4-FFF2-40B4-BE49-F238E27FC236}">
                <a16:creationId xmlns:a16="http://schemas.microsoft.com/office/drawing/2014/main" id="{B50C2656-0D4C-47AE-87A5-4EBE896F1B93}"/>
              </a:ext>
            </a:extLst>
          </p:cNvPr>
          <p:cNvGrpSpPr/>
          <p:nvPr/>
        </p:nvGrpSpPr>
        <p:grpSpPr>
          <a:xfrm>
            <a:off x="323637" y="2067737"/>
            <a:ext cx="7871762" cy="707886"/>
            <a:chOff x="323638" y="2611722"/>
            <a:chExt cx="7871762" cy="707886"/>
          </a:xfrm>
        </p:grpSpPr>
        <p:sp>
          <p:nvSpPr>
            <p:cNvPr id="17" name="Rectangle 16">
              <a:extLst>
                <a:ext uri="{FF2B5EF4-FFF2-40B4-BE49-F238E27FC236}">
                  <a16:creationId xmlns:a16="http://schemas.microsoft.com/office/drawing/2014/main" id="{57246C1B-31B0-40E3-BB50-8104894AE244}"/>
                </a:ext>
              </a:extLst>
            </p:cNvPr>
            <p:cNvSpPr/>
            <p:nvPr/>
          </p:nvSpPr>
          <p:spPr>
            <a:xfrm>
              <a:off x="851723" y="2611722"/>
              <a:ext cx="7343677" cy="707886"/>
            </a:xfrm>
            <a:prstGeom prst="rect">
              <a:avLst/>
            </a:prstGeom>
            <a:solidFill>
              <a:schemeClr val="accent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FFFFFF"/>
                  </a:solidFill>
                  <a:effectLst/>
                  <a:uLnTx/>
                  <a:uFillTx/>
                  <a:latin typeface="Arial"/>
                  <a:ea typeface="+mn-ea"/>
                  <a:cs typeface="+mn-cs"/>
                </a:rPr>
                <a:t>Potential for retirement income through tax free loans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FFFFFF"/>
                  </a:solidFill>
                  <a:effectLst/>
                  <a:uLnTx/>
                  <a:uFillTx/>
                  <a:latin typeface="Arial"/>
                  <a:ea typeface="+mn-ea"/>
                  <a:cs typeface="+mn-cs"/>
                </a:rPr>
                <a:t>and withdrawals</a:t>
              </a:r>
              <a:r>
                <a:rPr kumimoji="0" lang="en-US" altLang="en-US" sz="900" b="0" i="0" u="none" strike="noStrike" kern="1200" cap="none" spc="0" normalizeH="0" baseline="0" noProof="0" dirty="0">
                  <a:ln>
                    <a:noFill/>
                  </a:ln>
                  <a:solidFill>
                    <a:srgbClr val="FFFFFF"/>
                  </a:solidFill>
                  <a:effectLst/>
                  <a:uLnTx/>
                  <a:uFillTx/>
                  <a:latin typeface="Arial"/>
                  <a:ea typeface="+mn-ea"/>
                  <a:cs typeface="+mn-cs"/>
                </a:rPr>
                <a:t>2</a:t>
              </a:r>
            </a:p>
          </p:txBody>
        </p:sp>
        <p:sp>
          <p:nvSpPr>
            <p:cNvPr id="18" name="Rectangle 17">
              <a:extLst>
                <a:ext uri="{FF2B5EF4-FFF2-40B4-BE49-F238E27FC236}">
                  <a16:creationId xmlns:a16="http://schemas.microsoft.com/office/drawing/2014/main" id="{A75F76B6-FCC1-495B-9EFB-2678E01D8D24}"/>
                </a:ext>
              </a:extLst>
            </p:cNvPr>
            <p:cNvSpPr/>
            <p:nvPr/>
          </p:nvSpPr>
          <p:spPr>
            <a:xfrm>
              <a:off x="323638" y="2611723"/>
              <a:ext cx="442741" cy="4943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mn-ea"/>
                  <a:cs typeface="+mn-cs"/>
                </a:rPr>
                <a:t>2</a:t>
              </a:r>
            </a:p>
          </p:txBody>
        </p:sp>
      </p:grpSp>
      <p:grpSp>
        <p:nvGrpSpPr>
          <p:cNvPr id="19" name="Group 18">
            <a:extLst>
              <a:ext uri="{FF2B5EF4-FFF2-40B4-BE49-F238E27FC236}">
                <a16:creationId xmlns:a16="http://schemas.microsoft.com/office/drawing/2014/main" id="{7E0B93FF-745D-4914-924E-9C1F3DE0BCFD}"/>
              </a:ext>
            </a:extLst>
          </p:cNvPr>
          <p:cNvGrpSpPr/>
          <p:nvPr/>
        </p:nvGrpSpPr>
        <p:grpSpPr>
          <a:xfrm>
            <a:off x="323637" y="2889894"/>
            <a:ext cx="7871762" cy="1015664"/>
            <a:chOff x="323638" y="3670598"/>
            <a:chExt cx="7766220" cy="1015664"/>
          </a:xfrm>
        </p:grpSpPr>
        <p:sp>
          <p:nvSpPr>
            <p:cNvPr id="20" name="Rectangle 19">
              <a:extLst>
                <a:ext uri="{FF2B5EF4-FFF2-40B4-BE49-F238E27FC236}">
                  <a16:creationId xmlns:a16="http://schemas.microsoft.com/office/drawing/2014/main" id="{67430A65-9515-4B6A-83FF-1DA2C2262CEC}"/>
                </a:ext>
              </a:extLst>
            </p:cNvPr>
            <p:cNvSpPr/>
            <p:nvPr/>
          </p:nvSpPr>
          <p:spPr>
            <a:xfrm>
              <a:off x="851723" y="3670599"/>
              <a:ext cx="7238135" cy="1015663"/>
            </a:xfrm>
            <a:prstGeom prst="rect">
              <a:avLst/>
            </a:prstGeom>
            <a:solidFill>
              <a:schemeClr val="accent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FFFFFF"/>
                  </a:solidFill>
                  <a:effectLst/>
                  <a:uLnTx/>
                  <a:uFillTx/>
                  <a:latin typeface="Arial"/>
                  <a:ea typeface="+mn-ea"/>
                  <a:cs typeface="+mn-cs"/>
                </a:rPr>
                <a:t>Optional Accelerated benefits riders available that allow you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FFFFFF"/>
                  </a:solidFill>
                  <a:effectLst/>
                  <a:uLnTx/>
                  <a:uFillTx/>
                  <a:latin typeface="Arial"/>
                  <a:ea typeface="+mn-ea"/>
                  <a:cs typeface="+mn-cs"/>
                </a:rPr>
                <a:t>Access the death benefit  in the event of a qualifying terminal,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FFFFFF"/>
                  </a:solidFill>
                  <a:effectLst/>
                  <a:uLnTx/>
                  <a:uFillTx/>
                  <a:latin typeface="Arial"/>
                  <a:ea typeface="+mn-ea"/>
                  <a:cs typeface="+mn-cs"/>
                </a:rPr>
                <a:t>Chronic</a:t>
              </a:r>
              <a:r>
                <a:rPr lang="en-US" altLang="en-US" sz="2000" dirty="0">
                  <a:solidFill>
                    <a:srgbClr val="FFFFFF"/>
                  </a:solidFill>
                  <a:latin typeface="Arial"/>
                </a:rPr>
                <a:t> or </a:t>
              </a:r>
              <a:r>
                <a:rPr kumimoji="0" lang="en-US" altLang="en-US" sz="2000" b="0" i="0" u="none" strike="noStrike" kern="1200" cap="none" spc="0" normalizeH="0" baseline="0" noProof="0" dirty="0">
                  <a:ln>
                    <a:noFill/>
                  </a:ln>
                  <a:solidFill>
                    <a:srgbClr val="FFFFFF"/>
                  </a:solidFill>
                  <a:effectLst/>
                  <a:uLnTx/>
                  <a:uFillTx/>
                  <a:latin typeface="Arial"/>
                  <a:ea typeface="+mn-ea"/>
                  <a:cs typeface="+mn-cs"/>
                </a:rPr>
                <a:t>critical illness</a:t>
              </a:r>
              <a:r>
                <a:rPr kumimoji="0" lang="en-US" altLang="en-US" sz="900" b="0" i="0" u="none" strike="noStrike" kern="1200" cap="none" spc="0" normalizeH="0" baseline="0" noProof="0" dirty="0">
                  <a:ln>
                    <a:noFill/>
                  </a:ln>
                  <a:solidFill>
                    <a:srgbClr val="FFFFFF"/>
                  </a:solidFill>
                  <a:effectLst/>
                  <a:uLnTx/>
                  <a:uFillTx/>
                  <a:latin typeface="Arial"/>
                  <a:ea typeface="+mn-ea"/>
                  <a:cs typeface="+mn-cs"/>
                </a:rPr>
                <a:t>3</a:t>
              </a:r>
            </a:p>
          </p:txBody>
        </p:sp>
        <p:sp>
          <p:nvSpPr>
            <p:cNvPr id="21" name="Rectangle 20">
              <a:extLst>
                <a:ext uri="{FF2B5EF4-FFF2-40B4-BE49-F238E27FC236}">
                  <a16:creationId xmlns:a16="http://schemas.microsoft.com/office/drawing/2014/main" id="{4774D580-12C7-4654-9163-25C11CD2FCAD}"/>
                </a:ext>
              </a:extLst>
            </p:cNvPr>
            <p:cNvSpPr/>
            <p:nvPr/>
          </p:nvSpPr>
          <p:spPr>
            <a:xfrm>
              <a:off x="323638" y="3670598"/>
              <a:ext cx="442741" cy="495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mn-ea"/>
                  <a:cs typeface="+mn-cs"/>
                </a:rPr>
                <a:t>3</a:t>
              </a:r>
            </a:p>
          </p:txBody>
        </p:sp>
      </p:grpSp>
      <p:sp>
        <p:nvSpPr>
          <p:cNvPr id="22" name="TextBox 21">
            <a:extLst>
              <a:ext uri="{FF2B5EF4-FFF2-40B4-BE49-F238E27FC236}">
                <a16:creationId xmlns:a16="http://schemas.microsoft.com/office/drawing/2014/main" id="{C75893C4-A981-4A5C-85E3-7CA0F4AB231B}"/>
              </a:ext>
            </a:extLst>
          </p:cNvPr>
          <p:cNvSpPr txBox="1"/>
          <p:nvPr/>
        </p:nvSpPr>
        <p:spPr>
          <a:xfrm>
            <a:off x="0" y="5085648"/>
            <a:ext cx="9144000" cy="1785104"/>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altLang="en-US" sz="1000" b="0" i="0" u="none" strike="noStrike" kern="1200" cap="none" spc="0" normalizeH="0" baseline="0" noProof="0" dirty="0">
                <a:ln>
                  <a:noFill/>
                </a:ln>
                <a:solidFill>
                  <a:srgbClr val="3F403C"/>
                </a:solidFill>
                <a:effectLst/>
                <a:uLnTx/>
                <a:uFillTx/>
                <a:latin typeface="Arial"/>
                <a:ea typeface="+mn-ea"/>
                <a:cs typeface="+mn-cs"/>
              </a:rPr>
              <a:t>IRC Section 101(a)(1).  There are some exceptions to this rule.  Please consult a qualified tax professional for advice concerning your individual situation.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altLang="en-US" sz="1000" b="0" i="0" u="none" strike="noStrike" kern="1200" cap="none" spc="0" normalizeH="0" baseline="0" noProof="0" dirty="0">
                <a:ln>
                  <a:noFill/>
                </a:ln>
                <a:solidFill>
                  <a:srgbClr val="3F403C"/>
                </a:solidFill>
                <a:effectLst/>
                <a:uLnTx/>
                <a:uFillTx/>
                <a:latin typeface="Arial"/>
                <a:ea typeface="+mn-ea"/>
                <a:cs typeface="+mn-cs"/>
              </a:rPr>
              <a:t>The ability of a life insurance contract to accumulate sufficient cash value to help meet accumulation goals will be dependent upon the amount of extra premium paid into the policy, and the performance of the policy, and is not guaranteed.  Policy loans and withdrawals reduce the policy’s cash value and death benefit and may result in a taxable event.  Withdrawals up to the basis paid into the contract and loans thereafter will not create an immediate taxable event, but substantial tax ramifications could result upon contract lapse or surrender.   Surrender charges may reduce the policy’s cash value in early years.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altLang="en-US" sz="1000" b="0" i="0" u="none" strike="noStrike" kern="1200" cap="none" spc="0" normalizeH="0" baseline="0" noProof="0" dirty="0">
                <a:ln>
                  <a:noFill/>
                </a:ln>
                <a:solidFill>
                  <a:srgbClr val="3F403C"/>
                </a:solidFill>
                <a:effectLst/>
                <a:uLnTx/>
                <a:uFillTx/>
                <a:latin typeface="Arial"/>
                <a:ea typeface="+mn-ea"/>
                <a:cs typeface="+mn-cs"/>
              </a:rPr>
              <a:t>Payment of Accelerated Benefits will reduce the Cash Value and Death Benefit otherwise payable under the policy.  Receipt of Accelerated Benefits may be a taxable event and may affect your eligibility for public assistance programs.  Please consult your personal tax advisor to determine the tax status of any benefits paid under this rider and with social service agencies concerning how receipt of such a payment will affect you.  Riders are supplemental benefits that can be added to a life insurance policy and are not suitable unless you also have a need for life insurance.  Riders are optional, may require additional premium and may not be available in all states or on all products.  This is not a solicitation of any specific insurance policy.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3F403C"/>
              </a:solidFill>
              <a:effectLst/>
              <a:uLnTx/>
              <a:uFillTx/>
              <a:latin typeface="Arial"/>
              <a:ea typeface="+mn-ea"/>
              <a:cs typeface="+mn-cs"/>
            </a:endParaRPr>
          </a:p>
        </p:txBody>
      </p:sp>
    </p:spTree>
    <p:extLst>
      <p:ext uri="{BB962C8B-B14F-4D97-AF65-F5344CB8AC3E}">
        <p14:creationId xmlns:p14="http://schemas.microsoft.com/office/powerpoint/2010/main" val="2446590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par>
                                <p:cTn id="11" presetID="22" presetClass="entr" presetSubtype="8"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par>
                                <p:cTn id="14" presetID="22" presetClass="entr" presetSubtype="8"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5DA5086-6C74-4236-A306-A60CC34E5C80}"/>
              </a:ext>
            </a:extLst>
          </p:cNvPr>
          <p:cNvSpPr>
            <a:spLocks noGrp="1"/>
          </p:cNvSpPr>
          <p:nvPr>
            <p:ph type="title"/>
          </p:nvPr>
        </p:nvSpPr>
        <p:spPr/>
        <p:txBody>
          <a:bodyPr/>
          <a:lstStyle/>
          <a:p>
            <a:r>
              <a:rPr lang="en-US" dirty="0"/>
              <a:t>How Split Dollar Works</a:t>
            </a:r>
          </a:p>
        </p:txBody>
      </p:sp>
      <p:sp>
        <p:nvSpPr>
          <p:cNvPr id="16" name="Rectangle 15">
            <a:extLst>
              <a:ext uri="{FF2B5EF4-FFF2-40B4-BE49-F238E27FC236}">
                <a16:creationId xmlns:a16="http://schemas.microsoft.com/office/drawing/2014/main" id="{D94B882A-323A-4949-BB44-DA59A06AD480}"/>
              </a:ext>
            </a:extLst>
          </p:cNvPr>
          <p:cNvSpPr/>
          <p:nvPr/>
        </p:nvSpPr>
        <p:spPr>
          <a:xfrm>
            <a:off x="515257" y="1951085"/>
            <a:ext cx="8113485" cy="2955830"/>
          </a:xfrm>
          <a:prstGeom prst="rect">
            <a:avLst/>
          </a:prstGeom>
          <a:solidFill>
            <a:sysClr val="window" lastClr="FFFFFF">
              <a:lumMod val="95000"/>
            </a:sys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17" name="TextBox 16">
            <a:extLst>
              <a:ext uri="{FF2B5EF4-FFF2-40B4-BE49-F238E27FC236}">
                <a16:creationId xmlns:a16="http://schemas.microsoft.com/office/drawing/2014/main" id="{C788FBCE-89A5-403E-9DD0-5EBF5D92CB31}"/>
              </a:ext>
            </a:extLst>
          </p:cNvPr>
          <p:cNvSpPr txBox="1"/>
          <p:nvPr/>
        </p:nvSpPr>
        <p:spPr>
          <a:xfrm>
            <a:off x="1894912" y="4157418"/>
            <a:ext cx="970137" cy="276999"/>
          </a:xfrm>
          <a:prstGeom prst="rect">
            <a:avLst/>
          </a:prstGeom>
          <a:noFill/>
        </p:spPr>
        <p:txBody>
          <a:bodyPr wrap="none" rtlCol="0">
            <a:spAutoFit/>
          </a:bodyPr>
          <a:lstStyle/>
          <a:p>
            <a:pPr algn="ctr" fontAlgn="base">
              <a:spcBef>
                <a:spcPct val="0"/>
              </a:spcBef>
              <a:spcAft>
                <a:spcPct val="0"/>
              </a:spcAft>
            </a:pPr>
            <a:r>
              <a:rPr lang="en-US" sz="1200" b="1" dirty="0">
                <a:solidFill>
                  <a:srgbClr val="3D9B35"/>
                </a:solidFill>
                <a:ea typeface="ＭＳ Ｐゴシック" pitchFamily="-105" charset="-128"/>
                <a:cs typeface="Times New Roman" pitchFamily="18" charset="0"/>
              </a:rPr>
              <a:t>BUSINESS</a:t>
            </a:r>
          </a:p>
        </p:txBody>
      </p:sp>
      <p:grpSp>
        <p:nvGrpSpPr>
          <p:cNvPr id="18" name="Group 17">
            <a:extLst>
              <a:ext uri="{FF2B5EF4-FFF2-40B4-BE49-F238E27FC236}">
                <a16:creationId xmlns:a16="http://schemas.microsoft.com/office/drawing/2014/main" id="{00747EEE-92A7-4D50-ABE9-F3B2A4A2664A}"/>
              </a:ext>
            </a:extLst>
          </p:cNvPr>
          <p:cNvGrpSpPr/>
          <p:nvPr/>
        </p:nvGrpSpPr>
        <p:grpSpPr>
          <a:xfrm>
            <a:off x="1532666" y="2275562"/>
            <a:ext cx="1694629" cy="1773841"/>
            <a:chOff x="545566" y="2272998"/>
            <a:chExt cx="1121869" cy="1121869"/>
          </a:xfrm>
        </p:grpSpPr>
        <p:sp>
          <p:nvSpPr>
            <p:cNvPr id="19" name="Oval 18">
              <a:extLst>
                <a:ext uri="{FF2B5EF4-FFF2-40B4-BE49-F238E27FC236}">
                  <a16:creationId xmlns:a16="http://schemas.microsoft.com/office/drawing/2014/main" id="{A1488710-C337-499D-BBE8-B3200FADCCE9}"/>
                </a:ext>
              </a:extLst>
            </p:cNvPr>
            <p:cNvSpPr/>
            <p:nvPr/>
          </p:nvSpPr>
          <p:spPr>
            <a:xfrm>
              <a:off x="545566" y="2272998"/>
              <a:ext cx="1121869" cy="1121869"/>
            </a:xfrm>
            <a:prstGeom prst="ellipse">
              <a:avLst/>
            </a:prstGeom>
            <a:solidFill>
              <a:srgbClr val="3D9B35"/>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20" name="Freeform 19">
              <a:extLst>
                <a:ext uri="{FF2B5EF4-FFF2-40B4-BE49-F238E27FC236}">
                  <a16:creationId xmlns:a16="http://schemas.microsoft.com/office/drawing/2014/main" id="{75FAE991-9602-4FE8-9F98-751D1FC29FF8}"/>
                </a:ext>
              </a:extLst>
            </p:cNvPr>
            <p:cNvSpPr>
              <a:spLocks noEditPoints="1"/>
            </p:cNvSpPr>
            <p:nvPr/>
          </p:nvSpPr>
          <p:spPr bwMode="auto">
            <a:xfrm>
              <a:off x="778070" y="2577434"/>
              <a:ext cx="656861" cy="512997"/>
            </a:xfrm>
            <a:custGeom>
              <a:avLst/>
              <a:gdLst>
                <a:gd name="T0" fmla="*/ 432 w 589"/>
                <a:gd name="T1" fmla="*/ 378 h 460"/>
                <a:gd name="T2" fmla="*/ 550 w 589"/>
                <a:gd name="T3" fmla="*/ 310 h 460"/>
                <a:gd name="T4" fmla="*/ 350 w 589"/>
                <a:gd name="T5" fmla="*/ 310 h 460"/>
                <a:gd name="T6" fmla="*/ 408 w 589"/>
                <a:gd name="T7" fmla="*/ 378 h 460"/>
                <a:gd name="T8" fmla="*/ 350 w 589"/>
                <a:gd name="T9" fmla="*/ 310 h 460"/>
                <a:gd name="T10" fmla="*/ 263 w 589"/>
                <a:gd name="T11" fmla="*/ 405 h 460"/>
                <a:gd name="T12" fmla="*/ 326 w 589"/>
                <a:gd name="T13" fmla="*/ 310 h 460"/>
                <a:gd name="T14" fmla="*/ 182 w 589"/>
                <a:gd name="T15" fmla="*/ 310 h 460"/>
                <a:gd name="T16" fmla="*/ 240 w 589"/>
                <a:gd name="T17" fmla="*/ 378 h 460"/>
                <a:gd name="T18" fmla="*/ 182 w 589"/>
                <a:gd name="T19" fmla="*/ 310 h 460"/>
                <a:gd name="T20" fmla="*/ 40 w 589"/>
                <a:gd name="T21" fmla="*/ 378 h 460"/>
                <a:gd name="T22" fmla="*/ 158 w 589"/>
                <a:gd name="T23" fmla="*/ 310 h 460"/>
                <a:gd name="T24" fmla="*/ 432 w 589"/>
                <a:gd name="T25" fmla="*/ 219 h 460"/>
                <a:gd name="T26" fmla="*/ 550 w 589"/>
                <a:gd name="T27" fmla="*/ 286 h 460"/>
                <a:gd name="T28" fmla="*/ 432 w 589"/>
                <a:gd name="T29" fmla="*/ 219 h 460"/>
                <a:gd name="T30" fmla="*/ 350 w 589"/>
                <a:gd name="T31" fmla="*/ 286 h 460"/>
                <a:gd name="T32" fmla="*/ 408 w 589"/>
                <a:gd name="T33" fmla="*/ 219 h 460"/>
                <a:gd name="T34" fmla="*/ 263 w 589"/>
                <a:gd name="T35" fmla="*/ 219 h 460"/>
                <a:gd name="T36" fmla="*/ 326 w 589"/>
                <a:gd name="T37" fmla="*/ 286 h 460"/>
                <a:gd name="T38" fmla="*/ 263 w 589"/>
                <a:gd name="T39" fmla="*/ 219 h 460"/>
                <a:gd name="T40" fmla="*/ 182 w 589"/>
                <a:gd name="T41" fmla="*/ 286 h 460"/>
                <a:gd name="T42" fmla="*/ 240 w 589"/>
                <a:gd name="T43" fmla="*/ 219 h 460"/>
                <a:gd name="T44" fmla="*/ 40 w 589"/>
                <a:gd name="T45" fmla="*/ 219 h 460"/>
                <a:gd name="T46" fmla="*/ 158 w 589"/>
                <a:gd name="T47" fmla="*/ 286 h 460"/>
                <a:gd name="T48" fmla="*/ 40 w 589"/>
                <a:gd name="T49" fmla="*/ 219 h 460"/>
                <a:gd name="T50" fmla="*/ 432 w 589"/>
                <a:gd name="T51" fmla="*/ 196 h 460"/>
                <a:gd name="T52" fmla="*/ 550 w 589"/>
                <a:gd name="T53" fmla="*/ 127 h 460"/>
                <a:gd name="T54" fmla="*/ 350 w 589"/>
                <a:gd name="T55" fmla="*/ 127 h 460"/>
                <a:gd name="T56" fmla="*/ 408 w 589"/>
                <a:gd name="T57" fmla="*/ 196 h 460"/>
                <a:gd name="T58" fmla="*/ 350 w 589"/>
                <a:gd name="T59" fmla="*/ 127 h 460"/>
                <a:gd name="T60" fmla="*/ 263 w 589"/>
                <a:gd name="T61" fmla="*/ 196 h 460"/>
                <a:gd name="T62" fmla="*/ 326 w 589"/>
                <a:gd name="T63" fmla="*/ 127 h 460"/>
                <a:gd name="T64" fmla="*/ 182 w 589"/>
                <a:gd name="T65" fmla="*/ 127 h 460"/>
                <a:gd name="T66" fmla="*/ 240 w 589"/>
                <a:gd name="T67" fmla="*/ 196 h 460"/>
                <a:gd name="T68" fmla="*/ 182 w 589"/>
                <a:gd name="T69" fmla="*/ 127 h 460"/>
                <a:gd name="T70" fmla="*/ 40 w 589"/>
                <a:gd name="T71" fmla="*/ 196 h 460"/>
                <a:gd name="T72" fmla="*/ 158 w 589"/>
                <a:gd name="T73" fmla="*/ 127 h 460"/>
                <a:gd name="T74" fmla="*/ 178 w 589"/>
                <a:gd name="T75" fmla="*/ 0 h 460"/>
                <a:gd name="T76" fmla="*/ 412 w 589"/>
                <a:gd name="T77" fmla="*/ 55 h 460"/>
                <a:gd name="T78" fmla="*/ 589 w 589"/>
                <a:gd name="T79" fmla="*/ 80 h 460"/>
                <a:gd name="T80" fmla="*/ 572 w 589"/>
                <a:gd name="T81" fmla="*/ 402 h 460"/>
                <a:gd name="T82" fmla="*/ 589 w 589"/>
                <a:gd name="T83" fmla="*/ 460 h 460"/>
                <a:gd name="T84" fmla="*/ 0 w 589"/>
                <a:gd name="T85" fmla="*/ 402 h 460"/>
                <a:gd name="T86" fmla="*/ 17 w 589"/>
                <a:gd name="T87" fmla="*/ 80 h 460"/>
                <a:gd name="T88" fmla="*/ 0 w 589"/>
                <a:gd name="T89" fmla="*/ 55 h 460"/>
                <a:gd name="T90" fmla="*/ 178 w 589"/>
                <a:gd name="T91" fmla="*/ 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9" h="460">
                  <a:moveTo>
                    <a:pt x="432" y="310"/>
                  </a:moveTo>
                  <a:lnTo>
                    <a:pt x="432" y="378"/>
                  </a:lnTo>
                  <a:lnTo>
                    <a:pt x="550" y="378"/>
                  </a:lnTo>
                  <a:lnTo>
                    <a:pt x="550" y="310"/>
                  </a:lnTo>
                  <a:lnTo>
                    <a:pt x="432" y="310"/>
                  </a:lnTo>
                  <a:close/>
                  <a:moveTo>
                    <a:pt x="350" y="310"/>
                  </a:moveTo>
                  <a:lnTo>
                    <a:pt x="350" y="378"/>
                  </a:lnTo>
                  <a:lnTo>
                    <a:pt x="408" y="378"/>
                  </a:lnTo>
                  <a:lnTo>
                    <a:pt x="408" y="310"/>
                  </a:lnTo>
                  <a:lnTo>
                    <a:pt x="350" y="310"/>
                  </a:lnTo>
                  <a:close/>
                  <a:moveTo>
                    <a:pt x="263" y="310"/>
                  </a:moveTo>
                  <a:lnTo>
                    <a:pt x="263" y="405"/>
                  </a:lnTo>
                  <a:lnTo>
                    <a:pt x="326" y="405"/>
                  </a:lnTo>
                  <a:lnTo>
                    <a:pt x="326" y="310"/>
                  </a:lnTo>
                  <a:lnTo>
                    <a:pt x="263" y="310"/>
                  </a:lnTo>
                  <a:close/>
                  <a:moveTo>
                    <a:pt x="182" y="310"/>
                  </a:moveTo>
                  <a:lnTo>
                    <a:pt x="182" y="378"/>
                  </a:lnTo>
                  <a:lnTo>
                    <a:pt x="240" y="378"/>
                  </a:lnTo>
                  <a:lnTo>
                    <a:pt x="240" y="310"/>
                  </a:lnTo>
                  <a:lnTo>
                    <a:pt x="182" y="310"/>
                  </a:lnTo>
                  <a:close/>
                  <a:moveTo>
                    <a:pt x="40" y="310"/>
                  </a:moveTo>
                  <a:lnTo>
                    <a:pt x="40" y="378"/>
                  </a:lnTo>
                  <a:lnTo>
                    <a:pt x="158" y="378"/>
                  </a:lnTo>
                  <a:lnTo>
                    <a:pt x="158" y="310"/>
                  </a:lnTo>
                  <a:lnTo>
                    <a:pt x="40" y="310"/>
                  </a:lnTo>
                  <a:close/>
                  <a:moveTo>
                    <a:pt x="432" y="219"/>
                  </a:moveTo>
                  <a:lnTo>
                    <a:pt x="432" y="286"/>
                  </a:lnTo>
                  <a:lnTo>
                    <a:pt x="550" y="286"/>
                  </a:lnTo>
                  <a:lnTo>
                    <a:pt x="550" y="219"/>
                  </a:lnTo>
                  <a:lnTo>
                    <a:pt x="432" y="219"/>
                  </a:lnTo>
                  <a:close/>
                  <a:moveTo>
                    <a:pt x="350" y="219"/>
                  </a:moveTo>
                  <a:lnTo>
                    <a:pt x="350" y="286"/>
                  </a:lnTo>
                  <a:lnTo>
                    <a:pt x="408" y="286"/>
                  </a:lnTo>
                  <a:lnTo>
                    <a:pt x="408" y="219"/>
                  </a:lnTo>
                  <a:lnTo>
                    <a:pt x="350" y="219"/>
                  </a:lnTo>
                  <a:close/>
                  <a:moveTo>
                    <a:pt x="263" y="219"/>
                  </a:moveTo>
                  <a:lnTo>
                    <a:pt x="263" y="286"/>
                  </a:lnTo>
                  <a:lnTo>
                    <a:pt x="326" y="286"/>
                  </a:lnTo>
                  <a:lnTo>
                    <a:pt x="326" y="219"/>
                  </a:lnTo>
                  <a:lnTo>
                    <a:pt x="263" y="219"/>
                  </a:lnTo>
                  <a:close/>
                  <a:moveTo>
                    <a:pt x="182" y="219"/>
                  </a:moveTo>
                  <a:lnTo>
                    <a:pt x="182" y="286"/>
                  </a:lnTo>
                  <a:lnTo>
                    <a:pt x="240" y="286"/>
                  </a:lnTo>
                  <a:lnTo>
                    <a:pt x="240" y="219"/>
                  </a:lnTo>
                  <a:lnTo>
                    <a:pt x="182" y="219"/>
                  </a:lnTo>
                  <a:close/>
                  <a:moveTo>
                    <a:pt x="40" y="219"/>
                  </a:moveTo>
                  <a:lnTo>
                    <a:pt x="40" y="286"/>
                  </a:lnTo>
                  <a:lnTo>
                    <a:pt x="158" y="286"/>
                  </a:lnTo>
                  <a:lnTo>
                    <a:pt x="158" y="219"/>
                  </a:lnTo>
                  <a:lnTo>
                    <a:pt x="40" y="219"/>
                  </a:lnTo>
                  <a:close/>
                  <a:moveTo>
                    <a:pt x="432" y="127"/>
                  </a:moveTo>
                  <a:lnTo>
                    <a:pt x="432" y="196"/>
                  </a:lnTo>
                  <a:lnTo>
                    <a:pt x="550" y="196"/>
                  </a:lnTo>
                  <a:lnTo>
                    <a:pt x="550" y="127"/>
                  </a:lnTo>
                  <a:lnTo>
                    <a:pt x="432" y="127"/>
                  </a:lnTo>
                  <a:close/>
                  <a:moveTo>
                    <a:pt x="350" y="127"/>
                  </a:moveTo>
                  <a:lnTo>
                    <a:pt x="350" y="196"/>
                  </a:lnTo>
                  <a:lnTo>
                    <a:pt x="408" y="196"/>
                  </a:lnTo>
                  <a:lnTo>
                    <a:pt x="408" y="127"/>
                  </a:lnTo>
                  <a:lnTo>
                    <a:pt x="350" y="127"/>
                  </a:lnTo>
                  <a:close/>
                  <a:moveTo>
                    <a:pt x="263" y="127"/>
                  </a:moveTo>
                  <a:lnTo>
                    <a:pt x="263" y="196"/>
                  </a:lnTo>
                  <a:lnTo>
                    <a:pt x="326" y="196"/>
                  </a:lnTo>
                  <a:lnTo>
                    <a:pt x="326" y="127"/>
                  </a:lnTo>
                  <a:lnTo>
                    <a:pt x="263" y="127"/>
                  </a:lnTo>
                  <a:close/>
                  <a:moveTo>
                    <a:pt x="182" y="127"/>
                  </a:moveTo>
                  <a:lnTo>
                    <a:pt x="182" y="196"/>
                  </a:lnTo>
                  <a:lnTo>
                    <a:pt x="240" y="196"/>
                  </a:lnTo>
                  <a:lnTo>
                    <a:pt x="240" y="127"/>
                  </a:lnTo>
                  <a:lnTo>
                    <a:pt x="182" y="127"/>
                  </a:lnTo>
                  <a:close/>
                  <a:moveTo>
                    <a:pt x="40" y="127"/>
                  </a:moveTo>
                  <a:lnTo>
                    <a:pt x="40" y="196"/>
                  </a:lnTo>
                  <a:lnTo>
                    <a:pt x="158" y="196"/>
                  </a:lnTo>
                  <a:lnTo>
                    <a:pt x="158" y="127"/>
                  </a:lnTo>
                  <a:lnTo>
                    <a:pt x="40" y="127"/>
                  </a:lnTo>
                  <a:close/>
                  <a:moveTo>
                    <a:pt x="178" y="0"/>
                  </a:moveTo>
                  <a:lnTo>
                    <a:pt x="412" y="0"/>
                  </a:lnTo>
                  <a:lnTo>
                    <a:pt x="412" y="55"/>
                  </a:lnTo>
                  <a:lnTo>
                    <a:pt x="589" y="55"/>
                  </a:lnTo>
                  <a:lnTo>
                    <a:pt x="589" y="80"/>
                  </a:lnTo>
                  <a:lnTo>
                    <a:pt x="572" y="80"/>
                  </a:lnTo>
                  <a:lnTo>
                    <a:pt x="572" y="402"/>
                  </a:lnTo>
                  <a:lnTo>
                    <a:pt x="589" y="402"/>
                  </a:lnTo>
                  <a:lnTo>
                    <a:pt x="589" y="460"/>
                  </a:lnTo>
                  <a:lnTo>
                    <a:pt x="0" y="460"/>
                  </a:lnTo>
                  <a:lnTo>
                    <a:pt x="0" y="402"/>
                  </a:lnTo>
                  <a:lnTo>
                    <a:pt x="17" y="402"/>
                  </a:lnTo>
                  <a:lnTo>
                    <a:pt x="17" y="80"/>
                  </a:lnTo>
                  <a:lnTo>
                    <a:pt x="0" y="80"/>
                  </a:lnTo>
                  <a:lnTo>
                    <a:pt x="0" y="55"/>
                  </a:lnTo>
                  <a:lnTo>
                    <a:pt x="178" y="55"/>
                  </a:lnTo>
                  <a:lnTo>
                    <a:pt x="178" y="0"/>
                  </a:lnTo>
                  <a:close/>
                </a:path>
              </a:pathLst>
            </a:custGeom>
            <a:solidFill>
              <a:sysClr val="window" lastClr="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ea typeface="ＭＳ Ｐゴシック" pitchFamily="-105" charset="-128"/>
                <a:cs typeface="Times New Roman" pitchFamily="18" charset="0"/>
              </a:endParaRPr>
            </a:p>
          </p:txBody>
        </p:sp>
      </p:grpSp>
      <p:sp>
        <p:nvSpPr>
          <p:cNvPr id="21" name="Oval 20">
            <a:extLst>
              <a:ext uri="{FF2B5EF4-FFF2-40B4-BE49-F238E27FC236}">
                <a16:creationId xmlns:a16="http://schemas.microsoft.com/office/drawing/2014/main" id="{D2DD0E47-BBFF-4FB7-985C-2540C152388D}"/>
              </a:ext>
            </a:extLst>
          </p:cNvPr>
          <p:cNvSpPr/>
          <p:nvPr/>
        </p:nvSpPr>
        <p:spPr>
          <a:xfrm>
            <a:off x="5355393" y="3332276"/>
            <a:ext cx="1124332" cy="1102141"/>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w="25400" cap="flat" cmpd="sng" algn="ctr">
            <a:solidFill>
              <a:srgbClr val="3D9B35"/>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grpSp>
        <p:nvGrpSpPr>
          <p:cNvPr id="22" name="Group 21">
            <a:extLst>
              <a:ext uri="{FF2B5EF4-FFF2-40B4-BE49-F238E27FC236}">
                <a16:creationId xmlns:a16="http://schemas.microsoft.com/office/drawing/2014/main" id="{27918D39-ADAD-4AF5-9256-3DB5F3FF9F09}"/>
              </a:ext>
            </a:extLst>
          </p:cNvPr>
          <p:cNvGrpSpPr/>
          <p:nvPr/>
        </p:nvGrpSpPr>
        <p:grpSpPr>
          <a:xfrm>
            <a:off x="6070116" y="2439087"/>
            <a:ext cx="1286139" cy="1446790"/>
            <a:chOff x="2796604" y="2932397"/>
            <a:chExt cx="755729" cy="755729"/>
          </a:xfrm>
        </p:grpSpPr>
        <p:sp>
          <p:nvSpPr>
            <p:cNvPr id="23" name="Oval 22">
              <a:extLst>
                <a:ext uri="{FF2B5EF4-FFF2-40B4-BE49-F238E27FC236}">
                  <a16:creationId xmlns:a16="http://schemas.microsoft.com/office/drawing/2014/main" id="{5879066A-0978-4591-A320-4D16F775E70C}"/>
                </a:ext>
              </a:extLst>
            </p:cNvPr>
            <p:cNvSpPr/>
            <p:nvPr/>
          </p:nvSpPr>
          <p:spPr>
            <a:xfrm>
              <a:off x="2796604" y="2932397"/>
              <a:ext cx="755729" cy="755729"/>
            </a:xfrm>
            <a:prstGeom prst="ellipse">
              <a:avLst/>
            </a:prstGeom>
            <a:solidFill>
              <a:srgbClr val="616365"/>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24" name="Freeform 46">
              <a:extLst>
                <a:ext uri="{FF2B5EF4-FFF2-40B4-BE49-F238E27FC236}">
                  <a16:creationId xmlns:a16="http://schemas.microsoft.com/office/drawing/2014/main" id="{1E2E62F3-40B5-40BD-90E7-0B509787AFFB}"/>
                </a:ext>
              </a:extLst>
            </p:cNvPr>
            <p:cNvSpPr>
              <a:spLocks noEditPoints="1"/>
            </p:cNvSpPr>
            <p:nvPr/>
          </p:nvSpPr>
          <p:spPr bwMode="auto">
            <a:xfrm>
              <a:off x="3083564" y="3070230"/>
              <a:ext cx="181807" cy="480061"/>
            </a:xfrm>
            <a:custGeom>
              <a:avLst/>
              <a:gdLst>
                <a:gd name="T0" fmla="*/ 159 w 242"/>
                <a:gd name="T1" fmla="*/ 173 h 639"/>
                <a:gd name="T2" fmla="*/ 202 w 242"/>
                <a:gd name="T3" fmla="*/ 185 h 639"/>
                <a:gd name="T4" fmla="*/ 232 w 242"/>
                <a:gd name="T5" fmla="*/ 207 h 639"/>
                <a:gd name="T6" fmla="*/ 242 w 242"/>
                <a:gd name="T7" fmla="*/ 238 h 639"/>
                <a:gd name="T8" fmla="*/ 233 w 242"/>
                <a:gd name="T9" fmla="*/ 412 h 639"/>
                <a:gd name="T10" fmla="*/ 221 w 242"/>
                <a:gd name="T11" fmla="*/ 429 h 639"/>
                <a:gd name="T12" fmla="*/ 199 w 242"/>
                <a:gd name="T13" fmla="*/ 437 h 639"/>
                <a:gd name="T14" fmla="*/ 185 w 242"/>
                <a:gd name="T15" fmla="*/ 631 h 639"/>
                <a:gd name="T16" fmla="*/ 179 w 242"/>
                <a:gd name="T17" fmla="*/ 638 h 639"/>
                <a:gd name="T18" fmla="*/ 172 w 242"/>
                <a:gd name="T19" fmla="*/ 639 h 639"/>
                <a:gd name="T20" fmla="*/ 67 w 242"/>
                <a:gd name="T21" fmla="*/ 639 h 639"/>
                <a:gd name="T22" fmla="*/ 60 w 242"/>
                <a:gd name="T23" fmla="*/ 635 h 639"/>
                <a:gd name="T24" fmla="*/ 58 w 242"/>
                <a:gd name="T25" fmla="*/ 627 h 639"/>
                <a:gd name="T26" fmla="*/ 32 w 242"/>
                <a:gd name="T27" fmla="*/ 433 h 639"/>
                <a:gd name="T28" fmla="*/ 15 w 242"/>
                <a:gd name="T29" fmla="*/ 422 h 639"/>
                <a:gd name="T30" fmla="*/ 8 w 242"/>
                <a:gd name="T31" fmla="*/ 399 h 639"/>
                <a:gd name="T32" fmla="*/ 3 w 242"/>
                <a:gd name="T33" fmla="*/ 221 h 639"/>
                <a:gd name="T34" fmla="*/ 24 w 242"/>
                <a:gd name="T35" fmla="*/ 195 h 639"/>
                <a:gd name="T36" fmla="*/ 62 w 242"/>
                <a:gd name="T37" fmla="*/ 178 h 639"/>
                <a:gd name="T38" fmla="*/ 109 w 242"/>
                <a:gd name="T39" fmla="*/ 170 h 639"/>
                <a:gd name="T40" fmla="*/ 122 w 242"/>
                <a:gd name="T41" fmla="*/ 0 h 639"/>
                <a:gd name="T42" fmla="*/ 157 w 242"/>
                <a:gd name="T43" fmla="*/ 8 h 639"/>
                <a:gd name="T44" fmla="*/ 182 w 242"/>
                <a:gd name="T45" fmla="*/ 31 h 639"/>
                <a:gd name="T46" fmla="*/ 187 w 242"/>
                <a:gd name="T47" fmla="*/ 62 h 639"/>
                <a:gd name="T48" fmla="*/ 183 w 242"/>
                <a:gd name="T49" fmla="*/ 96 h 639"/>
                <a:gd name="T50" fmla="*/ 176 w 242"/>
                <a:gd name="T51" fmla="*/ 122 h 639"/>
                <a:gd name="T52" fmla="*/ 151 w 242"/>
                <a:gd name="T53" fmla="*/ 147 h 639"/>
                <a:gd name="T54" fmla="*/ 127 w 242"/>
                <a:gd name="T55" fmla="*/ 153 h 639"/>
                <a:gd name="T56" fmla="*/ 119 w 242"/>
                <a:gd name="T57" fmla="*/ 154 h 639"/>
                <a:gd name="T58" fmla="*/ 111 w 242"/>
                <a:gd name="T59" fmla="*/ 153 h 639"/>
                <a:gd name="T60" fmla="*/ 77 w 242"/>
                <a:gd name="T61" fmla="*/ 135 h 639"/>
                <a:gd name="T62" fmla="*/ 63 w 242"/>
                <a:gd name="T63" fmla="*/ 110 h 639"/>
                <a:gd name="T64" fmla="*/ 56 w 242"/>
                <a:gd name="T65" fmla="*/ 79 h 639"/>
                <a:gd name="T66" fmla="*/ 56 w 242"/>
                <a:gd name="T67" fmla="*/ 50 h 639"/>
                <a:gd name="T68" fmla="*/ 71 w 242"/>
                <a:gd name="T69" fmla="*/ 18 h 639"/>
                <a:gd name="T70" fmla="*/ 102 w 242"/>
                <a:gd name="T71" fmla="*/ 3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2" h="639">
                  <a:moveTo>
                    <a:pt x="134" y="170"/>
                  </a:moveTo>
                  <a:lnTo>
                    <a:pt x="159" y="173"/>
                  </a:lnTo>
                  <a:lnTo>
                    <a:pt x="181" y="178"/>
                  </a:lnTo>
                  <a:lnTo>
                    <a:pt x="202" y="185"/>
                  </a:lnTo>
                  <a:lnTo>
                    <a:pt x="219" y="195"/>
                  </a:lnTo>
                  <a:lnTo>
                    <a:pt x="232" y="207"/>
                  </a:lnTo>
                  <a:lnTo>
                    <a:pt x="241" y="221"/>
                  </a:lnTo>
                  <a:lnTo>
                    <a:pt x="242" y="238"/>
                  </a:lnTo>
                  <a:lnTo>
                    <a:pt x="234" y="399"/>
                  </a:lnTo>
                  <a:lnTo>
                    <a:pt x="233" y="412"/>
                  </a:lnTo>
                  <a:lnTo>
                    <a:pt x="229" y="422"/>
                  </a:lnTo>
                  <a:lnTo>
                    <a:pt x="221" y="429"/>
                  </a:lnTo>
                  <a:lnTo>
                    <a:pt x="212" y="433"/>
                  </a:lnTo>
                  <a:lnTo>
                    <a:pt x="199" y="437"/>
                  </a:lnTo>
                  <a:lnTo>
                    <a:pt x="186" y="627"/>
                  </a:lnTo>
                  <a:lnTo>
                    <a:pt x="185" y="631"/>
                  </a:lnTo>
                  <a:lnTo>
                    <a:pt x="182" y="635"/>
                  </a:lnTo>
                  <a:lnTo>
                    <a:pt x="179" y="638"/>
                  </a:lnTo>
                  <a:lnTo>
                    <a:pt x="177" y="639"/>
                  </a:lnTo>
                  <a:lnTo>
                    <a:pt x="172" y="639"/>
                  </a:lnTo>
                  <a:lnTo>
                    <a:pt x="71" y="639"/>
                  </a:lnTo>
                  <a:lnTo>
                    <a:pt x="67" y="639"/>
                  </a:lnTo>
                  <a:lnTo>
                    <a:pt x="63" y="638"/>
                  </a:lnTo>
                  <a:lnTo>
                    <a:pt x="60" y="635"/>
                  </a:lnTo>
                  <a:lnTo>
                    <a:pt x="58" y="631"/>
                  </a:lnTo>
                  <a:lnTo>
                    <a:pt x="58" y="627"/>
                  </a:lnTo>
                  <a:lnTo>
                    <a:pt x="45" y="437"/>
                  </a:lnTo>
                  <a:lnTo>
                    <a:pt x="32" y="433"/>
                  </a:lnTo>
                  <a:lnTo>
                    <a:pt x="21" y="429"/>
                  </a:lnTo>
                  <a:lnTo>
                    <a:pt x="15" y="422"/>
                  </a:lnTo>
                  <a:lnTo>
                    <a:pt x="11" y="412"/>
                  </a:lnTo>
                  <a:lnTo>
                    <a:pt x="8" y="399"/>
                  </a:lnTo>
                  <a:lnTo>
                    <a:pt x="0" y="238"/>
                  </a:lnTo>
                  <a:lnTo>
                    <a:pt x="3" y="221"/>
                  </a:lnTo>
                  <a:lnTo>
                    <a:pt x="11" y="207"/>
                  </a:lnTo>
                  <a:lnTo>
                    <a:pt x="24" y="195"/>
                  </a:lnTo>
                  <a:lnTo>
                    <a:pt x="41" y="185"/>
                  </a:lnTo>
                  <a:lnTo>
                    <a:pt x="62" y="178"/>
                  </a:lnTo>
                  <a:lnTo>
                    <a:pt x="85" y="173"/>
                  </a:lnTo>
                  <a:lnTo>
                    <a:pt x="109" y="170"/>
                  </a:lnTo>
                  <a:lnTo>
                    <a:pt x="134" y="170"/>
                  </a:lnTo>
                  <a:close/>
                  <a:moveTo>
                    <a:pt x="122" y="0"/>
                  </a:moveTo>
                  <a:lnTo>
                    <a:pt x="140" y="3"/>
                  </a:lnTo>
                  <a:lnTo>
                    <a:pt x="157" y="8"/>
                  </a:lnTo>
                  <a:lnTo>
                    <a:pt x="172" y="18"/>
                  </a:lnTo>
                  <a:lnTo>
                    <a:pt x="182" y="31"/>
                  </a:lnTo>
                  <a:lnTo>
                    <a:pt x="186" y="50"/>
                  </a:lnTo>
                  <a:lnTo>
                    <a:pt x="187" y="62"/>
                  </a:lnTo>
                  <a:lnTo>
                    <a:pt x="186" y="79"/>
                  </a:lnTo>
                  <a:lnTo>
                    <a:pt x="183" y="96"/>
                  </a:lnTo>
                  <a:lnTo>
                    <a:pt x="181" y="110"/>
                  </a:lnTo>
                  <a:lnTo>
                    <a:pt x="176" y="122"/>
                  </a:lnTo>
                  <a:lnTo>
                    <a:pt x="165" y="135"/>
                  </a:lnTo>
                  <a:lnTo>
                    <a:pt x="151" y="147"/>
                  </a:lnTo>
                  <a:lnTo>
                    <a:pt x="132" y="153"/>
                  </a:lnTo>
                  <a:lnTo>
                    <a:pt x="127" y="153"/>
                  </a:lnTo>
                  <a:lnTo>
                    <a:pt x="123" y="154"/>
                  </a:lnTo>
                  <a:lnTo>
                    <a:pt x="119" y="154"/>
                  </a:lnTo>
                  <a:lnTo>
                    <a:pt x="115" y="153"/>
                  </a:lnTo>
                  <a:lnTo>
                    <a:pt x="111" y="153"/>
                  </a:lnTo>
                  <a:lnTo>
                    <a:pt x="93" y="147"/>
                  </a:lnTo>
                  <a:lnTo>
                    <a:pt x="77" y="135"/>
                  </a:lnTo>
                  <a:lnTo>
                    <a:pt x="67" y="122"/>
                  </a:lnTo>
                  <a:lnTo>
                    <a:pt x="63" y="110"/>
                  </a:lnTo>
                  <a:lnTo>
                    <a:pt x="59" y="96"/>
                  </a:lnTo>
                  <a:lnTo>
                    <a:pt x="56" y="79"/>
                  </a:lnTo>
                  <a:lnTo>
                    <a:pt x="56" y="62"/>
                  </a:lnTo>
                  <a:lnTo>
                    <a:pt x="56" y="50"/>
                  </a:lnTo>
                  <a:lnTo>
                    <a:pt x="62" y="31"/>
                  </a:lnTo>
                  <a:lnTo>
                    <a:pt x="71" y="18"/>
                  </a:lnTo>
                  <a:lnTo>
                    <a:pt x="85" y="8"/>
                  </a:lnTo>
                  <a:lnTo>
                    <a:pt x="102" y="3"/>
                  </a:lnTo>
                  <a:lnTo>
                    <a:pt x="122" y="0"/>
                  </a:lnTo>
                  <a:close/>
                </a:path>
              </a:pathLst>
            </a:custGeom>
            <a:solidFill>
              <a:sysClr val="window" lastClr="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ea typeface="ＭＳ Ｐゴシック" pitchFamily="-105" charset="-128"/>
                <a:cs typeface="Times New Roman" pitchFamily="18" charset="0"/>
              </a:endParaRPr>
            </a:p>
          </p:txBody>
        </p:sp>
      </p:grpSp>
      <p:sp>
        <p:nvSpPr>
          <p:cNvPr id="25" name="Right Arrow 17">
            <a:extLst>
              <a:ext uri="{FF2B5EF4-FFF2-40B4-BE49-F238E27FC236}">
                <a16:creationId xmlns:a16="http://schemas.microsoft.com/office/drawing/2014/main" id="{C7E0BA20-A27F-4242-B5FC-045E22F2A332}"/>
              </a:ext>
            </a:extLst>
          </p:cNvPr>
          <p:cNvSpPr/>
          <p:nvPr/>
        </p:nvSpPr>
        <p:spPr>
          <a:xfrm>
            <a:off x="3225328" y="2971568"/>
            <a:ext cx="2844788" cy="596475"/>
          </a:xfrm>
          <a:prstGeom prst="rightArrow">
            <a:avLst>
              <a:gd name="adj1" fmla="val 50000"/>
              <a:gd name="adj2" fmla="val 51923"/>
            </a:avLst>
          </a:prstGeom>
          <a:solidFill>
            <a:sysClr val="window" lastClr="FFFFFF">
              <a:lumMod val="85000"/>
            </a:sys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srgbClr val="616365"/>
                </a:solidFill>
                <a:effectLst/>
                <a:uLnTx/>
                <a:uFillTx/>
                <a:latin typeface="Arial Narrow" panose="020B0606020202030204" pitchFamily="34" charset="0"/>
                <a:ea typeface="+mn-ea"/>
                <a:cs typeface="+mn-cs"/>
              </a:rPr>
              <a:t>Loans Premium</a:t>
            </a:r>
          </a:p>
        </p:txBody>
      </p:sp>
      <p:sp>
        <p:nvSpPr>
          <p:cNvPr id="26" name="TextBox 25">
            <a:extLst>
              <a:ext uri="{FF2B5EF4-FFF2-40B4-BE49-F238E27FC236}">
                <a16:creationId xmlns:a16="http://schemas.microsoft.com/office/drawing/2014/main" id="{48A07A2E-76F5-4366-BDC8-04BE5CA2D6CC}"/>
              </a:ext>
            </a:extLst>
          </p:cNvPr>
          <p:cNvSpPr txBox="1"/>
          <p:nvPr/>
        </p:nvSpPr>
        <p:spPr>
          <a:xfrm>
            <a:off x="4371859" y="2595125"/>
            <a:ext cx="609462" cy="400110"/>
          </a:xfrm>
          <a:prstGeom prst="rect">
            <a:avLst/>
          </a:prstGeom>
          <a:noFill/>
        </p:spPr>
        <p:txBody>
          <a:bodyPr wrap="none" rtlCol="0">
            <a:spAutoFit/>
          </a:bodyPr>
          <a:lstStyle/>
          <a:p>
            <a:pPr algn="ctr" fontAlgn="base">
              <a:spcBef>
                <a:spcPct val="0"/>
              </a:spcBef>
              <a:spcAft>
                <a:spcPct val="0"/>
              </a:spcAft>
            </a:pPr>
            <a:r>
              <a:rPr lang="en-US" sz="1000" dirty="0">
                <a:solidFill>
                  <a:prstClr val="black"/>
                </a:solidFill>
                <a:ea typeface="ＭＳ Ｐゴシック" pitchFamily="-105" charset="-128"/>
                <a:cs typeface="Times New Roman" pitchFamily="18" charset="0"/>
              </a:rPr>
              <a:t>Pays</a:t>
            </a:r>
          </a:p>
          <a:p>
            <a:pPr algn="ctr" fontAlgn="base">
              <a:spcBef>
                <a:spcPct val="0"/>
              </a:spcBef>
              <a:spcAft>
                <a:spcPct val="0"/>
              </a:spcAft>
            </a:pPr>
            <a:r>
              <a:rPr lang="en-US" sz="1000" dirty="0">
                <a:solidFill>
                  <a:prstClr val="black"/>
                </a:solidFill>
                <a:ea typeface="ＭＳ Ｐゴシック" pitchFamily="-105" charset="-128"/>
                <a:cs typeface="Times New Roman" pitchFamily="18" charset="0"/>
              </a:rPr>
              <a:t>Interest</a:t>
            </a:r>
          </a:p>
        </p:txBody>
      </p:sp>
      <p:sp>
        <p:nvSpPr>
          <p:cNvPr id="27" name="TextBox 26">
            <a:extLst>
              <a:ext uri="{FF2B5EF4-FFF2-40B4-BE49-F238E27FC236}">
                <a16:creationId xmlns:a16="http://schemas.microsoft.com/office/drawing/2014/main" id="{1F3A3EC3-7DB0-4549-A6FC-0F96D2A1AC93}"/>
              </a:ext>
            </a:extLst>
          </p:cNvPr>
          <p:cNvSpPr txBox="1"/>
          <p:nvPr/>
        </p:nvSpPr>
        <p:spPr>
          <a:xfrm>
            <a:off x="6411661" y="4029281"/>
            <a:ext cx="603050" cy="276999"/>
          </a:xfrm>
          <a:prstGeom prst="rect">
            <a:avLst/>
          </a:prstGeom>
          <a:noFill/>
        </p:spPr>
        <p:txBody>
          <a:bodyPr wrap="none" rtlCol="0">
            <a:spAutoFit/>
          </a:bodyPr>
          <a:lstStyle/>
          <a:p>
            <a:pPr algn="ctr" fontAlgn="base">
              <a:spcBef>
                <a:spcPct val="0"/>
              </a:spcBef>
              <a:spcAft>
                <a:spcPct val="0"/>
              </a:spcAft>
            </a:pPr>
            <a:r>
              <a:rPr lang="en-US" sz="1200" b="1" dirty="0">
                <a:solidFill>
                  <a:srgbClr val="616365"/>
                </a:solidFill>
                <a:ea typeface="ＭＳ Ｐゴシック" pitchFamily="-105" charset="-128"/>
                <a:cs typeface="Times New Roman" pitchFamily="18" charset="0"/>
              </a:rPr>
              <a:t>EXEC</a:t>
            </a:r>
          </a:p>
        </p:txBody>
      </p:sp>
      <p:cxnSp>
        <p:nvCxnSpPr>
          <p:cNvPr id="28" name="Straight Arrow Connector 27">
            <a:extLst>
              <a:ext uri="{FF2B5EF4-FFF2-40B4-BE49-F238E27FC236}">
                <a16:creationId xmlns:a16="http://schemas.microsoft.com/office/drawing/2014/main" id="{20618734-1754-4FDD-B5CD-48FEB576722E}"/>
              </a:ext>
            </a:extLst>
          </p:cNvPr>
          <p:cNvCxnSpPr/>
          <p:nvPr/>
        </p:nvCxnSpPr>
        <p:spPr>
          <a:xfrm flipH="1">
            <a:off x="3227296" y="2971568"/>
            <a:ext cx="2842820" cy="9525"/>
          </a:xfrm>
          <a:prstGeom prst="straightConnector1">
            <a:avLst/>
          </a:prstGeom>
          <a:noFill/>
          <a:ln w="9525" cap="flat" cmpd="sng" algn="ctr">
            <a:solidFill>
              <a:srgbClr val="3D9B35">
                <a:shade val="95000"/>
                <a:satMod val="105000"/>
              </a:srgbClr>
            </a:solidFill>
            <a:prstDash val="solid"/>
            <a:tailEnd type="arrow"/>
          </a:ln>
          <a:effectLst/>
        </p:spPr>
      </p:cxnSp>
      <p:cxnSp>
        <p:nvCxnSpPr>
          <p:cNvPr id="29" name="Elbow Connector 39">
            <a:extLst>
              <a:ext uri="{FF2B5EF4-FFF2-40B4-BE49-F238E27FC236}">
                <a16:creationId xmlns:a16="http://schemas.microsoft.com/office/drawing/2014/main" id="{E521A2F4-08BC-4B2D-8370-D29F07E5BC6F}"/>
              </a:ext>
            </a:extLst>
          </p:cNvPr>
          <p:cNvCxnSpPr/>
          <p:nvPr/>
        </p:nvCxnSpPr>
        <p:spPr>
          <a:xfrm rot="10800000">
            <a:off x="2828066" y="4029281"/>
            <a:ext cx="3145540" cy="405136"/>
          </a:xfrm>
          <a:prstGeom prst="bentConnector3">
            <a:avLst/>
          </a:prstGeom>
          <a:noFill/>
          <a:ln w="9525" cap="flat" cmpd="sng" algn="ctr">
            <a:solidFill>
              <a:srgbClr val="3D9B35">
                <a:shade val="95000"/>
                <a:satMod val="105000"/>
              </a:srgbClr>
            </a:solidFill>
            <a:prstDash val="solid"/>
            <a:tailEnd type="arrow"/>
          </a:ln>
          <a:effectLst/>
        </p:spPr>
      </p:cxnSp>
      <p:sp>
        <p:nvSpPr>
          <p:cNvPr id="30" name="TextBox 29">
            <a:extLst>
              <a:ext uri="{FF2B5EF4-FFF2-40B4-BE49-F238E27FC236}">
                <a16:creationId xmlns:a16="http://schemas.microsoft.com/office/drawing/2014/main" id="{995AF3D2-70BD-41AE-9C79-AA79A80EC575}"/>
              </a:ext>
            </a:extLst>
          </p:cNvPr>
          <p:cNvSpPr txBox="1"/>
          <p:nvPr/>
        </p:nvSpPr>
        <p:spPr>
          <a:xfrm>
            <a:off x="2803079" y="4080631"/>
            <a:ext cx="1624163" cy="400110"/>
          </a:xfrm>
          <a:prstGeom prst="rect">
            <a:avLst/>
          </a:prstGeom>
          <a:noFill/>
        </p:spPr>
        <p:txBody>
          <a:bodyPr wrap="none" rtlCol="0">
            <a:spAutoFit/>
          </a:bodyPr>
          <a:lstStyle/>
          <a:p>
            <a:pPr algn="ctr" fontAlgn="base">
              <a:spcBef>
                <a:spcPct val="0"/>
              </a:spcBef>
              <a:spcAft>
                <a:spcPct val="0"/>
              </a:spcAft>
            </a:pPr>
            <a:r>
              <a:rPr lang="en-US" sz="1000" dirty="0">
                <a:solidFill>
                  <a:prstClr val="black"/>
                </a:solidFill>
                <a:ea typeface="ＭＳ Ｐゴシック" pitchFamily="-105" charset="-128"/>
                <a:cs typeface="Times New Roman" pitchFamily="18" charset="0"/>
              </a:rPr>
              <a:t>Collateral Assignment</a:t>
            </a:r>
          </a:p>
          <a:p>
            <a:pPr algn="ctr" fontAlgn="base">
              <a:spcBef>
                <a:spcPct val="0"/>
              </a:spcBef>
              <a:spcAft>
                <a:spcPct val="0"/>
              </a:spcAft>
            </a:pPr>
            <a:r>
              <a:rPr lang="en-US" sz="1000" dirty="0">
                <a:solidFill>
                  <a:prstClr val="black"/>
                </a:solidFill>
                <a:ea typeface="ＭＳ Ｐゴシック" pitchFamily="-105" charset="-128"/>
                <a:cs typeface="Times New Roman" pitchFamily="18" charset="0"/>
              </a:rPr>
              <a:t>And Principal Repayment</a:t>
            </a:r>
          </a:p>
        </p:txBody>
      </p:sp>
    </p:spTree>
    <p:extLst>
      <p:ext uri="{BB962C8B-B14F-4D97-AF65-F5344CB8AC3E}">
        <p14:creationId xmlns:p14="http://schemas.microsoft.com/office/powerpoint/2010/main" val="2258868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right)">
                                      <p:cBhvr>
                                        <p:cTn id="17" dur="500"/>
                                        <p:tgtEl>
                                          <p:spTgt spid="30"/>
                                        </p:tgtEl>
                                      </p:cBhvr>
                                    </p:animEffect>
                                  </p:childTnLst>
                                </p:cTn>
                              </p:par>
                              <p:par>
                                <p:cTn id="18" presetID="22" presetClass="entr" presetSubtype="2" fill="hold"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right)">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right)">
                                      <p:cBhvr>
                                        <p:cTn id="25" dur="500"/>
                                        <p:tgtEl>
                                          <p:spTgt spid="26"/>
                                        </p:tgtEl>
                                      </p:cBhvr>
                                    </p:animEffect>
                                  </p:childTnLst>
                                </p:cTn>
                              </p:par>
                              <p:par>
                                <p:cTn id="26" presetID="22" presetClass="entr" presetSubtype="2"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right)">
                                      <p:cBhvr>
                                        <p:cTn id="2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5" grpId="0" animBg="1"/>
      <p:bldP spid="26" grpId="0"/>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5DA5086-6C74-4236-A306-A60CC34E5C80}"/>
              </a:ext>
            </a:extLst>
          </p:cNvPr>
          <p:cNvSpPr>
            <a:spLocks noGrp="1"/>
          </p:cNvSpPr>
          <p:nvPr>
            <p:ph type="title"/>
          </p:nvPr>
        </p:nvSpPr>
        <p:spPr/>
        <p:txBody>
          <a:bodyPr/>
          <a:lstStyle/>
          <a:p>
            <a:r>
              <a:rPr lang="en-US" dirty="0"/>
              <a:t>What You Want to Know About Interest</a:t>
            </a:r>
          </a:p>
        </p:txBody>
      </p:sp>
      <p:grpSp>
        <p:nvGrpSpPr>
          <p:cNvPr id="27" name="Group 26">
            <a:extLst>
              <a:ext uri="{FF2B5EF4-FFF2-40B4-BE49-F238E27FC236}">
                <a16:creationId xmlns:a16="http://schemas.microsoft.com/office/drawing/2014/main" id="{F40954AE-07D3-460F-9641-650E604ED4C0}"/>
              </a:ext>
            </a:extLst>
          </p:cNvPr>
          <p:cNvGrpSpPr/>
          <p:nvPr/>
        </p:nvGrpSpPr>
        <p:grpSpPr>
          <a:xfrm>
            <a:off x="973461" y="4842840"/>
            <a:ext cx="5297339" cy="430887"/>
            <a:chOff x="768620" y="2099907"/>
            <a:chExt cx="5297339" cy="430887"/>
          </a:xfrm>
        </p:grpSpPr>
        <p:sp>
          <p:nvSpPr>
            <p:cNvPr id="28" name="Rectangle 27">
              <a:extLst>
                <a:ext uri="{FF2B5EF4-FFF2-40B4-BE49-F238E27FC236}">
                  <a16:creationId xmlns:a16="http://schemas.microsoft.com/office/drawing/2014/main" id="{6934E9AC-99AE-44AB-888E-43A9DAA7E05B}"/>
                </a:ext>
              </a:extLst>
            </p:cNvPr>
            <p:cNvSpPr/>
            <p:nvPr/>
          </p:nvSpPr>
          <p:spPr>
            <a:xfrm>
              <a:off x="1296705" y="2099907"/>
              <a:ext cx="4769254" cy="430887"/>
            </a:xfrm>
            <a:prstGeom prst="rect">
              <a:avLst/>
            </a:prstGeom>
            <a:solidFill>
              <a:srgbClr val="3D9B35"/>
            </a:solidFill>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200" b="0" i="0" u="none" strike="noStrike" kern="0" cap="none" spc="0" normalizeH="0" baseline="0" noProof="0" dirty="0">
                  <a:ln>
                    <a:noFill/>
                  </a:ln>
                  <a:solidFill>
                    <a:prstClr val="white"/>
                  </a:solidFill>
                  <a:effectLst/>
                  <a:uLnTx/>
                  <a:uFillTx/>
                  <a:ea typeface="ＭＳ Ｐゴシック" pitchFamily="-105" charset="-128"/>
                  <a:cs typeface="Times New Roman" pitchFamily="18" charset="0"/>
                </a:rPr>
                <a:t>Rate is set based on the type of loan</a:t>
              </a:r>
            </a:p>
          </p:txBody>
        </p:sp>
        <p:sp>
          <p:nvSpPr>
            <p:cNvPr id="29" name="Rectangle 28">
              <a:extLst>
                <a:ext uri="{FF2B5EF4-FFF2-40B4-BE49-F238E27FC236}">
                  <a16:creationId xmlns:a16="http://schemas.microsoft.com/office/drawing/2014/main" id="{80D26A61-771F-47B5-946C-15CA0DD5A874}"/>
                </a:ext>
              </a:extLst>
            </p:cNvPr>
            <p:cNvSpPr/>
            <p:nvPr/>
          </p:nvSpPr>
          <p:spPr>
            <a:xfrm>
              <a:off x="768620" y="2099907"/>
              <a:ext cx="442741" cy="430887"/>
            </a:xfrm>
            <a:prstGeom prst="rect">
              <a:avLst/>
            </a:prstGeom>
            <a:solidFill>
              <a:srgbClr val="616365"/>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200" b="1" i="0" u="none" strike="noStrike" kern="0" cap="none" spc="0" normalizeH="0" baseline="0" noProof="0" dirty="0">
                  <a:ln>
                    <a:noFill/>
                  </a:ln>
                  <a:solidFill>
                    <a:prstClr val="white"/>
                  </a:solidFill>
                  <a:effectLst/>
                  <a:uLnTx/>
                  <a:uFillTx/>
                  <a:latin typeface="Arial"/>
                  <a:ea typeface="+mn-ea"/>
                  <a:cs typeface="+mn-cs"/>
                </a:rPr>
                <a:t>1</a:t>
              </a:r>
            </a:p>
          </p:txBody>
        </p:sp>
      </p:grpSp>
      <p:grpSp>
        <p:nvGrpSpPr>
          <p:cNvPr id="30" name="Group 29">
            <a:extLst>
              <a:ext uri="{FF2B5EF4-FFF2-40B4-BE49-F238E27FC236}">
                <a16:creationId xmlns:a16="http://schemas.microsoft.com/office/drawing/2014/main" id="{92AB6BF2-E164-4326-B26A-ED23C4C67847}"/>
              </a:ext>
            </a:extLst>
          </p:cNvPr>
          <p:cNvGrpSpPr/>
          <p:nvPr/>
        </p:nvGrpSpPr>
        <p:grpSpPr>
          <a:xfrm>
            <a:off x="973461" y="5494706"/>
            <a:ext cx="4795600" cy="430887"/>
            <a:chOff x="768620" y="2748115"/>
            <a:chExt cx="4795600" cy="430887"/>
          </a:xfrm>
        </p:grpSpPr>
        <p:sp>
          <p:nvSpPr>
            <p:cNvPr id="31" name="Rectangle 30">
              <a:extLst>
                <a:ext uri="{FF2B5EF4-FFF2-40B4-BE49-F238E27FC236}">
                  <a16:creationId xmlns:a16="http://schemas.microsoft.com/office/drawing/2014/main" id="{5FC321FA-4A0E-45E2-BD60-882C6903E8E2}"/>
                </a:ext>
              </a:extLst>
            </p:cNvPr>
            <p:cNvSpPr/>
            <p:nvPr/>
          </p:nvSpPr>
          <p:spPr>
            <a:xfrm>
              <a:off x="1296705" y="2748115"/>
              <a:ext cx="4267515" cy="430887"/>
            </a:xfrm>
            <a:prstGeom prst="rect">
              <a:avLst/>
            </a:prstGeom>
            <a:solidFill>
              <a:srgbClr val="3D9B35"/>
            </a:solidFill>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200" b="0" i="0" u="none" strike="noStrike" kern="0" cap="none" spc="0" normalizeH="0" baseline="0" noProof="0" dirty="0">
                  <a:ln>
                    <a:noFill/>
                  </a:ln>
                  <a:solidFill>
                    <a:prstClr val="white"/>
                  </a:solidFill>
                  <a:effectLst/>
                  <a:uLnTx/>
                  <a:uFillTx/>
                  <a:ea typeface="ＭＳ Ｐゴシック" pitchFamily="-105" charset="-128"/>
                  <a:cs typeface="Times New Roman" pitchFamily="18" charset="0"/>
                </a:rPr>
                <a:t>May be paid annually or accrued</a:t>
              </a:r>
            </a:p>
          </p:txBody>
        </p:sp>
        <p:sp>
          <p:nvSpPr>
            <p:cNvPr id="32" name="Rectangle 31">
              <a:extLst>
                <a:ext uri="{FF2B5EF4-FFF2-40B4-BE49-F238E27FC236}">
                  <a16:creationId xmlns:a16="http://schemas.microsoft.com/office/drawing/2014/main" id="{CC0515DF-6E97-4FEA-A732-D677645B19BF}"/>
                </a:ext>
              </a:extLst>
            </p:cNvPr>
            <p:cNvSpPr/>
            <p:nvPr/>
          </p:nvSpPr>
          <p:spPr>
            <a:xfrm>
              <a:off x="768620" y="2748115"/>
              <a:ext cx="442741" cy="430887"/>
            </a:xfrm>
            <a:prstGeom prst="rect">
              <a:avLst/>
            </a:prstGeom>
            <a:solidFill>
              <a:srgbClr val="616365"/>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200" b="1" i="0" u="none" strike="noStrike" kern="0" cap="none" spc="0" normalizeH="0" baseline="0" noProof="0" dirty="0">
                  <a:ln>
                    <a:noFill/>
                  </a:ln>
                  <a:solidFill>
                    <a:prstClr val="white"/>
                  </a:solidFill>
                  <a:effectLst/>
                  <a:uLnTx/>
                  <a:uFillTx/>
                  <a:latin typeface="Arial"/>
                  <a:ea typeface="+mn-ea"/>
                  <a:cs typeface="+mn-cs"/>
                </a:rPr>
                <a:t>2</a:t>
              </a:r>
            </a:p>
          </p:txBody>
        </p:sp>
      </p:grpSp>
      <p:grpSp>
        <p:nvGrpSpPr>
          <p:cNvPr id="33" name="Group 32">
            <a:extLst>
              <a:ext uri="{FF2B5EF4-FFF2-40B4-BE49-F238E27FC236}">
                <a16:creationId xmlns:a16="http://schemas.microsoft.com/office/drawing/2014/main" id="{EFBC899B-B965-4551-B07B-6EE636357619}"/>
              </a:ext>
            </a:extLst>
          </p:cNvPr>
          <p:cNvGrpSpPr/>
          <p:nvPr/>
        </p:nvGrpSpPr>
        <p:grpSpPr>
          <a:xfrm>
            <a:off x="973461" y="6146572"/>
            <a:ext cx="7166441" cy="430887"/>
            <a:chOff x="768620" y="3396323"/>
            <a:chExt cx="7166441" cy="430887"/>
          </a:xfrm>
        </p:grpSpPr>
        <p:sp>
          <p:nvSpPr>
            <p:cNvPr id="34" name="Rectangle 33">
              <a:extLst>
                <a:ext uri="{FF2B5EF4-FFF2-40B4-BE49-F238E27FC236}">
                  <a16:creationId xmlns:a16="http://schemas.microsoft.com/office/drawing/2014/main" id="{B1C02544-50FA-4F7F-993A-1087B74B5424}"/>
                </a:ext>
              </a:extLst>
            </p:cNvPr>
            <p:cNvSpPr/>
            <p:nvPr/>
          </p:nvSpPr>
          <p:spPr>
            <a:xfrm>
              <a:off x="1296705" y="3396323"/>
              <a:ext cx="6638356" cy="430887"/>
            </a:xfrm>
            <a:prstGeom prst="rect">
              <a:avLst/>
            </a:prstGeom>
            <a:solidFill>
              <a:srgbClr val="3D9B35"/>
            </a:solidFill>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200" b="0" i="0" u="none" strike="noStrike" kern="0" cap="none" spc="0" normalizeH="0" baseline="0" noProof="0" dirty="0">
                  <a:ln>
                    <a:noFill/>
                  </a:ln>
                  <a:solidFill>
                    <a:prstClr val="white"/>
                  </a:solidFill>
                  <a:effectLst/>
                  <a:uLnTx/>
                  <a:uFillTx/>
                  <a:ea typeface="ＭＳ Ｐゴシック" pitchFamily="-105" charset="-128"/>
                  <a:cs typeface="Times New Roman" pitchFamily="18" charset="0"/>
                </a:rPr>
                <a:t>Interest may be forgiven resulting in taxable income</a:t>
              </a:r>
            </a:p>
          </p:txBody>
        </p:sp>
        <p:sp>
          <p:nvSpPr>
            <p:cNvPr id="35" name="Rectangle 34">
              <a:extLst>
                <a:ext uri="{FF2B5EF4-FFF2-40B4-BE49-F238E27FC236}">
                  <a16:creationId xmlns:a16="http://schemas.microsoft.com/office/drawing/2014/main" id="{4FBEDC43-6B5D-4EF6-94F5-1719A409519C}"/>
                </a:ext>
              </a:extLst>
            </p:cNvPr>
            <p:cNvSpPr/>
            <p:nvPr/>
          </p:nvSpPr>
          <p:spPr>
            <a:xfrm>
              <a:off x="768620" y="3396323"/>
              <a:ext cx="442741" cy="430887"/>
            </a:xfrm>
            <a:prstGeom prst="rect">
              <a:avLst/>
            </a:prstGeom>
            <a:solidFill>
              <a:srgbClr val="616365"/>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200" b="1" i="0" u="none" strike="noStrike" kern="0" cap="none" spc="0" normalizeH="0" baseline="0" noProof="0" dirty="0">
                  <a:ln>
                    <a:noFill/>
                  </a:ln>
                  <a:solidFill>
                    <a:prstClr val="white"/>
                  </a:solidFill>
                  <a:effectLst/>
                  <a:uLnTx/>
                  <a:uFillTx/>
                  <a:latin typeface="Arial"/>
                  <a:ea typeface="+mn-ea"/>
                  <a:cs typeface="+mn-cs"/>
                </a:rPr>
                <a:t>3</a:t>
              </a:r>
            </a:p>
          </p:txBody>
        </p:sp>
      </p:grpSp>
      <p:grpSp>
        <p:nvGrpSpPr>
          <p:cNvPr id="3" name="Group 2">
            <a:extLst>
              <a:ext uri="{FF2B5EF4-FFF2-40B4-BE49-F238E27FC236}">
                <a16:creationId xmlns:a16="http://schemas.microsoft.com/office/drawing/2014/main" id="{A2A1C831-DE69-48D1-B9D7-A26385D5AFF2}"/>
              </a:ext>
            </a:extLst>
          </p:cNvPr>
          <p:cNvGrpSpPr/>
          <p:nvPr/>
        </p:nvGrpSpPr>
        <p:grpSpPr>
          <a:xfrm>
            <a:off x="515257" y="1517320"/>
            <a:ext cx="8113485" cy="2955830"/>
            <a:chOff x="515257" y="1517320"/>
            <a:chExt cx="8113485" cy="2955830"/>
          </a:xfrm>
        </p:grpSpPr>
        <p:sp>
          <p:nvSpPr>
            <p:cNvPr id="13" name="Rectangle 12">
              <a:extLst>
                <a:ext uri="{FF2B5EF4-FFF2-40B4-BE49-F238E27FC236}">
                  <a16:creationId xmlns:a16="http://schemas.microsoft.com/office/drawing/2014/main" id="{256696BA-7857-4B3C-A448-9D5F9F6F641E}"/>
                </a:ext>
              </a:extLst>
            </p:cNvPr>
            <p:cNvSpPr/>
            <p:nvPr/>
          </p:nvSpPr>
          <p:spPr>
            <a:xfrm>
              <a:off x="515257" y="1517320"/>
              <a:ext cx="8113485" cy="2955830"/>
            </a:xfrm>
            <a:prstGeom prst="rect">
              <a:avLst/>
            </a:prstGeom>
            <a:solidFill>
              <a:sysClr val="window" lastClr="FFFFFF">
                <a:lumMod val="95000"/>
              </a:sys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14" name="TextBox 13">
              <a:extLst>
                <a:ext uri="{FF2B5EF4-FFF2-40B4-BE49-F238E27FC236}">
                  <a16:creationId xmlns:a16="http://schemas.microsoft.com/office/drawing/2014/main" id="{2827BBA4-FE67-429A-9079-73F8D3115B2A}"/>
                </a:ext>
              </a:extLst>
            </p:cNvPr>
            <p:cNvSpPr txBox="1"/>
            <p:nvPr/>
          </p:nvSpPr>
          <p:spPr>
            <a:xfrm>
              <a:off x="1894912" y="3723653"/>
              <a:ext cx="970137" cy="276999"/>
            </a:xfrm>
            <a:prstGeom prst="rect">
              <a:avLst/>
            </a:prstGeom>
            <a:noFill/>
          </p:spPr>
          <p:txBody>
            <a:bodyPr wrap="none" rtlCol="0">
              <a:spAutoFit/>
            </a:bodyPr>
            <a:lstStyle/>
            <a:p>
              <a:pPr algn="ctr" fontAlgn="base">
                <a:spcBef>
                  <a:spcPct val="0"/>
                </a:spcBef>
                <a:spcAft>
                  <a:spcPct val="0"/>
                </a:spcAft>
              </a:pPr>
              <a:r>
                <a:rPr lang="en-US" sz="1200" b="1" dirty="0">
                  <a:solidFill>
                    <a:srgbClr val="3D9B35"/>
                  </a:solidFill>
                  <a:ea typeface="ＭＳ Ｐゴシック" pitchFamily="-105" charset="-128"/>
                  <a:cs typeface="Times New Roman" pitchFamily="18" charset="0"/>
                </a:rPr>
                <a:t>BUSINESS</a:t>
              </a:r>
            </a:p>
          </p:txBody>
        </p:sp>
        <p:grpSp>
          <p:nvGrpSpPr>
            <p:cNvPr id="15" name="Group 14">
              <a:extLst>
                <a:ext uri="{FF2B5EF4-FFF2-40B4-BE49-F238E27FC236}">
                  <a16:creationId xmlns:a16="http://schemas.microsoft.com/office/drawing/2014/main" id="{FDC577A3-C1A9-4A36-9216-3B7EC99B5FDC}"/>
                </a:ext>
              </a:extLst>
            </p:cNvPr>
            <p:cNvGrpSpPr/>
            <p:nvPr/>
          </p:nvGrpSpPr>
          <p:grpSpPr>
            <a:xfrm>
              <a:off x="1532666" y="1841797"/>
              <a:ext cx="1694629" cy="1773841"/>
              <a:chOff x="545566" y="2272998"/>
              <a:chExt cx="1121869" cy="1121869"/>
            </a:xfrm>
          </p:grpSpPr>
          <p:sp>
            <p:nvSpPr>
              <p:cNvPr id="16" name="Oval 15">
                <a:extLst>
                  <a:ext uri="{FF2B5EF4-FFF2-40B4-BE49-F238E27FC236}">
                    <a16:creationId xmlns:a16="http://schemas.microsoft.com/office/drawing/2014/main" id="{521E412F-A75D-4C68-B656-A9A276890D02}"/>
                  </a:ext>
                </a:extLst>
              </p:cNvPr>
              <p:cNvSpPr/>
              <p:nvPr/>
            </p:nvSpPr>
            <p:spPr>
              <a:xfrm>
                <a:off x="545566" y="2272998"/>
                <a:ext cx="1121869" cy="1121869"/>
              </a:xfrm>
              <a:prstGeom prst="ellipse">
                <a:avLst/>
              </a:prstGeom>
              <a:solidFill>
                <a:srgbClr val="3D9B35"/>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17" name="Freeform 19">
                <a:extLst>
                  <a:ext uri="{FF2B5EF4-FFF2-40B4-BE49-F238E27FC236}">
                    <a16:creationId xmlns:a16="http://schemas.microsoft.com/office/drawing/2014/main" id="{7B4128DD-AA13-4FA3-92A2-62F5475DF23A}"/>
                  </a:ext>
                </a:extLst>
              </p:cNvPr>
              <p:cNvSpPr>
                <a:spLocks noEditPoints="1"/>
              </p:cNvSpPr>
              <p:nvPr/>
            </p:nvSpPr>
            <p:spPr bwMode="auto">
              <a:xfrm>
                <a:off x="778070" y="2577434"/>
                <a:ext cx="656861" cy="512997"/>
              </a:xfrm>
              <a:custGeom>
                <a:avLst/>
                <a:gdLst>
                  <a:gd name="T0" fmla="*/ 432 w 589"/>
                  <a:gd name="T1" fmla="*/ 378 h 460"/>
                  <a:gd name="T2" fmla="*/ 550 w 589"/>
                  <a:gd name="T3" fmla="*/ 310 h 460"/>
                  <a:gd name="T4" fmla="*/ 350 w 589"/>
                  <a:gd name="T5" fmla="*/ 310 h 460"/>
                  <a:gd name="T6" fmla="*/ 408 w 589"/>
                  <a:gd name="T7" fmla="*/ 378 h 460"/>
                  <a:gd name="T8" fmla="*/ 350 w 589"/>
                  <a:gd name="T9" fmla="*/ 310 h 460"/>
                  <a:gd name="T10" fmla="*/ 263 w 589"/>
                  <a:gd name="T11" fmla="*/ 405 h 460"/>
                  <a:gd name="T12" fmla="*/ 326 w 589"/>
                  <a:gd name="T13" fmla="*/ 310 h 460"/>
                  <a:gd name="T14" fmla="*/ 182 w 589"/>
                  <a:gd name="T15" fmla="*/ 310 h 460"/>
                  <a:gd name="T16" fmla="*/ 240 w 589"/>
                  <a:gd name="T17" fmla="*/ 378 h 460"/>
                  <a:gd name="T18" fmla="*/ 182 w 589"/>
                  <a:gd name="T19" fmla="*/ 310 h 460"/>
                  <a:gd name="T20" fmla="*/ 40 w 589"/>
                  <a:gd name="T21" fmla="*/ 378 h 460"/>
                  <a:gd name="T22" fmla="*/ 158 w 589"/>
                  <a:gd name="T23" fmla="*/ 310 h 460"/>
                  <a:gd name="T24" fmla="*/ 432 w 589"/>
                  <a:gd name="T25" fmla="*/ 219 h 460"/>
                  <a:gd name="T26" fmla="*/ 550 w 589"/>
                  <a:gd name="T27" fmla="*/ 286 h 460"/>
                  <a:gd name="T28" fmla="*/ 432 w 589"/>
                  <a:gd name="T29" fmla="*/ 219 h 460"/>
                  <a:gd name="T30" fmla="*/ 350 w 589"/>
                  <a:gd name="T31" fmla="*/ 286 h 460"/>
                  <a:gd name="T32" fmla="*/ 408 w 589"/>
                  <a:gd name="T33" fmla="*/ 219 h 460"/>
                  <a:gd name="T34" fmla="*/ 263 w 589"/>
                  <a:gd name="T35" fmla="*/ 219 h 460"/>
                  <a:gd name="T36" fmla="*/ 326 w 589"/>
                  <a:gd name="T37" fmla="*/ 286 h 460"/>
                  <a:gd name="T38" fmla="*/ 263 w 589"/>
                  <a:gd name="T39" fmla="*/ 219 h 460"/>
                  <a:gd name="T40" fmla="*/ 182 w 589"/>
                  <a:gd name="T41" fmla="*/ 286 h 460"/>
                  <a:gd name="T42" fmla="*/ 240 w 589"/>
                  <a:gd name="T43" fmla="*/ 219 h 460"/>
                  <a:gd name="T44" fmla="*/ 40 w 589"/>
                  <a:gd name="T45" fmla="*/ 219 h 460"/>
                  <a:gd name="T46" fmla="*/ 158 w 589"/>
                  <a:gd name="T47" fmla="*/ 286 h 460"/>
                  <a:gd name="T48" fmla="*/ 40 w 589"/>
                  <a:gd name="T49" fmla="*/ 219 h 460"/>
                  <a:gd name="T50" fmla="*/ 432 w 589"/>
                  <a:gd name="T51" fmla="*/ 196 h 460"/>
                  <a:gd name="T52" fmla="*/ 550 w 589"/>
                  <a:gd name="T53" fmla="*/ 127 h 460"/>
                  <a:gd name="T54" fmla="*/ 350 w 589"/>
                  <a:gd name="T55" fmla="*/ 127 h 460"/>
                  <a:gd name="T56" fmla="*/ 408 w 589"/>
                  <a:gd name="T57" fmla="*/ 196 h 460"/>
                  <a:gd name="T58" fmla="*/ 350 w 589"/>
                  <a:gd name="T59" fmla="*/ 127 h 460"/>
                  <a:gd name="T60" fmla="*/ 263 w 589"/>
                  <a:gd name="T61" fmla="*/ 196 h 460"/>
                  <a:gd name="T62" fmla="*/ 326 w 589"/>
                  <a:gd name="T63" fmla="*/ 127 h 460"/>
                  <a:gd name="T64" fmla="*/ 182 w 589"/>
                  <a:gd name="T65" fmla="*/ 127 h 460"/>
                  <a:gd name="T66" fmla="*/ 240 w 589"/>
                  <a:gd name="T67" fmla="*/ 196 h 460"/>
                  <a:gd name="T68" fmla="*/ 182 w 589"/>
                  <a:gd name="T69" fmla="*/ 127 h 460"/>
                  <a:gd name="T70" fmla="*/ 40 w 589"/>
                  <a:gd name="T71" fmla="*/ 196 h 460"/>
                  <a:gd name="T72" fmla="*/ 158 w 589"/>
                  <a:gd name="T73" fmla="*/ 127 h 460"/>
                  <a:gd name="T74" fmla="*/ 178 w 589"/>
                  <a:gd name="T75" fmla="*/ 0 h 460"/>
                  <a:gd name="T76" fmla="*/ 412 w 589"/>
                  <a:gd name="T77" fmla="*/ 55 h 460"/>
                  <a:gd name="T78" fmla="*/ 589 w 589"/>
                  <a:gd name="T79" fmla="*/ 80 h 460"/>
                  <a:gd name="T80" fmla="*/ 572 w 589"/>
                  <a:gd name="T81" fmla="*/ 402 h 460"/>
                  <a:gd name="T82" fmla="*/ 589 w 589"/>
                  <a:gd name="T83" fmla="*/ 460 h 460"/>
                  <a:gd name="T84" fmla="*/ 0 w 589"/>
                  <a:gd name="T85" fmla="*/ 402 h 460"/>
                  <a:gd name="T86" fmla="*/ 17 w 589"/>
                  <a:gd name="T87" fmla="*/ 80 h 460"/>
                  <a:gd name="T88" fmla="*/ 0 w 589"/>
                  <a:gd name="T89" fmla="*/ 55 h 460"/>
                  <a:gd name="T90" fmla="*/ 178 w 589"/>
                  <a:gd name="T91" fmla="*/ 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9" h="460">
                    <a:moveTo>
                      <a:pt x="432" y="310"/>
                    </a:moveTo>
                    <a:lnTo>
                      <a:pt x="432" y="378"/>
                    </a:lnTo>
                    <a:lnTo>
                      <a:pt x="550" y="378"/>
                    </a:lnTo>
                    <a:lnTo>
                      <a:pt x="550" y="310"/>
                    </a:lnTo>
                    <a:lnTo>
                      <a:pt x="432" y="310"/>
                    </a:lnTo>
                    <a:close/>
                    <a:moveTo>
                      <a:pt x="350" y="310"/>
                    </a:moveTo>
                    <a:lnTo>
                      <a:pt x="350" y="378"/>
                    </a:lnTo>
                    <a:lnTo>
                      <a:pt x="408" y="378"/>
                    </a:lnTo>
                    <a:lnTo>
                      <a:pt x="408" y="310"/>
                    </a:lnTo>
                    <a:lnTo>
                      <a:pt x="350" y="310"/>
                    </a:lnTo>
                    <a:close/>
                    <a:moveTo>
                      <a:pt x="263" y="310"/>
                    </a:moveTo>
                    <a:lnTo>
                      <a:pt x="263" y="405"/>
                    </a:lnTo>
                    <a:lnTo>
                      <a:pt x="326" y="405"/>
                    </a:lnTo>
                    <a:lnTo>
                      <a:pt x="326" y="310"/>
                    </a:lnTo>
                    <a:lnTo>
                      <a:pt x="263" y="310"/>
                    </a:lnTo>
                    <a:close/>
                    <a:moveTo>
                      <a:pt x="182" y="310"/>
                    </a:moveTo>
                    <a:lnTo>
                      <a:pt x="182" y="378"/>
                    </a:lnTo>
                    <a:lnTo>
                      <a:pt x="240" y="378"/>
                    </a:lnTo>
                    <a:lnTo>
                      <a:pt x="240" y="310"/>
                    </a:lnTo>
                    <a:lnTo>
                      <a:pt x="182" y="310"/>
                    </a:lnTo>
                    <a:close/>
                    <a:moveTo>
                      <a:pt x="40" y="310"/>
                    </a:moveTo>
                    <a:lnTo>
                      <a:pt x="40" y="378"/>
                    </a:lnTo>
                    <a:lnTo>
                      <a:pt x="158" y="378"/>
                    </a:lnTo>
                    <a:lnTo>
                      <a:pt x="158" y="310"/>
                    </a:lnTo>
                    <a:lnTo>
                      <a:pt x="40" y="310"/>
                    </a:lnTo>
                    <a:close/>
                    <a:moveTo>
                      <a:pt x="432" y="219"/>
                    </a:moveTo>
                    <a:lnTo>
                      <a:pt x="432" y="286"/>
                    </a:lnTo>
                    <a:lnTo>
                      <a:pt x="550" y="286"/>
                    </a:lnTo>
                    <a:lnTo>
                      <a:pt x="550" y="219"/>
                    </a:lnTo>
                    <a:lnTo>
                      <a:pt x="432" y="219"/>
                    </a:lnTo>
                    <a:close/>
                    <a:moveTo>
                      <a:pt x="350" y="219"/>
                    </a:moveTo>
                    <a:lnTo>
                      <a:pt x="350" y="286"/>
                    </a:lnTo>
                    <a:lnTo>
                      <a:pt x="408" y="286"/>
                    </a:lnTo>
                    <a:lnTo>
                      <a:pt x="408" y="219"/>
                    </a:lnTo>
                    <a:lnTo>
                      <a:pt x="350" y="219"/>
                    </a:lnTo>
                    <a:close/>
                    <a:moveTo>
                      <a:pt x="263" y="219"/>
                    </a:moveTo>
                    <a:lnTo>
                      <a:pt x="263" y="286"/>
                    </a:lnTo>
                    <a:lnTo>
                      <a:pt x="326" y="286"/>
                    </a:lnTo>
                    <a:lnTo>
                      <a:pt x="326" y="219"/>
                    </a:lnTo>
                    <a:lnTo>
                      <a:pt x="263" y="219"/>
                    </a:lnTo>
                    <a:close/>
                    <a:moveTo>
                      <a:pt x="182" y="219"/>
                    </a:moveTo>
                    <a:lnTo>
                      <a:pt x="182" y="286"/>
                    </a:lnTo>
                    <a:lnTo>
                      <a:pt x="240" y="286"/>
                    </a:lnTo>
                    <a:lnTo>
                      <a:pt x="240" y="219"/>
                    </a:lnTo>
                    <a:lnTo>
                      <a:pt x="182" y="219"/>
                    </a:lnTo>
                    <a:close/>
                    <a:moveTo>
                      <a:pt x="40" y="219"/>
                    </a:moveTo>
                    <a:lnTo>
                      <a:pt x="40" y="286"/>
                    </a:lnTo>
                    <a:lnTo>
                      <a:pt x="158" y="286"/>
                    </a:lnTo>
                    <a:lnTo>
                      <a:pt x="158" y="219"/>
                    </a:lnTo>
                    <a:lnTo>
                      <a:pt x="40" y="219"/>
                    </a:lnTo>
                    <a:close/>
                    <a:moveTo>
                      <a:pt x="432" y="127"/>
                    </a:moveTo>
                    <a:lnTo>
                      <a:pt x="432" y="196"/>
                    </a:lnTo>
                    <a:lnTo>
                      <a:pt x="550" y="196"/>
                    </a:lnTo>
                    <a:lnTo>
                      <a:pt x="550" y="127"/>
                    </a:lnTo>
                    <a:lnTo>
                      <a:pt x="432" y="127"/>
                    </a:lnTo>
                    <a:close/>
                    <a:moveTo>
                      <a:pt x="350" y="127"/>
                    </a:moveTo>
                    <a:lnTo>
                      <a:pt x="350" y="196"/>
                    </a:lnTo>
                    <a:lnTo>
                      <a:pt x="408" y="196"/>
                    </a:lnTo>
                    <a:lnTo>
                      <a:pt x="408" y="127"/>
                    </a:lnTo>
                    <a:lnTo>
                      <a:pt x="350" y="127"/>
                    </a:lnTo>
                    <a:close/>
                    <a:moveTo>
                      <a:pt x="263" y="127"/>
                    </a:moveTo>
                    <a:lnTo>
                      <a:pt x="263" y="196"/>
                    </a:lnTo>
                    <a:lnTo>
                      <a:pt x="326" y="196"/>
                    </a:lnTo>
                    <a:lnTo>
                      <a:pt x="326" y="127"/>
                    </a:lnTo>
                    <a:lnTo>
                      <a:pt x="263" y="127"/>
                    </a:lnTo>
                    <a:close/>
                    <a:moveTo>
                      <a:pt x="182" y="127"/>
                    </a:moveTo>
                    <a:lnTo>
                      <a:pt x="182" y="196"/>
                    </a:lnTo>
                    <a:lnTo>
                      <a:pt x="240" y="196"/>
                    </a:lnTo>
                    <a:lnTo>
                      <a:pt x="240" y="127"/>
                    </a:lnTo>
                    <a:lnTo>
                      <a:pt x="182" y="127"/>
                    </a:lnTo>
                    <a:close/>
                    <a:moveTo>
                      <a:pt x="40" y="127"/>
                    </a:moveTo>
                    <a:lnTo>
                      <a:pt x="40" y="196"/>
                    </a:lnTo>
                    <a:lnTo>
                      <a:pt x="158" y="196"/>
                    </a:lnTo>
                    <a:lnTo>
                      <a:pt x="158" y="127"/>
                    </a:lnTo>
                    <a:lnTo>
                      <a:pt x="40" y="127"/>
                    </a:lnTo>
                    <a:close/>
                    <a:moveTo>
                      <a:pt x="178" y="0"/>
                    </a:moveTo>
                    <a:lnTo>
                      <a:pt x="412" y="0"/>
                    </a:lnTo>
                    <a:lnTo>
                      <a:pt x="412" y="55"/>
                    </a:lnTo>
                    <a:lnTo>
                      <a:pt x="589" y="55"/>
                    </a:lnTo>
                    <a:lnTo>
                      <a:pt x="589" y="80"/>
                    </a:lnTo>
                    <a:lnTo>
                      <a:pt x="572" y="80"/>
                    </a:lnTo>
                    <a:lnTo>
                      <a:pt x="572" y="402"/>
                    </a:lnTo>
                    <a:lnTo>
                      <a:pt x="589" y="402"/>
                    </a:lnTo>
                    <a:lnTo>
                      <a:pt x="589" y="460"/>
                    </a:lnTo>
                    <a:lnTo>
                      <a:pt x="0" y="460"/>
                    </a:lnTo>
                    <a:lnTo>
                      <a:pt x="0" y="402"/>
                    </a:lnTo>
                    <a:lnTo>
                      <a:pt x="17" y="402"/>
                    </a:lnTo>
                    <a:lnTo>
                      <a:pt x="17" y="80"/>
                    </a:lnTo>
                    <a:lnTo>
                      <a:pt x="0" y="80"/>
                    </a:lnTo>
                    <a:lnTo>
                      <a:pt x="0" y="55"/>
                    </a:lnTo>
                    <a:lnTo>
                      <a:pt x="178" y="55"/>
                    </a:lnTo>
                    <a:lnTo>
                      <a:pt x="178" y="0"/>
                    </a:lnTo>
                    <a:close/>
                  </a:path>
                </a:pathLst>
              </a:custGeom>
              <a:solidFill>
                <a:sysClr val="window" lastClr="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ea typeface="ＭＳ Ｐゴシック" pitchFamily="-105" charset="-128"/>
                  <a:cs typeface="Times New Roman" pitchFamily="18" charset="0"/>
                </a:endParaRPr>
              </a:p>
            </p:txBody>
          </p:sp>
        </p:grpSp>
        <p:sp>
          <p:nvSpPr>
            <p:cNvPr id="18" name="Oval 17">
              <a:extLst>
                <a:ext uri="{FF2B5EF4-FFF2-40B4-BE49-F238E27FC236}">
                  <a16:creationId xmlns:a16="http://schemas.microsoft.com/office/drawing/2014/main" id="{ABC9E7D6-90FC-4859-8E07-404BBE723A21}"/>
                </a:ext>
              </a:extLst>
            </p:cNvPr>
            <p:cNvSpPr/>
            <p:nvPr/>
          </p:nvSpPr>
          <p:spPr>
            <a:xfrm>
              <a:off x="5355393" y="2898511"/>
              <a:ext cx="1124332" cy="1102141"/>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w="25400" cap="flat" cmpd="sng" algn="ctr">
              <a:solidFill>
                <a:srgbClr val="3D9B35"/>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grpSp>
          <p:nvGrpSpPr>
            <p:cNvPr id="19" name="Group 18">
              <a:extLst>
                <a:ext uri="{FF2B5EF4-FFF2-40B4-BE49-F238E27FC236}">
                  <a16:creationId xmlns:a16="http://schemas.microsoft.com/office/drawing/2014/main" id="{785966D2-9C8D-4100-BAC8-E1734773702C}"/>
                </a:ext>
              </a:extLst>
            </p:cNvPr>
            <p:cNvGrpSpPr/>
            <p:nvPr/>
          </p:nvGrpSpPr>
          <p:grpSpPr>
            <a:xfrm>
              <a:off x="6070116" y="2005322"/>
              <a:ext cx="1286139" cy="1446790"/>
              <a:chOff x="2796604" y="2932397"/>
              <a:chExt cx="755729" cy="755729"/>
            </a:xfrm>
          </p:grpSpPr>
          <p:sp>
            <p:nvSpPr>
              <p:cNvPr id="20" name="Oval 19">
                <a:extLst>
                  <a:ext uri="{FF2B5EF4-FFF2-40B4-BE49-F238E27FC236}">
                    <a16:creationId xmlns:a16="http://schemas.microsoft.com/office/drawing/2014/main" id="{509FE64B-70DF-4D66-A9AE-288371E5BEB3}"/>
                  </a:ext>
                </a:extLst>
              </p:cNvPr>
              <p:cNvSpPr/>
              <p:nvPr/>
            </p:nvSpPr>
            <p:spPr>
              <a:xfrm>
                <a:off x="2796604" y="2932397"/>
                <a:ext cx="755729" cy="755729"/>
              </a:xfrm>
              <a:prstGeom prst="ellipse">
                <a:avLst/>
              </a:prstGeom>
              <a:solidFill>
                <a:srgbClr val="616365"/>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21" name="Freeform 46">
                <a:extLst>
                  <a:ext uri="{FF2B5EF4-FFF2-40B4-BE49-F238E27FC236}">
                    <a16:creationId xmlns:a16="http://schemas.microsoft.com/office/drawing/2014/main" id="{42963FD5-D354-4686-AE0B-1EDA37682239}"/>
                  </a:ext>
                </a:extLst>
              </p:cNvPr>
              <p:cNvSpPr>
                <a:spLocks noEditPoints="1"/>
              </p:cNvSpPr>
              <p:nvPr/>
            </p:nvSpPr>
            <p:spPr bwMode="auto">
              <a:xfrm>
                <a:off x="3083564" y="3070230"/>
                <a:ext cx="181807" cy="480061"/>
              </a:xfrm>
              <a:custGeom>
                <a:avLst/>
                <a:gdLst>
                  <a:gd name="T0" fmla="*/ 159 w 242"/>
                  <a:gd name="T1" fmla="*/ 173 h 639"/>
                  <a:gd name="T2" fmla="*/ 202 w 242"/>
                  <a:gd name="T3" fmla="*/ 185 h 639"/>
                  <a:gd name="T4" fmla="*/ 232 w 242"/>
                  <a:gd name="T5" fmla="*/ 207 h 639"/>
                  <a:gd name="T6" fmla="*/ 242 w 242"/>
                  <a:gd name="T7" fmla="*/ 238 h 639"/>
                  <a:gd name="T8" fmla="*/ 233 w 242"/>
                  <a:gd name="T9" fmla="*/ 412 h 639"/>
                  <a:gd name="T10" fmla="*/ 221 w 242"/>
                  <a:gd name="T11" fmla="*/ 429 h 639"/>
                  <a:gd name="T12" fmla="*/ 199 w 242"/>
                  <a:gd name="T13" fmla="*/ 437 h 639"/>
                  <a:gd name="T14" fmla="*/ 185 w 242"/>
                  <a:gd name="T15" fmla="*/ 631 h 639"/>
                  <a:gd name="T16" fmla="*/ 179 w 242"/>
                  <a:gd name="T17" fmla="*/ 638 h 639"/>
                  <a:gd name="T18" fmla="*/ 172 w 242"/>
                  <a:gd name="T19" fmla="*/ 639 h 639"/>
                  <a:gd name="T20" fmla="*/ 67 w 242"/>
                  <a:gd name="T21" fmla="*/ 639 h 639"/>
                  <a:gd name="T22" fmla="*/ 60 w 242"/>
                  <a:gd name="T23" fmla="*/ 635 h 639"/>
                  <a:gd name="T24" fmla="*/ 58 w 242"/>
                  <a:gd name="T25" fmla="*/ 627 h 639"/>
                  <a:gd name="T26" fmla="*/ 32 w 242"/>
                  <a:gd name="T27" fmla="*/ 433 h 639"/>
                  <a:gd name="T28" fmla="*/ 15 w 242"/>
                  <a:gd name="T29" fmla="*/ 422 h 639"/>
                  <a:gd name="T30" fmla="*/ 8 w 242"/>
                  <a:gd name="T31" fmla="*/ 399 h 639"/>
                  <a:gd name="T32" fmla="*/ 3 w 242"/>
                  <a:gd name="T33" fmla="*/ 221 h 639"/>
                  <a:gd name="T34" fmla="*/ 24 w 242"/>
                  <a:gd name="T35" fmla="*/ 195 h 639"/>
                  <a:gd name="T36" fmla="*/ 62 w 242"/>
                  <a:gd name="T37" fmla="*/ 178 h 639"/>
                  <a:gd name="T38" fmla="*/ 109 w 242"/>
                  <a:gd name="T39" fmla="*/ 170 h 639"/>
                  <a:gd name="T40" fmla="*/ 122 w 242"/>
                  <a:gd name="T41" fmla="*/ 0 h 639"/>
                  <a:gd name="T42" fmla="*/ 157 w 242"/>
                  <a:gd name="T43" fmla="*/ 8 h 639"/>
                  <a:gd name="T44" fmla="*/ 182 w 242"/>
                  <a:gd name="T45" fmla="*/ 31 h 639"/>
                  <a:gd name="T46" fmla="*/ 187 w 242"/>
                  <a:gd name="T47" fmla="*/ 62 h 639"/>
                  <a:gd name="T48" fmla="*/ 183 w 242"/>
                  <a:gd name="T49" fmla="*/ 96 h 639"/>
                  <a:gd name="T50" fmla="*/ 176 w 242"/>
                  <a:gd name="T51" fmla="*/ 122 h 639"/>
                  <a:gd name="T52" fmla="*/ 151 w 242"/>
                  <a:gd name="T53" fmla="*/ 147 h 639"/>
                  <a:gd name="T54" fmla="*/ 127 w 242"/>
                  <a:gd name="T55" fmla="*/ 153 h 639"/>
                  <a:gd name="T56" fmla="*/ 119 w 242"/>
                  <a:gd name="T57" fmla="*/ 154 h 639"/>
                  <a:gd name="T58" fmla="*/ 111 w 242"/>
                  <a:gd name="T59" fmla="*/ 153 h 639"/>
                  <a:gd name="T60" fmla="*/ 77 w 242"/>
                  <a:gd name="T61" fmla="*/ 135 h 639"/>
                  <a:gd name="T62" fmla="*/ 63 w 242"/>
                  <a:gd name="T63" fmla="*/ 110 h 639"/>
                  <a:gd name="T64" fmla="*/ 56 w 242"/>
                  <a:gd name="T65" fmla="*/ 79 h 639"/>
                  <a:gd name="T66" fmla="*/ 56 w 242"/>
                  <a:gd name="T67" fmla="*/ 50 h 639"/>
                  <a:gd name="T68" fmla="*/ 71 w 242"/>
                  <a:gd name="T69" fmla="*/ 18 h 639"/>
                  <a:gd name="T70" fmla="*/ 102 w 242"/>
                  <a:gd name="T71" fmla="*/ 3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2" h="639">
                    <a:moveTo>
                      <a:pt x="134" y="170"/>
                    </a:moveTo>
                    <a:lnTo>
                      <a:pt x="159" y="173"/>
                    </a:lnTo>
                    <a:lnTo>
                      <a:pt x="181" y="178"/>
                    </a:lnTo>
                    <a:lnTo>
                      <a:pt x="202" y="185"/>
                    </a:lnTo>
                    <a:lnTo>
                      <a:pt x="219" y="195"/>
                    </a:lnTo>
                    <a:lnTo>
                      <a:pt x="232" y="207"/>
                    </a:lnTo>
                    <a:lnTo>
                      <a:pt x="241" y="221"/>
                    </a:lnTo>
                    <a:lnTo>
                      <a:pt x="242" y="238"/>
                    </a:lnTo>
                    <a:lnTo>
                      <a:pt x="234" y="399"/>
                    </a:lnTo>
                    <a:lnTo>
                      <a:pt x="233" y="412"/>
                    </a:lnTo>
                    <a:lnTo>
                      <a:pt x="229" y="422"/>
                    </a:lnTo>
                    <a:lnTo>
                      <a:pt x="221" y="429"/>
                    </a:lnTo>
                    <a:lnTo>
                      <a:pt x="212" y="433"/>
                    </a:lnTo>
                    <a:lnTo>
                      <a:pt x="199" y="437"/>
                    </a:lnTo>
                    <a:lnTo>
                      <a:pt x="186" y="627"/>
                    </a:lnTo>
                    <a:lnTo>
                      <a:pt x="185" y="631"/>
                    </a:lnTo>
                    <a:lnTo>
                      <a:pt x="182" y="635"/>
                    </a:lnTo>
                    <a:lnTo>
                      <a:pt x="179" y="638"/>
                    </a:lnTo>
                    <a:lnTo>
                      <a:pt x="177" y="639"/>
                    </a:lnTo>
                    <a:lnTo>
                      <a:pt x="172" y="639"/>
                    </a:lnTo>
                    <a:lnTo>
                      <a:pt x="71" y="639"/>
                    </a:lnTo>
                    <a:lnTo>
                      <a:pt x="67" y="639"/>
                    </a:lnTo>
                    <a:lnTo>
                      <a:pt x="63" y="638"/>
                    </a:lnTo>
                    <a:lnTo>
                      <a:pt x="60" y="635"/>
                    </a:lnTo>
                    <a:lnTo>
                      <a:pt x="58" y="631"/>
                    </a:lnTo>
                    <a:lnTo>
                      <a:pt x="58" y="627"/>
                    </a:lnTo>
                    <a:lnTo>
                      <a:pt x="45" y="437"/>
                    </a:lnTo>
                    <a:lnTo>
                      <a:pt x="32" y="433"/>
                    </a:lnTo>
                    <a:lnTo>
                      <a:pt x="21" y="429"/>
                    </a:lnTo>
                    <a:lnTo>
                      <a:pt x="15" y="422"/>
                    </a:lnTo>
                    <a:lnTo>
                      <a:pt x="11" y="412"/>
                    </a:lnTo>
                    <a:lnTo>
                      <a:pt x="8" y="399"/>
                    </a:lnTo>
                    <a:lnTo>
                      <a:pt x="0" y="238"/>
                    </a:lnTo>
                    <a:lnTo>
                      <a:pt x="3" y="221"/>
                    </a:lnTo>
                    <a:lnTo>
                      <a:pt x="11" y="207"/>
                    </a:lnTo>
                    <a:lnTo>
                      <a:pt x="24" y="195"/>
                    </a:lnTo>
                    <a:lnTo>
                      <a:pt x="41" y="185"/>
                    </a:lnTo>
                    <a:lnTo>
                      <a:pt x="62" y="178"/>
                    </a:lnTo>
                    <a:lnTo>
                      <a:pt x="85" y="173"/>
                    </a:lnTo>
                    <a:lnTo>
                      <a:pt x="109" y="170"/>
                    </a:lnTo>
                    <a:lnTo>
                      <a:pt x="134" y="170"/>
                    </a:lnTo>
                    <a:close/>
                    <a:moveTo>
                      <a:pt x="122" y="0"/>
                    </a:moveTo>
                    <a:lnTo>
                      <a:pt x="140" y="3"/>
                    </a:lnTo>
                    <a:lnTo>
                      <a:pt x="157" y="8"/>
                    </a:lnTo>
                    <a:lnTo>
                      <a:pt x="172" y="18"/>
                    </a:lnTo>
                    <a:lnTo>
                      <a:pt x="182" y="31"/>
                    </a:lnTo>
                    <a:lnTo>
                      <a:pt x="186" y="50"/>
                    </a:lnTo>
                    <a:lnTo>
                      <a:pt x="187" y="62"/>
                    </a:lnTo>
                    <a:lnTo>
                      <a:pt x="186" y="79"/>
                    </a:lnTo>
                    <a:lnTo>
                      <a:pt x="183" y="96"/>
                    </a:lnTo>
                    <a:lnTo>
                      <a:pt x="181" y="110"/>
                    </a:lnTo>
                    <a:lnTo>
                      <a:pt x="176" y="122"/>
                    </a:lnTo>
                    <a:lnTo>
                      <a:pt x="165" y="135"/>
                    </a:lnTo>
                    <a:lnTo>
                      <a:pt x="151" y="147"/>
                    </a:lnTo>
                    <a:lnTo>
                      <a:pt x="132" y="153"/>
                    </a:lnTo>
                    <a:lnTo>
                      <a:pt x="127" y="153"/>
                    </a:lnTo>
                    <a:lnTo>
                      <a:pt x="123" y="154"/>
                    </a:lnTo>
                    <a:lnTo>
                      <a:pt x="119" y="154"/>
                    </a:lnTo>
                    <a:lnTo>
                      <a:pt x="115" y="153"/>
                    </a:lnTo>
                    <a:lnTo>
                      <a:pt x="111" y="153"/>
                    </a:lnTo>
                    <a:lnTo>
                      <a:pt x="93" y="147"/>
                    </a:lnTo>
                    <a:lnTo>
                      <a:pt x="77" y="135"/>
                    </a:lnTo>
                    <a:lnTo>
                      <a:pt x="67" y="122"/>
                    </a:lnTo>
                    <a:lnTo>
                      <a:pt x="63" y="110"/>
                    </a:lnTo>
                    <a:lnTo>
                      <a:pt x="59" y="96"/>
                    </a:lnTo>
                    <a:lnTo>
                      <a:pt x="56" y="79"/>
                    </a:lnTo>
                    <a:lnTo>
                      <a:pt x="56" y="62"/>
                    </a:lnTo>
                    <a:lnTo>
                      <a:pt x="56" y="50"/>
                    </a:lnTo>
                    <a:lnTo>
                      <a:pt x="62" y="31"/>
                    </a:lnTo>
                    <a:lnTo>
                      <a:pt x="71" y="18"/>
                    </a:lnTo>
                    <a:lnTo>
                      <a:pt x="85" y="8"/>
                    </a:lnTo>
                    <a:lnTo>
                      <a:pt x="102" y="3"/>
                    </a:lnTo>
                    <a:lnTo>
                      <a:pt x="122" y="0"/>
                    </a:lnTo>
                    <a:close/>
                  </a:path>
                </a:pathLst>
              </a:custGeom>
              <a:solidFill>
                <a:sysClr val="window" lastClr="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ea typeface="ＭＳ Ｐゴシック" pitchFamily="-105" charset="-128"/>
                  <a:cs typeface="Times New Roman" pitchFamily="18" charset="0"/>
                </a:endParaRPr>
              </a:p>
            </p:txBody>
          </p:sp>
        </p:grpSp>
        <p:sp>
          <p:nvSpPr>
            <p:cNvPr id="22" name="Right Arrow 17">
              <a:extLst>
                <a:ext uri="{FF2B5EF4-FFF2-40B4-BE49-F238E27FC236}">
                  <a16:creationId xmlns:a16="http://schemas.microsoft.com/office/drawing/2014/main" id="{2836A3E0-8AB8-46D5-BA4C-991DBACB74FF}"/>
                </a:ext>
              </a:extLst>
            </p:cNvPr>
            <p:cNvSpPr/>
            <p:nvPr/>
          </p:nvSpPr>
          <p:spPr>
            <a:xfrm>
              <a:off x="3225328" y="2537803"/>
              <a:ext cx="2844788" cy="596475"/>
            </a:xfrm>
            <a:prstGeom prst="rightArrow">
              <a:avLst>
                <a:gd name="adj1" fmla="val 50000"/>
                <a:gd name="adj2" fmla="val 51923"/>
              </a:avLst>
            </a:prstGeom>
            <a:solidFill>
              <a:sysClr val="window" lastClr="FFFFFF">
                <a:lumMod val="85000"/>
              </a:sys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srgbClr val="616365"/>
                  </a:solidFill>
                  <a:effectLst/>
                  <a:uLnTx/>
                  <a:uFillTx/>
                  <a:latin typeface="Arial Narrow" panose="020B0606020202030204" pitchFamily="34" charset="0"/>
                  <a:ea typeface="+mn-ea"/>
                  <a:cs typeface="+mn-cs"/>
                </a:rPr>
                <a:t>Loans Premium</a:t>
              </a:r>
            </a:p>
          </p:txBody>
        </p:sp>
        <p:sp>
          <p:nvSpPr>
            <p:cNvPr id="23" name="TextBox 22">
              <a:extLst>
                <a:ext uri="{FF2B5EF4-FFF2-40B4-BE49-F238E27FC236}">
                  <a16:creationId xmlns:a16="http://schemas.microsoft.com/office/drawing/2014/main" id="{77C6579B-9688-4274-BA3C-6D2525557499}"/>
                </a:ext>
              </a:extLst>
            </p:cNvPr>
            <p:cNvSpPr txBox="1"/>
            <p:nvPr/>
          </p:nvSpPr>
          <p:spPr>
            <a:xfrm>
              <a:off x="4371859" y="2161360"/>
              <a:ext cx="609462" cy="400110"/>
            </a:xfrm>
            <a:prstGeom prst="rect">
              <a:avLst/>
            </a:prstGeom>
            <a:noFill/>
          </p:spPr>
          <p:txBody>
            <a:bodyPr wrap="none" rtlCol="0">
              <a:spAutoFit/>
            </a:bodyPr>
            <a:lstStyle/>
            <a:p>
              <a:pPr algn="ctr" fontAlgn="base">
                <a:spcBef>
                  <a:spcPct val="0"/>
                </a:spcBef>
                <a:spcAft>
                  <a:spcPct val="0"/>
                </a:spcAft>
              </a:pPr>
              <a:r>
                <a:rPr lang="en-US" sz="1000" dirty="0">
                  <a:solidFill>
                    <a:prstClr val="black"/>
                  </a:solidFill>
                  <a:ea typeface="ＭＳ Ｐゴシック" pitchFamily="-105" charset="-128"/>
                  <a:cs typeface="Times New Roman" pitchFamily="18" charset="0"/>
                </a:rPr>
                <a:t>Pays</a:t>
              </a:r>
            </a:p>
            <a:p>
              <a:pPr algn="ctr" fontAlgn="base">
                <a:spcBef>
                  <a:spcPct val="0"/>
                </a:spcBef>
                <a:spcAft>
                  <a:spcPct val="0"/>
                </a:spcAft>
              </a:pPr>
              <a:r>
                <a:rPr lang="en-US" sz="1000" dirty="0">
                  <a:solidFill>
                    <a:prstClr val="black"/>
                  </a:solidFill>
                  <a:ea typeface="ＭＳ Ｐゴシック" pitchFamily="-105" charset="-128"/>
                  <a:cs typeface="Times New Roman" pitchFamily="18" charset="0"/>
                </a:rPr>
                <a:t>Interest</a:t>
              </a:r>
            </a:p>
          </p:txBody>
        </p:sp>
        <p:sp>
          <p:nvSpPr>
            <p:cNvPr id="24" name="TextBox 23">
              <a:extLst>
                <a:ext uri="{FF2B5EF4-FFF2-40B4-BE49-F238E27FC236}">
                  <a16:creationId xmlns:a16="http://schemas.microsoft.com/office/drawing/2014/main" id="{FBAECBE6-C72A-4869-9C15-099CF454E44E}"/>
                </a:ext>
              </a:extLst>
            </p:cNvPr>
            <p:cNvSpPr txBox="1"/>
            <p:nvPr/>
          </p:nvSpPr>
          <p:spPr>
            <a:xfrm>
              <a:off x="6411661" y="3595516"/>
              <a:ext cx="603050" cy="276999"/>
            </a:xfrm>
            <a:prstGeom prst="rect">
              <a:avLst/>
            </a:prstGeom>
            <a:noFill/>
          </p:spPr>
          <p:txBody>
            <a:bodyPr wrap="none" rtlCol="0">
              <a:spAutoFit/>
            </a:bodyPr>
            <a:lstStyle/>
            <a:p>
              <a:pPr algn="ctr" fontAlgn="base">
                <a:spcBef>
                  <a:spcPct val="0"/>
                </a:spcBef>
                <a:spcAft>
                  <a:spcPct val="0"/>
                </a:spcAft>
              </a:pPr>
              <a:r>
                <a:rPr lang="en-US" sz="1200" b="1" dirty="0">
                  <a:solidFill>
                    <a:srgbClr val="616365"/>
                  </a:solidFill>
                  <a:ea typeface="ＭＳ Ｐゴシック" pitchFamily="-105" charset="-128"/>
                  <a:cs typeface="Times New Roman" pitchFamily="18" charset="0"/>
                </a:rPr>
                <a:t>EXEC</a:t>
              </a:r>
            </a:p>
          </p:txBody>
        </p:sp>
        <p:cxnSp>
          <p:nvCxnSpPr>
            <p:cNvPr id="25" name="Straight Arrow Connector 24">
              <a:extLst>
                <a:ext uri="{FF2B5EF4-FFF2-40B4-BE49-F238E27FC236}">
                  <a16:creationId xmlns:a16="http://schemas.microsoft.com/office/drawing/2014/main" id="{68813F7E-4C3D-480F-88AB-724EAD7575AA}"/>
                </a:ext>
              </a:extLst>
            </p:cNvPr>
            <p:cNvCxnSpPr/>
            <p:nvPr/>
          </p:nvCxnSpPr>
          <p:spPr>
            <a:xfrm flipH="1">
              <a:off x="3227296" y="2537803"/>
              <a:ext cx="2842820" cy="9525"/>
            </a:xfrm>
            <a:prstGeom prst="straightConnector1">
              <a:avLst/>
            </a:prstGeom>
            <a:noFill/>
            <a:ln w="9525" cap="flat" cmpd="sng" algn="ctr">
              <a:solidFill>
                <a:srgbClr val="3D9B35">
                  <a:shade val="95000"/>
                  <a:satMod val="105000"/>
                </a:srgbClr>
              </a:solidFill>
              <a:prstDash val="solid"/>
              <a:tailEnd type="arrow"/>
            </a:ln>
            <a:effectLst/>
          </p:spPr>
        </p:cxnSp>
        <p:cxnSp>
          <p:nvCxnSpPr>
            <p:cNvPr id="26" name="Elbow Connector 39">
              <a:extLst>
                <a:ext uri="{FF2B5EF4-FFF2-40B4-BE49-F238E27FC236}">
                  <a16:creationId xmlns:a16="http://schemas.microsoft.com/office/drawing/2014/main" id="{E7211E58-318A-462D-9B5E-FA72CFC6B33F}"/>
                </a:ext>
              </a:extLst>
            </p:cNvPr>
            <p:cNvCxnSpPr/>
            <p:nvPr/>
          </p:nvCxnSpPr>
          <p:spPr>
            <a:xfrm rot="10800000">
              <a:off x="2828066" y="3595516"/>
              <a:ext cx="3145540" cy="405136"/>
            </a:xfrm>
            <a:prstGeom prst="bentConnector3">
              <a:avLst/>
            </a:prstGeom>
            <a:noFill/>
            <a:ln w="9525" cap="flat" cmpd="sng" algn="ctr">
              <a:solidFill>
                <a:srgbClr val="3D9B35">
                  <a:shade val="95000"/>
                  <a:satMod val="105000"/>
                </a:srgbClr>
              </a:solidFill>
              <a:prstDash val="solid"/>
              <a:tailEnd type="arrow"/>
            </a:ln>
            <a:effectLst/>
          </p:spPr>
        </p:cxnSp>
        <p:sp>
          <p:nvSpPr>
            <p:cNvPr id="36" name="TextBox 35">
              <a:extLst>
                <a:ext uri="{FF2B5EF4-FFF2-40B4-BE49-F238E27FC236}">
                  <a16:creationId xmlns:a16="http://schemas.microsoft.com/office/drawing/2014/main" id="{102EAAA0-3156-4363-8FB2-B02913770ED6}"/>
                </a:ext>
              </a:extLst>
            </p:cNvPr>
            <p:cNvSpPr txBox="1"/>
            <p:nvPr/>
          </p:nvSpPr>
          <p:spPr>
            <a:xfrm>
              <a:off x="2803079" y="3646866"/>
              <a:ext cx="1624163" cy="400110"/>
            </a:xfrm>
            <a:prstGeom prst="rect">
              <a:avLst/>
            </a:prstGeom>
            <a:noFill/>
          </p:spPr>
          <p:txBody>
            <a:bodyPr wrap="none" rtlCol="0">
              <a:spAutoFit/>
            </a:bodyPr>
            <a:lstStyle/>
            <a:p>
              <a:pPr algn="ctr" fontAlgn="base">
                <a:spcBef>
                  <a:spcPct val="0"/>
                </a:spcBef>
                <a:spcAft>
                  <a:spcPct val="0"/>
                </a:spcAft>
              </a:pPr>
              <a:r>
                <a:rPr lang="en-US" sz="1000" dirty="0">
                  <a:solidFill>
                    <a:prstClr val="black"/>
                  </a:solidFill>
                  <a:ea typeface="ＭＳ Ｐゴシック" pitchFamily="-105" charset="-128"/>
                  <a:cs typeface="Times New Roman" pitchFamily="18" charset="0"/>
                </a:rPr>
                <a:t>Collateral Assignment</a:t>
              </a:r>
            </a:p>
            <a:p>
              <a:pPr algn="ctr" fontAlgn="base">
                <a:spcBef>
                  <a:spcPct val="0"/>
                </a:spcBef>
                <a:spcAft>
                  <a:spcPct val="0"/>
                </a:spcAft>
              </a:pPr>
              <a:r>
                <a:rPr lang="en-US" sz="1000" dirty="0">
                  <a:solidFill>
                    <a:prstClr val="black"/>
                  </a:solidFill>
                  <a:ea typeface="ＭＳ Ｐゴシック" pitchFamily="-105" charset="-128"/>
                  <a:cs typeface="Times New Roman" pitchFamily="18" charset="0"/>
                </a:rPr>
                <a:t>And Principal Repayment</a:t>
              </a:r>
            </a:p>
          </p:txBody>
        </p:sp>
      </p:grpSp>
    </p:spTree>
    <p:extLst>
      <p:ext uri="{BB962C8B-B14F-4D97-AF65-F5344CB8AC3E}">
        <p14:creationId xmlns:p14="http://schemas.microsoft.com/office/powerpoint/2010/main" val="1041748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30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1+#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40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50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1+#ppt_w/2"/>
                                          </p:val>
                                        </p:tav>
                                        <p:tav tm="100000">
                                          <p:val>
                                            <p:strVal val="#ppt_x"/>
                                          </p:val>
                                        </p:tav>
                                      </p:tavLst>
                                    </p:anim>
                                    <p:anim calcmode="lin" valueType="num">
                                      <p:cBhvr additive="base">
                                        <p:cTn id="16"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SD Loan on Your Business and Personal Balance Sheets</a:t>
            </a:r>
          </a:p>
        </p:txBody>
      </p:sp>
      <p:sp>
        <p:nvSpPr>
          <p:cNvPr id="4" name="Rectangle 3"/>
          <p:cNvSpPr/>
          <p:nvPr/>
        </p:nvSpPr>
        <p:spPr>
          <a:xfrm>
            <a:off x="457200" y="1905000"/>
            <a:ext cx="3352800" cy="250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Business</a:t>
            </a:r>
          </a:p>
        </p:txBody>
      </p:sp>
      <p:sp>
        <p:nvSpPr>
          <p:cNvPr id="5" name="Rectangle 4"/>
          <p:cNvSpPr/>
          <p:nvPr/>
        </p:nvSpPr>
        <p:spPr>
          <a:xfrm>
            <a:off x="4724400" y="1905000"/>
            <a:ext cx="3352800" cy="250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Personal</a:t>
            </a:r>
          </a:p>
        </p:txBody>
      </p:sp>
      <p:grpSp>
        <p:nvGrpSpPr>
          <p:cNvPr id="10" name="Group 9"/>
          <p:cNvGrpSpPr/>
          <p:nvPr/>
        </p:nvGrpSpPr>
        <p:grpSpPr>
          <a:xfrm>
            <a:off x="457200" y="2514600"/>
            <a:ext cx="3352800" cy="2743200"/>
            <a:chOff x="457200" y="2514600"/>
            <a:chExt cx="3352800" cy="2743200"/>
          </a:xfrm>
        </p:grpSpPr>
        <p:cxnSp>
          <p:nvCxnSpPr>
            <p:cNvPr id="7" name="Straight Connector 6"/>
            <p:cNvCxnSpPr/>
            <p:nvPr/>
          </p:nvCxnSpPr>
          <p:spPr>
            <a:xfrm>
              <a:off x="2133600" y="2514600"/>
              <a:ext cx="0" cy="2743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7200" y="2514600"/>
              <a:ext cx="33528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4724400" y="2514600"/>
            <a:ext cx="3352800" cy="2743200"/>
            <a:chOff x="457200" y="2514600"/>
            <a:chExt cx="3352800" cy="2743200"/>
          </a:xfrm>
        </p:grpSpPr>
        <p:cxnSp>
          <p:nvCxnSpPr>
            <p:cNvPr id="12" name="Straight Connector 11"/>
            <p:cNvCxnSpPr/>
            <p:nvPr/>
          </p:nvCxnSpPr>
          <p:spPr>
            <a:xfrm>
              <a:off x="2133600" y="2514600"/>
              <a:ext cx="0" cy="2743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57200" y="2514600"/>
              <a:ext cx="33528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762000" y="2206823"/>
            <a:ext cx="633507" cy="307777"/>
          </a:xfrm>
          <a:prstGeom prst="rect">
            <a:avLst/>
          </a:prstGeom>
          <a:noFill/>
        </p:spPr>
        <p:txBody>
          <a:bodyPr wrap="none" rtlCol="0">
            <a:spAutoFit/>
          </a:bodyPr>
          <a:lstStyle/>
          <a:p>
            <a:r>
              <a:rPr lang="en-US" sz="1400" dirty="0"/>
              <a:t>Asset</a:t>
            </a:r>
          </a:p>
        </p:txBody>
      </p:sp>
      <p:sp>
        <p:nvSpPr>
          <p:cNvPr id="15" name="TextBox 14"/>
          <p:cNvSpPr txBox="1"/>
          <p:nvPr/>
        </p:nvSpPr>
        <p:spPr>
          <a:xfrm>
            <a:off x="2590800" y="2205334"/>
            <a:ext cx="782587" cy="307777"/>
          </a:xfrm>
          <a:prstGeom prst="rect">
            <a:avLst/>
          </a:prstGeom>
          <a:noFill/>
        </p:spPr>
        <p:txBody>
          <a:bodyPr wrap="none" rtlCol="0">
            <a:spAutoFit/>
          </a:bodyPr>
          <a:lstStyle/>
          <a:p>
            <a:r>
              <a:rPr lang="en-US" sz="1400" dirty="0"/>
              <a:t>Liability</a:t>
            </a:r>
          </a:p>
        </p:txBody>
      </p:sp>
      <p:sp>
        <p:nvSpPr>
          <p:cNvPr id="16" name="TextBox 15"/>
          <p:cNvSpPr txBox="1"/>
          <p:nvPr/>
        </p:nvSpPr>
        <p:spPr>
          <a:xfrm>
            <a:off x="5181600" y="2213371"/>
            <a:ext cx="633507" cy="307777"/>
          </a:xfrm>
          <a:prstGeom prst="rect">
            <a:avLst/>
          </a:prstGeom>
          <a:noFill/>
        </p:spPr>
        <p:txBody>
          <a:bodyPr wrap="none" rtlCol="0">
            <a:spAutoFit/>
          </a:bodyPr>
          <a:lstStyle/>
          <a:p>
            <a:r>
              <a:rPr lang="en-US" sz="1400" dirty="0"/>
              <a:t>Asset</a:t>
            </a:r>
          </a:p>
        </p:txBody>
      </p:sp>
      <p:sp>
        <p:nvSpPr>
          <p:cNvPr id="17" name="TextBox 16"/>
          <p:cNvSpPr txBox="1"/>
          <p:nvPr/>
        </p:nvSpPr>
        <p:spPr>
          <a:xfrm>
            <a:off x="7010400" y="2211882"/>
            <a:ext cx="782587" cy="307777"/>
          </a:xfrm>
          <a:prstGeom prst="rect">
            <a:avLst/>
          </a:prstGeom>
          <a:noFill/>
        </p:spPr>
        <p:txBody>
          <a:bodyPr wrap="none" rtlCol="0">
            <a:spAutoFit/>
          </a:bodyPr>
          <a:lstStyle/>
          <a:p>
            <a:r>
              <a:rPr lang="en-US" sz="1400" dirty="0"/>
              <a:t>Liability</a:t>
            </a:r>
          </a:p>
        </p:txBody>
      </p:sp>
      <p:sp>
        <p:nvSpPr>
          <p:cNvPr id="18" name="Oval 17"/>
          <p:cNvSpPr/>
          <p:nvPr/>
        </p:nvSpPr>
        <p:spPr>
          <a:xfrm>
            <a:off x="4934263" y="2558485"/>
            <a:ext cx="1128180" cy="914400"/>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solidFill>
                <a:schemeClr val="tx1"/>
              </a:solidFill>
            </a:endParaRPr>
          </a:p>
        </p:txBody>
      </p:sp>
      <p:sp>
        <p:nvSpPr>
          <p:cNvPr id="20" name="TextBox 19"/>
          <p:cNvSpPr txBox="1"/>
          <p:nvPr/>
        </p:nvSpPr>
        <p:spPr>
          <a:xfrm>
            <a:off x="662360" y="4522663"/>
            <a:ext cx="1022164" cy="5136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stStyle>
          <a:p>
            <a:r>
              <a:rPr lang="en-US" sz="1100" b="1" dirty="0">
                <a:solidFill>
                  <a:schemeClr val="bg2"/>
                </a:solidFill>
              </a:rPr>
              <a:t>Receivable</a:t>
            </a:r>
          </a:p>
        </p:txBody>
      </p:sp>
      <p:sp>
        <p:nvSpPr>
          <p:cNvPr id="21" name="TextBox 20"/>
          <p:cNvSpPr txBox="1"/>
          <p:nvPr/>
        </p:nvSpPr>
        <p:spPr>
          <a:xfrm>
            <a:off x="6902241" y="3581837"/>
            <a:ext cx="1024128" cy="5136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stStyle>
          <a:p>
            <a:r>
              <a:rPr lang="en-US" sz="1100" b="1" dirty="0">
                <a:solidFill>
                  <a:schemeClr val="bg2"/>
                </a:solidFill>
              </a:rPr>
              <a:t>Interest on Loan</a:t>
            </a:r>
          </a:p>
        </p:txBody>
      </p:sp>
      <p:sp>
        <p:nvSpPr>
          <p:cNvPr id="22" name="TextBox 21"/>
          <p:cNvSpPr txBox="1"/>
          <p:nvPr/>
        </p:nvSpPr>
        <p:spPr>
          <a:xfrm>
            <a:off x="2651636" y="3611079"/>
            <a:ext cx="1024128" cy="5136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stStyle>
          <a:p>
            <a:r>
              <a:rPr lang="en-US" sz="1100" b="1" dirty="0">
                <a:solidFill>
                  <a:schemeClr val="bg2"/>
                </a:solidFill>
              </a:rPr>
              <a:t>Tax on Interest</a:t>
            </a:r>
          </a:p>
        </p:txBody>
      </p:sp>
      <p:sp>
        <p:nvSpPr>
          <p:cNvPr id="19" name="TextBox 18"/>
          <p:cNvSpPr txBox="1"/>
          <p:nvPr/>
        </p:nvSpPr>
        <p:spPr>
          <a:xfrm>
            <a:off x="6902241" y="4577936"/>
            <a:ext cx="1024128" cy="5136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stStyle>
          <a:p>
            <a:r>
              <a:rPr lang="en-US" sz="1100" b="1" dirty="0">
                <a:solidFill>
                  <a:schemeClr val="bg2"/>
                </a:solidFill>
              </a:rPr>
              <a:t>Loan</a:t>
            </a:r>
          </a:p>
          <a:p>
            <a:r>
              <a:rPr lang="en-US" sz="1100" b="1" dirty="0">
                <a:solidFill>
                  <a:schemeClr val="bg2"/>
                </a:solidFill>
              </a:rPr>
              <a:t>Repayment</a:t>
            </a:r>
          </a:p>
        </p:txBody>
      </p:sp>
      <p:cxnSp>
        <p:nvCxnSpPr>
          <p:cNvPr id="6" name="Straight Arrow Connector 5">
            <a:extLst>
              <a:ext uri="{FF2B5EF4-FFF2-40B4-BE49-F238E27FC236}">
                <a16:creationId xmlns:a16="http://schemas.microsoft.com/office/drawing/2014/main" id="{686982A3-52CE-46CA-873F-5A9908112093}"/>
              </a:ext>
            </a:extLst>
          </p:cNvPr>
          <p:cNvCxnSpPr/>
          <p:nvPr/>
        </p:nvCxnSpPr>
        <p:spPr>
          <a:xfrm>
            <a:off x="1150374" y="2862443"/>
            <a:ext cx="35740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54C4635-079C-47CF-B648-7525B3C2FD8F}"/>
              </a:ext>
            </a:extLst>
          </p:cNvPr>
          <p:cNvSpPr txBox="1"/>
          <p:nvPr/>
        </p:nvSpPr>
        <p:spPr>
          <a:xfrm>
            <a:off x="662360" y="2665198"/>
            <a:ext cx="1022164" cy="5136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stStyle>
          <a:p>
            <a:r>
              <a:rPr lang="en-US" sz="1100" b="1" dirty="0">
                <a:solidFill>
                  <a:schemeClr val="bg2"/>
                </a:solidFill>
              </a:rPr>
              <a:t>Cash</a:t>
            </a:r>
          </a:p>
        </p:txBody>
      </p:sp>
      <p:sp>
        <p:nvSpPr>
          <p:cNvPr id="24" name="TextBox 23">
            <a:extLst>
              <a:ext uri="{FF2B5EF4-FFF2-40B4-BE49-F238E27FC236}">
                <a16:creationId xmlns:a16="http://schemas.microsoft.com/office/drawing/2014/main" id="{2E21EB12-6B2A-489B-B578-A5C4D6465FAB}"/>
              </a:ext>
            </a:extLst>
          </p:cNvPr>
          <p:cNvSpPr txBox="1"/>
          <p:nvPr/>
        </p:nvSpPr>
        <p:spPr>
          <a:xfrm>
            <a:off x="1872529" y="2510706"/>
            <a:ext cx="1975479" cy="513681"/>
          </a:xfrm>
          <a:prstGeom prst="rect">
            <a:avLst/>
          </a:prstGeom>
          <a:noFill/>
          <a:ln w="38100">
            <a:noFill/>
            <a:bevel/>
          </a:ln>
        </p:spPr>
        <p:txBody>
          <a:bodyPr vert="horz" wrap="none" lIns="457200" tIns="182880" rIns="457200" bIns="182880" rtlCol="0" anchor="b" anchorCtr="0">
            <a:noAutofit/>
          </a:bodyPr>
          <a:lstStyle/>
          <a:p>
            <a:pPr algn="ctr" fontAlgn="auto">
              <a:spcAft>
                <a:spcPts val="0"/>
              </a:spcAft>
            </a:pPr>
            <a:r>
              <a:rPr lang="en-US" sz="1000" dirty="0"/>
              <a:t>Premium Paid by Loan</a:t>
            </a:r>
          </a:p>
        </p:txBody>
      </p:sp>
      <p:cxnSp>
        <p:nvCxnSpPr>
          <p:cNvPr id="26" name="Straight Arrow Connector 25">
            <a:extLst>
              <a:ext uri="{FF2B5EF4-FFF2-40B4-BE49-F238E27FC236}">
                <a16:creationId xmlns:a16="http://schemas.microsoft.com/office/drawing/2014/main" id="{85508EA0-DB65-4D84-8A79-717B9C379C10}"/>
              </a:ext>
            </a:extLst>
          </p:cNvPr>
          <p:cNvCxnSpPr>
            <a:stCxn id="21" idx="1"/>
          </p:cNvCxnSpPr>
          <p:nvPr/>
        </p:nvCxnSpPr>
        <p:spPr>
          <a:xfrm flipH="1">
            <a:off x="3647769" y="3838678"/>
            <a:ext cx="32544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C0E9437-E725-46D2-AB5D-EC800E33F629}"/>
              </a:ext>
            </a:extLst>
          </p:cNvPr>
          <p:cNvCxnSpPr>
            <a:cxnSpLocks/>
          </p:cNvCxnSpPr>
          <p:nvPr/>
        </p:nvCxnSpPr>
        <p:spPr>
          <a:xfrm flipH="1" flipV="1">
            <a:off x="1759974" y="4768100"/>
            <a:ext cx="5142268" cy="114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B7BCF014-4838-44E4-94A5-EA347645D794}"/>
              </a:ext>
            </a:extLst>
          </p:cNvPr>
          <p:cNvSpPr txBox="1"/>
          <p:nvPr/>
        </p:nvSpPr>
        <p:spPr>
          <a:xfrm>
            <a:off x="662360" y="3629125"/>
            <a:ext cx="1022164" cy="5136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stStyle>
          <a:p>
            <a:r>
              <a:rPr lang="en-US" sz="1100" b="1" dirty="0">
                <a:solidFill>
                  <a:schemeClr val="bg2"/>
                </a:solidFill>
              </a:rPr>
              <a:t>A/T Interest</a:t>
            </a:r>
          </a:p>
        </p:txBody>
      </p:sp>
    </p:spTree>
    <p:extLst>
      <p:ext uri="{BB962C8B-B14F-4D97-AF65-F5344CB8AC3E}">
        <p14:creationId xmlns:p14="http://schemas.microsoft.com/office/powerpoint/2010/main" val="9390158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par>
                                <p:cTn id="16" presetID="2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right)">
                                      <p:cBhvr>
                                        <p:cTn id="23" dur="500"/>
                                        <p:tgtEl>
                                          <p:spTgt spid="21"/>
                                        </p:tgtEl>
                                      </p:cBhvr>
                                    </p:animEffect>
                                  </p:childTnLst>
                                </p:cTn>
                              </p:par>
                              <p:par>
                                <p:cTn id="24" presetID="22" presetClass="entr" presetSubtype="2"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right)">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right)">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right)">
                                      <p:cBhvr>
                                        <p:cTn id="39" dur="500"/>
                                        <p:tgtEl>
                                          <p:spTgt spid="19"/>
                                        </p:tgtEl>
                                      </p:cBhvr>
                                    </p:animEffect>
                                  </p:childTnLst>
                                </p:cTn>
                              </p:par>
                              <p:par>
                                <p:cTn id="40" presetID="22" presetClass="entr" presetSubtype="2"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right)">
                                      <p:cBhvr>
                                        <p:cTn id="42" dur="500"/>
                                        <p:tgtEl>
                                          <p:spTgt spid="27"/>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right)">
                                      <p:cBhvr>
                                        <p:cTn id="4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2" grpId="0" animBg="1"/>
      <p:bldP spid="19" grpId="0" animBg="1"/>
      <p:bldP spid="23" grpId="0" animBg="1"/>
      <p:bldP spid="24" grpId="0"/>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After the Loan Repayment</a:t>
            </a:r>
          </a:p>
        </p:txBody>
      </p:sp>
      <p:sp>
        <p:nvSpPr>
          <p:cNvPr id="4" name="Rectangle 3"/>
          <p:cNvSpPr/>
          <p:nvPr/>
        </p:nvSpPr>
        <p:spPr>
          <a:xfrm>
            <a:off x="457200" y="1905000"/>
            <a:ext cx="3352800" cy="250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Business</a:t>
            </a:r>
          </a:p>
        </p:txBody>
      </p:sp>
      <p:sp>
        <p:nvSpPr>
          <p:cNvPr id="5" name="Rectangle 4"/>
          <p:cNvSpPr/>
          <p:nvPr/>
        </p:nvSpPr>
        <p:spPr>
          <a:xfrm>
            <a:off x="4724400" y="1905000"/>
            <a:ext cx="3352800" cy="250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Personal</a:t>
            </a:r>
          </a:p>
        </p:txBody>
      </p:sp>
      <p:grpSp>
        <p:nvGrpSpPr>
          <p:cNvPr id="10" name="Group 9"/>
          <p:cNvGrpSpPr/>
          <p:nvPr/>
        </p:nvGrpSpPr>
        <p:grpSpPr>
          <a:xfrm>
            <a:off x="457200" y="2514600"/>
            <a:ext cx="3352800" cy="2743200"/>
            <a:chOff x="457200" y="2514600"/>
            <a:chExt cx="3352800" cy="2743200"/>
          </a:xfrm>
        </p:grpSpPr>
        <p:cxnSp>
          <p:nvCxnSpPr>
            <p:cNvPr id="7" name="Straight Connector 6"/>
            <p:cNvCxnSpPr/>
            <p:nvPr/>
          </p:nvCxnSpPr>
          <p:spPr>
            <a:xfrm>
              <a:off x="2133600" y="2514600"/>
              <a:ext cx="0" cy="2743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7200" y="2514600"/>
              <a:ext cx="33528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4724400" y="2514600"/>
            <a:ext cx="3352800" cy="2743200"/>
            <a:chOff x="457200" y="2514600"/>
            <a:chExt cx="3352800" cy="2743200"/>
          </a:xfrm>
        </p:grpSpPr>
        <p:cxnSp>
          <p:nvCxnSpPr>
            <p:cNvPr id="12" name="Straight Connector 11"/>
            <p:cNvCxnSpPr/>
            <p:nvPr/>
          </p:nvCxnSpPr>
          <p:spPr>
            <a:xfrm>
              <a:off x="2133600" y="2514600"/>
              <a:ext cx="0" cy="2743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57200" y="2514600"/>
              <a:ext cx="33528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762000" y="2206823"/>
            <a:ext cx="63350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F403C"/>
                </a:solidFill>
                <a:effectLst/>
                <a:uLnTx/>
                <a:uFillTx/>
                <a:latin typeface="Arial"/>
                <a:ea typeface="+mn-ea"/>
                <a:cs typeface="+mn-cs"/>
              </a:rPr>
              <a:t>Asset</a:t>
            </a:r>
          </a:p>
        </p:txBody>
      </p:sp>
      <p:sp>
        <p:nvSpPr>
          <p:cNvPr id="15" name="TextBox 14"/>
          <p:cNvSpPr txBox="1"/>
          <p:nvPr/>
        </p:nvSpPr>
        <p:spPr>
          <a:xfrm>
            <a:off x="2590800" y="2205334"/>
            <a:ext cx="78258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F403C"/>
                </a:solidFill>
                <a:effectLst/>
                <a:uLnTx/>
                <a:uFillTx/>
                <a:latin typeface="Arial"/>
                <a:ea typeface="+mn-ea"/>
                <a:cs typeface="+mn-cs"/>
              </a:rPr>
              <a:t>Liability</a:t>
            </a:r>
          </a:p>
        </p:txBody>
      </p:sp>
      <p:sp>
        <p:nvSpPr>
          <p:cNvPr id="16" name="TextBox 15"/>
          <p:cNvSpPr txBox="1"/>
          <p:nvPr/>
        </p:nvSpPr>
        <p:spPr>
          <a:xfrm>
            <a:off x="5181600" y="2213371"/>
            <a:ext cx="63350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F403C"/>
                </a:solidFill>
                <a:effectLst/>
                <a:uLnTx/>
                <a:uFillTx/>
                <a:latin typeface="Arial"/>
                <a:ea typeface="+mn-ea"/>
                <a:cs typeface="+mn-cs"/>
              </a:rPr>
              <a:t>Asset</a:t>
            </a:r>
          </a:p>
        </p:txBody>
      </p:sp>
      <p:sp>
        <p:nvSpPr>
          <p:cNvPr id="17" name="TextBox 16"/>
          <p:cNvSpPr txBox="1"/>
          <p:nvPr/>
        </p:nvSpPr>
        <p:spPr>
          <a:xfrm>
            <a:off x="7010400" y="2211882"/>
            <a:ext cx="78258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F403C"/>
                </a:solidFill>
                <a:effectLst/>
                <a:uLnTx/>
                <a:uFillTx/>
                <a:latin typeface="Arial"/>
                <a:ea typeface="+mn-ea"/>
                <a:cs typeface="+mn-cs"/>
              </a:rPr>
              <a:t>Liability</a:t>
            </a:r>
          </a:p>
        </p:txBody>
      </p:sp>
      <p:sp>
        <p:nvSpPr>
          <p:cNvPr id="18" name="Oval 17"/>
          <p:cNvSpPr/>
          <p:nvPr/>
        </p:nvSpPr>
        <p:spPr>
          <a:xfrm>
            <a:off x="4934263" y="2558485"/>
            <a:ext cx="1128180" cy="914400"/>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3F403C"/>
              </a:solidFill>
              <a:effectLst/>
              <a:uLnTx/>
              <a:uFillTx/>
              <a:latin typeface="Arial"/>
              <a:ea typeface="+mn-ea"/>
              <a:cs typeface="+mn-cs"/>
            </a:endParaRPr>
          </a:p>
        </p:txBody>
      </p:sp>
      <p:cxnSp>
        <p:nvCxnSpPr>
          <p:cNvPr id="6" name="Straight Arrow Connector 5">
            <a:extLst>
              <a:ext uri="{FF2B5EF4-FFF2-40B4-BE49-F238E27FC236}">
                <a16:creationId xmlns:a16="http://schemas.microsoft.com/office/drawing/2014/main" id="{686982A3-52CE-46CA-873F-5A9908112093}"/>
              </a:ext>
            </a:extLst>
          </p:cNvPr>
          <p:cNvCxnSpPr>
            <a:cxnSpLocks/>
          </p:cNvCxnSpPr>
          <p:nvPr/>
        </p:nvCxnSpPr>
        <p:spPr>
          <a:xfrm>
            <a:off x="1150374" y="3024387"/>
            <a:ext cx="3421626" cy="7457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54C4635-079C-47CF-B648-7525B3C2FD8F}"/>
              </a:ext>
            </a:extLst>
          </p:cNvPr>
          <p:cNvSpPr txBox="1"/>
          <p:nvPr/>
        </p:nvSpPr>
        <p:spPr>
          <a:xfrm>
            <a:off x="662360" y="2665198"/>
            <a:ext cx="1022164" cy="5136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Arial"/>
                <a:ea typeface="+mn-ea"/>
                <a:cs typeface="+mn-cs"/>
              </a:rPr>
              <a:t>Cash</a:t>
            </a:r>
          </a:p>
        </p:txBody>
      </p:sp>
      <p:sp>
        <p:nvSpPr>
          <p:cNvPr id="24" name="TextBox 23">
            <a:extLst>
              <a:ext uri="{FF2B5EF4-FFF2-40B4-BE49-F238E27FC236}">
                <a16:creationId xmlns:a16="http://schemas.microsoft.com/office/drawing/2014/main" id="{2E21EB12-6B2A-489B-B578-A5C4D6465FAB}"/>
              </a:ext>
            </a:extLst>
          </p:cNvPr>
          <p:cNvSpPr txBox="1"/>
          <p:nvPr/>
        </p:nvSpPr>
        <p:spPr>
          <a:xfrm>
            <a:off x="2022881" y="3000099"/>
            <a:ext cx="1975479" cy="513681"/>
          </a:xfrm>
          <a:prstGeom prst="rect">
            <a:avLst/>
          </a:prstGeom>
          <a:noFill/>
          <a:ln w="38100">
            <a:noFill/>
            <a:bevel/>
          </a:ln>
        </p:spPr>
        <p:txBody>
          <a:bodyPr vert="horz" wrap="none" lIns="457200" tIns="182880" rIns="457200" bIns="182880" rtlCol="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403C"/>
                </a:solidFill>
                <a:effectLst/>
                <a:uLnTx/>
                <a:uFillTx/>
                <a:latin typeface="Arial"/>
                <a:ea typeface="+mn-ea"/>
                <a:cs typeface="+mn-cs"/>
              </a:rPr>
              <a:t>May be distributed</a:t>
            </a:r>
          </a:p>
        </p:txBody>
      </p:sp>
      <p:sp>
        <p:nvSpPr>
          <p:cNvPr id="29" name="TextBox 28">
            <a:extLst>
              <a:ext uri="{FF2B5EF4-FFF2-40B4-BE49-F238E27FC236}">
                <a16:creationId xmlns:a16="http://schemas.microsoft.com/office/drawing/2014/main" id="{952D66B8-F015-4077-A31C-8CE001340970}"/>
              </a:ext>
            </a:extLst>
          </p:cNvPr>
          <p:cNvSpPr txBox="1"/>
          <p:nvPr/>
        </p:nvSpPr>
        <p:spPr>
          <a:xfrm>
            <a:off x="2291721" y="1513255"/>
            <a:ext cx="1975479" cy="513681"/>
          </a:xfrm>
          <a:prstGeom prst="rect">
            <a:avLst/>
          </a:prstGeom>
          <a:noFill/>
          <a:ln w="38100">
            <a:noFill/>
            <a:bevel/>
          </a:ln>
        </p:spPr>
        <p:txBody>
          <a:bodyPr vert="horz" wrap="none" lIns="457200" tIns="182880" rIns="457200" bIns="182880" rtlCol="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403C"/>
                </a:solidFill>
                <a:effectLst/>
                <a:uLnTx/>
                <a:uFillTx/>
                <a:latin typeface="Arial"/>
                <a:ea typeface="+mn-ea"/>
                <a:cs typeface="+mn-cs"/>
              </a:rPr>
              <a:t>21%</a:t>
            </a:r>
          </a:p>
        </p:txBody>
      </p:sp>
      <p:sp>
        <p:nvSpPr>
          <p:cNvPr id="30" name="TextBox 29">
            <a:extLst>
              <a:ext uri="{FF2B5EF4-FFF2-40B4-BE49-F238E27FC236}">
                <a16:creationId xmlns:a16="http://schemas.microsoft.com/office/drawing/2014/main" id="{D947B2BA-EEC9-4592-99CE-FD2EF25678A9}"/>
              </a:ext>
            </a:extLst>
          </p:cNvPr>
          <p:cNvSpPr txBox="1"/>
          <p:nvPr/>
        </p:nvSpPr>
        <p:spPr>
          <a:xfrm>
            <a:off x="6711321" y="1520421"/>
            <a:ext cx="1975479" cy="513681"/>
          </a:xfrm>
          <a:prstGeom prst="rect">
            <a:avLst/>
          </a:prstGeom>
          <a:noFill/>
          <a:ln w="38100">
            <a:noFill/>
            <a:bevel/>
          </a:ln>
        </p:spPr>
        <p:txBody>
          <a:bodyPr vert="horz" wrap="none" lIns="457200" tIns="182880" rIns="457200" bIns="182880" rtlCol="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403C"/>
                </a:solidFill>
                <a:effectLst/>
                <a:uLnTx/>
                <a:uFillTx/>
                <a:latin typeface="Arial"/>
                <a:ea typeface="+mn-ea"/>
                <a:cs typeface="+mn-cs"/>
              </a:rPr>
              <a:t>37%</a:t>
            </a:r>
          </a:p>
        </p:txBody>
      </p:sp>
    </p:spTree>
    <p:extLst>
      <p:ext uri="{BB962C8B-B14F-4D97-AF65-F5344CB8AC3E}">
        <p14:creationId xmlns:p14="http://schemas.microsoft.com/office/powerpoint/2010/main" val="35897250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out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500"/>
                                        <p:tgtEl>
                                          <p:spTgt spid="24"/>
                                        </p:tgtEl>
                                      </p:cBhvr>
                                    </p:animEffect>
                                  </p:childTnLst>
                                </p:cTn>
                              </p:par>
                              <p:par>
                                <p:cTn id="26" presetID="22" presetClass="entr" presetSubtype="8"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animBg="1"/>
      <p:bldP spid="24" grpId="0"/>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F73F3-2CAE-4745-BA18-C65ECF238D0C}"/>
              </a:ext>
            </a:extLst>
          </p:cNvPr>
          <p:cNvSpPr>
            <a:spLocks noGrp="1"/>
          </p:cNvSpPr>
          <p:nvPr>
            <p:ph type="title"/>
          </p:nvPr>
        </p:nvSpPr>
        <p:spPr/>
        <p:txBody>
          <a:bodyPr/>
          <a:lstStyle/>
          <a:p>
            <a:r>
              <a:rPr lang="en-US" dirty="0"/>
              <a:t>Wrapping Up</a:t>
            </a:r>
          </a:p>
        </p:txBody>
      </p:sp>
      <p:graphicFrame>
        <p:nvGraphicFramePr>
          <p:cNvPr id="3" name="Diagram 2">
            <a:extLst>
              <a:ext uri="{FF2B5EF4-FFF2-40B4-BE49-F238E27FC236}">
                <a16:creationId xmlns:a16="http://schemas.microsoft.com/office/drawing/2014/main" id="{9C82BEC9-82D4-4CFA-8835-41519FB91043}"/>
              </a:ext>
            </a:extLst>
          </p:cNvPr>
          <p:cNvGraphicFramePr/>
          <p:nvPr>
            <p:extLst>
              <p:ext uri="{D42A27DB-BD31-4B8C-83A1-F6EECF244321}">
                <p14:modId xmlns:p14="http://schemas.microsoft.com/office/powerpoint/2010/main" val="3800515255"/>
              </p:ext>
            </p:extLst>
          </p:nvPr>
        </p:nvGraphicFramePr>
        <p:xfrm>
          <a:off x="1" y="1442434"/>
          <a:ext cx="5193792" cy="393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a:extLst>
              <a:ext uri="{FF2B5EF4-FFF2-40B4-BE49-F238E27FC236}">
                <a16:creationId xmlns:a16="http://schemas.microsoft.com/office/drawing/2014/main" id="{6EEF0BE7-FCFC-428B-8956-84624A612872}"/>
              </a:ext>
            </a:extLst>
          </p:cNvPr>
          <p:cNvGraphicFramePr/>
          <p:nvPr>
            <p:extLst>
              <p:ext uri="{D42A27DB-BD31-4B8C-83A1-F6EECF244321}">
                <p14:modId xmlns:p14="http://schemas.microsoft.com/office/powerpoint/2010/main" val="1127538307"/>
              </p:ext>
            </p:extLst>
          </p:nvPr>
        </p:nvGraphicFramePr>
        <p:xfrm>
          <a:off x="3953813" y="1442434"/>
          <a:ext cx="5190186" cy="393449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649667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6A77E2C-7635-4558-B726-FAEAE0C6367B}"/>
              </a:ext>
            </a:extLst>
          </p:cNvPr>
          <p:cNvSpPr/>
          <p:nvPr/>
        </p:nvSpPr>
        <p:spPr>
          <a:xfrm>
            <a:off x="3566096" y="2128814"/>
            <a:ext cx="5547093" cy="604755"/>
          </a:xfrm>
          <a:prstGeom prst="rect">
            <a:avLst/>
          </a:prstGeom>
          <a:gradFill flip="none" rotWithShape="1">
            <a:gsLst>
              <a:gs pos="0">
                <a:schemeClr val="bg2"/>
              </a:gs>
              <a:gs pos="100000">
                <a:schemeClr val="bg1">
                  <a:lumMod val="20000"/>
                  <a:lumOff val="80000"/>
                </a:schemeClr>
              </a:gs>
            </a:gsLst>
            <a:path path="circle">
              <a:fillToRect l="50000" t="50000" r="50000" b="50000"/>
            </a:path>
            <a:tileRect/>
          </a:gradFill>
        </p:spPr>
        <p:txBody>
          <a:bodyPr vert="horz" lIns="1371600" tIns="91440" rIns="91440" bIns="91440" rtlCol="0" anchor="ctr" anchorCtr="0">
            <a:noAutofit/>
          </a:bodyPr>
          <a:lstStyle/>
          <a:p>
            <a:pPr defTabSz="514337">
              <a:lnSpc>
                <a:spcPct val="90000"/>
              </a:lnSpc>
              <a:spcBef>
                <a:spcPts val="563"/>
              </a:spcBef>
            </a:pPr>
            <a:r>
              <a:rPr lang="en-US" sz="1575" dirty="0">
                <a:solidFill>
                  <a:schemeClr val="tx1"/>
                </a:solidFill>
              </a:rPr>
              <a:t>Mac owns a successful business</a:t>
            </a:r>
          </a:p>
        </p:txBody>
      </p:sp>
      <p:sp>
        <p:nvSpPr>
          <p:cNvPr id="14" name="Rectangle 13">
            <a:extLst>
              <a:ext uri="{FF2B5EF4-FFF2-40B4-BE49-F238E27FC236}">
                <a16:creationId xmlns:a16="http://schemas.microsoft.com/office/drawing/2014/main" id="{49DF2E43-7D4A-468D-9BA9-B5AF8AD94C35}"/>
              </a:ext>
            </a:extLst>
          </p:cNvPr>
          <p:cNvSpPr/>
          <p:nvPr/>
        </p:nvSpPr>
        <p:spPr>
          <a:xfrm>
            <a:off x="3566097" y="2831488"/>
            <a:ext cx="5547093" cy="604755"/>
          </a:xfrm>
          <a:prstGeom prst="rect">
            <a:avLst/>
          </a:prstGeom>
          <a:gradFill flip="none" rotWithShape="1">
            <a:gsLst>
              <a:gs pos="0">
                <a:schemeClr val="bg2"/>
              </a:gs>
              <a:gs pos="100000">
                <a:schemeClr val="bg1">
                  <a:lumMod val="20000"/>
                  <a:lumOff val="80000"/>
                </a:schemeClr>
              </a:gs>
            </a:gsLst>
            <a:path path="circle">
              <a:fillToRect l="50000" t="50000" r="50000" b="50000"/>
            </a:path>
            <a:tileRect/>
          </a:gradFill>
        </p:spPr>
        <p:txBody>
          <a:bodyPr vert="horz" lIns="1371600" tIns="91440" rIns="91440" bIns="91440" rtlCol="0" anchor="ctr" anchorCtr="0">
            <a:noAutofit/>
          </a:bodyPr>
          <a:lstStyle/>
          <a:p>
            <a:pPr defTabSz="514337">
              <a:lnSpc>
                <a:spcPct val="90000"/>
              </a:lnSpc>
              <a:spcBef>
                <a:spcPts val="563"/>
              </a:spcBef>
            </a:pPr>
            <a:r>
              <a:rPr lang="en-US" sz="1575" dirty="0"/>
              <a:t>Alice is his key employee</a:t>
            </a:r>
            <a:endParaRPr lang="en-US" sz="1575" dirty="0">
              <a:solidFill>
                <a:schemeClr val="tx1"/>
              </a:solidFill>
            </a:endParaRPr>
          </a:p>
        </p:txBody>
      </p:sp>
      <p:sp>
        <p:nvSpPr>
          <p:cNvPr id="5" name="Rectangle 4">
            <a:extLst>
              <a:ext uri="{FF2B5EF4-FFF2-40B4-BE49-F238E27FC236}">
                <a16:creationId xmlns:a16="http://schemas.microsoft.com/office/drawing/2014/main" id="{46930721-4743-489D-9433-9E172B70C509}"/>
              </a:ext>
            </a:extLst>
          </p:cNvPr>
          <p:cNvSpPr/>
          <p:nvPr/>
        </p:nvSpPr>
        <p:spPr>
          <a:xfrm>
            <a:off x="3566095" y="3553751"/>
            <a:ext cx="5547093" cy="604755"/>
          </a:xfrm>
          <a:prstGeom prst="rect">
            <a:avLst/>
          </a:prstGeom>
          <a:gradFill flip="none" rotWithShape="1">
            <a:gsLst>
              <a:gs pos="0">
                <a:schemeClr val="bg2"/>
              </a:gs>
              <a:gs pos="100000">
                <a:schemeClr val="bg1">
                  <a:lumMod val="20000"/>
                  <a:lumOff val="80000"/>
                </a:schemeClr>
              </a:gs>
            </a:gsLst>
            <a:path path="circle">
              <a:fillToRect l="50000" t="50000" r="50000" b="50000"/>
            </a:path>
            <a:tileRect/>
          </a:gradFill>
        </p:spPr>
        <p:txBody>
          <a:bodyPr vert="horz" lIns="1371600" tIns="91440" rIns="91440" bIns="91440" rtlCol="0" anchor="ctr" anchorCtr="0">
            <a:noAutofit/>
          </a:bodyPr>
          <a:lstStyle/>
          <a:p>
            <a:pPr defTabSz="514337">
              <a:lnSpc>
                <a:spcPct val="90000"/>
              </a:lnSpc>
              <a:spcBef>
                <a:spcPts val="563"/>
              </a:spcBef>
            </a:pPr>
            <a:r>
              <a:rPr lang="en-US" sz="1575" dirty="0"/>
              <a:t>Mac wants to reward and retain Alice</a:t>
            </a:r>
            <a:endParaRPr lang="en-US" sz="1575" dirty="0">
              <a:solidFill>
                <a:schemeClr val="tx1"/>
              </a:solidFill>
            </a:endParaRPr>
          </a:p>
        </p:txBody>
      </p:sp>
      <p:pic>
        <p:nvPicPr>
          <p:cNvPr id="2" name="Picture 1">
            <a:extLst>
              <a:ext uri="{FF2B5EF4-FFF2-40B4-BE49-F238E27FC236}">
                <a16:creationId xmlns:a16="http://schemas.microsoft.com/office/drawing/2014/main" id="{F1BDDFE2-414D-4D60-9A4F-297DB158C5C1}"/>
              </a:ext>
            </a:extLst>
          </p:cNvPr>
          <p:cNvPicPr>
            <a:picLocks noChangeAspect="1"/>
          </p:cNvPicPr>
          <p:nvPr/>
        </p:nvPicPr>
        <p:blipFill rotWithShape="1">
          <a:blip r:embed="rId3"/>
          <a:srcRect l="42205" t="14272" r="30366" b="58713"/>
          <a:stretch/>
        </p:blipFill>
        <p:spPr>
          <a:xfrm>
            <a:off x="334852" y="1910624"/>
            <a:ext cx="3231245" cy="2446481"/>
          </a:xfrm>
          <a:prstGeom prst="rect">
            <a:avLst/>
          </a:prstGeom>
          <a:scene3d>
            <a:camera prst="orthographicFront"/>
            <a:lightRig rig="threePt" dir="t"/>
          </a:scene3d>
          <a:sp3d>
            <a:bevelT/>
          </a:sp3d>
        </p:spPr>
      </p:pic>
    </p:spTree>
    <p:extLst>
      <p:ext uri="{BB962C8B-B14F-4D97-AF65-F5344CB8AC3E}">
        <p14:creationId xmlns:p14="http://schemas.microsoft.com/office/powerpoint/2010/main" val="99377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A7286B-EE57-41B2-83A0-9C8A7821A698}"/>
              </a:ext>
            </a:extLst>
          </p:cNvPr>
          <p:cNvSpPr>
            <a:spLocks noGrp="1"/>
          </p:cNvSpPr>
          <p:nvPr>
            <p:ph type="title"/>
          </p:nvPr>
        </p:nvSpPr>
        <p:spPr>
          <a:xfrm>
            <a:off x="4" y="1713161"/>
            <a:ext cx="9143999" cy="1397690"/>
          </a:xfrm>
        </p:spPr>
        <p:txBody>
          <a:bodyPr/>
          <a:lstStyle/>
          <a:p>
            <a:r>
              <a:rPr lang="en-US" dirty="0"/>
              <a:t>Is this Right For You? </a:t>
            </a:r>
            <a:br>
              <a:rPr lang="en-US" dirty="0"/>
            </a:br>
            <a:br>
              <a:rPr lang="en-US" dirty="0"/>
            </a:br>
            <a:r>
              <a:rPr lang="en-US" dirty="0"/>
              <a:t>Next Steps.</a:t>
            </a:r>
          </a:p>
        </p:txBody>
      </p:sp>
      <p:pic>
        <p:nvPicPr>
          <p:cNvPr id="5" name="Picture 4">
            <a:extLst>
              <a:ext uri="{FF2B5EF4-FFF2-40B4-BE49-F238E27FC236}">
                <a16:creationId xmlns:a16="http://schemas.microsoft.com/office/drawing/2014/main" id="{7E7A9F7B-20A9-4681-8E0B-31F4DC8E6337}"/>
              </a:ext>
            </a:extLst>
          </p:cNvPr>
          <p:cNvPicPr>
            <a:picLocks noChangeAspect="1"/>
          </p:cNvPicPr>
          <p:nvPr/>
        </p:nvPicPr>
        <p:blipFill rotWithShape="1">
          <a:blip r:embed="rId3"/>
          <a:srcRect l="42205" t="14272" r="30366" b="58713"/>
          <a:stretch/>
        </p:blipFill>
        <p:spPr>
          <a:xfrm>
            <a:off x="334853" y="3110851"/>
            <a:ext cx="2975018" cy="2252483"/>
          </a:xfrm>
          <a:prstGeom prst="rect">
            <a:avLst/>
          </a:prstGeom>
          <a:scene3d>
            <a:camera prst="orthographicFront"/>
            <a:lightRig rig="threePt" dir="t"/>
          </a:scene3d>
          <a:sp3d>
            <a:bevelT/>
          </a:sp3d>
        </p:spPr>
      </p:pic>
    </p:spTree>
    <p:extLst>
      <p:ext uri="{BB962C8B-B14F-4D97-AF65-F5344CB8AC3E}">
        <p14:creationId xmlns:p14="http://schemas.microsoft.com/office/powerpoint/2010/main" val="3386934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ED0A9E-A7E2-48ED-B68F-2E5EB17E90B6}"/>
              </a:ext>
            </a:extLst>
          </p:cNvPr>
          <p:cNvSpPr>
            <a:spLocks noGrp="1"/>
          </p:cNvSpPr>
          <p:nvPr>
            <p:ph type="title"/>
          </p:nvPr>
        </p:nvSpPr>
        <p:spPr/>
        <p:txBody>
          <a:bodyPr/>
          <a:lstStyle/>
          <a:p>
            <a:r>
              <a:rPr lang="en-US" dirty="0"/>
              <a:t>Mac Wants  a Program That…</a:t>
            </a:r>
          </a:p>
        </p:txBody>
      </p:sp>
      <p:graphicFrame>
        <p:nvGraphicFramePr>
          <p:cNvPr id="14" name="Diagram 13">
            <a:extLst>
              <a:ext uri="{FF2B5EF4-FFF2-40B4-BE49-F238E27FC236}">
                <a16:creationId xmlns:a16="http://schemas.microsoft.com/office/drawing/2014/main" id="{6B22D828-6278-4788-AE1D-2008109E4B61}"/>
              </a:ext>
            </a:extLst>
          </p:cNvPr>
          <p:cNvGraphicFramePr/>
          <p:nvPr>
            <p:extLst>
              <p:ext uri="{D42A27DB-BD31-4B8C-83A1-F6EECF244321}">
                <p14:modId xmlns:p14="http://schemas.microsoft.com/office/powerpoint/2010/main" val="2369576824"/>
              </p:ext>
            </p:extLst>
          </p:nvPr>
        </p:nvGraphicFramePr>
        <p:xfrm>
          <a:off x="0" y="1153713"/>
          <a:ext cx="9143999" cy="5704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4594934"/>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ED0A9E-A7E2-48ED-B68F-2E5EB17E90B6}"/>
              </a:ext>
            </a:extLst>
          </p:cNvPr>
          <p:cNvSpPr>
            <a:spLocks noGrp="1"/>
          </p:cNvSpPr>
          <p:nvPr>
            <p:ph type="title"/>
          </p:nvPr>
        </p:nvSpPr>
        <p:spPr/>
        <p:txBody>
          <a:bodyPr/>
          <a:lstStyle/>
          <a:p>
            <a:r>
              <a:rPr lang="en-US" dirty="0"/>
              <a:t>Why?</a:t>
            </a:r>
          </a:p>
        </p:txBody>
      </p:sp>
      <p:sp>
        <p:nvSpPr>
          <p:cNvPr id="8" name="Rectangle 7">
            <a:extLst>
              <a:ext uri="{FF2B5EF4-FFF2-40B4-BE49-F238E27FC236}">
                <a16:creationId xmlns:a16="http://schemas.microsoft.com/office/drawing/2014/main" id="{BDAD5C40-0E9A-4106-9CAC-C606D4250481}"/>
              </a:ext>
            </a:extLst>
          </p:cNvPr>
          <p:cNvSpPr/>
          <p:nvPr/>
        </p:nvSpPr>
        <p:spPr>
          <a:xfrm>
            <a:off x="2769262" y="3698796"/>
            <a:ext cx="3605474" cy="430887"/>
          </a:xfrm>
          <a:prstGeom prst="rect">
            <a:avLst/>
          </a:prstGeom>
          <a:solidFill>
            <a:srgbClr val="3D9B3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fontAlgn="base">
              <a:spcBef>
                <a:spcPct val="0"/>
              </a:spcBef>
              <a:spcAft>
                <a:spcPct val="0"/>
              </a:spcAft>
            </a:pPr>
            <a:r>
              <a:rPr lang="en-US" altLang="en-US" sz="2200" kern="0" dirty="0">
                <a:solidFill>
                  <a:prstClr val="white"/>
                </a:solidFill>
                <a:ea typeface="ＭＳ Ｐゴシック" pitchFamily="-105" charset="-128"/>
                <a:cs typeface="Times New Roman" pitchFamily="18" charset="0"/>
              </a:rPr>
              <a:t>Maintain Business Stability</a:t>
            </a:r>
          </a:p>
        </p:txBody>
      </p:sp>
      <p:sp>
        <p:nvSpPr>
          <p:cNvPr id="14" name="Rectangle 13">
            <a:extLst>
              <a:ext uri="{FF2B5EF4-FFF2-40B4-BE49-F238E27FC236}">
                <a16:creationId xmlns:a16="http://schemas.microsoft.com/office/drawing/2014/main" id="{8F8020D2-7FAB-4945-A6D2-7620EE21A2DD}"/>
              </a:ext>
            </a:extLst>
          </p:cNvPr>
          <p:cNvSpPr/>
          <p:nvPr/>
        </p:nvSpPr>
        <p:spPr>
          <a:xfrm>
            <a:off x="2769262" y="4378037"/>
            <a:ext cx="3605474" cy="430887"/>
          </a:xfrm>
          <a:prstGeom prst="rect">
            <a:avLst/>
          </a:prstGeom>
          <a:solidFill>
            <a:srgbClr val="3D9B3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fontAlgn="base">
              <a:spcBef>
                <a:spcPct val="0"/>
              </a:spcBef>
              <a:spcAft>
                <a:spcPct val="0"/>
              </a:spcAft>
            </a:pPr>
            <a:r>
              <a:rPr lang="en-US" altLang="en-US" sz="2200" kern="0" dirty="0">
                <a:solidFill>
                  <a:prstClr val="white"/>
                </a:solidFill>
                <a:ea typeface="ＭＳ Ｐゴシック" pitchFamily="-105" charset="-128"/>
                <a:cs typeface="Times New Roman" pitchFamily="18" charset="0"/>
              </a:rPr>
              <a:t>Golden Handcuff</a:t>
            </a:r>
          </a:p>
        </p:txBody>
      </p:sp>
      <p:graphicFrame>
        <p:nvGraphicFramePr>
          <p:cNvPr id="12" name="Diagram 11">
            <a:extLst>
              <a:ext uri="{FF2B5EF4-FFF2-40B4-BE49-F238E27FC236}">
                <a16:creationId xmlns:a16="http://schemas.microsoft.com/office/drawing/2014/main" id="{C9CAAA07-1C98-4A20-8ED9-AF96BEBED486}"/>
              </a:ext>
            </a:extLst>
          </p:cNvPr>
          <p:cNvGraphicFramePr/>
          <p:nvPr>
            <p:extLst>
              <p:ext uri="{D42A27DB-BD31-4B8C-83A1-F6EECF244321}">
                <p14:modId xmlns:p14="http://schemas.microsoft.com/office/powerpoint/2010/main" val="2538478586"/>
              </p:ext>
            </p:extLst>
          </p:nvPr>
        </p:nvGraphicFramePr>
        <p:xfrm>
          <a:off x="5615189" y="3712"/>
          <a:ext cx="4262906" cy="2443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a:extLst>
              <a:ext uri="{FF2B5EF4-FFF2-40B4-BE49-F238E27FC236}">
                <a16:creationId xmlns:a16="http://schemas.microsoft.com/office/drawing/2014/main" id="{AE09CAE8-544A-48F5-95BD-F76081C337CE}"/>
              </a:ext>
            </a:extLst>
          </p:cNvPr>
          <p:cNvSpPr/>
          <p:nvPr/>
        </p:nvSpPr>
        <p:spPr>
          <a:xfrm>
            <a:off x="3116687" y="2024383"/>
            <a:ext cx="2910625" cy="1210615"/>
          </a:xfrm>
          <a:prstGeom prst="rect">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p:spPr>
        <p:txBody>
          <a:bodyPr spcFirstLastPara="0" vert="horz" wrap="square" lIns="56896" tIns="56896" rIns="56896" bIns="56896" numCol="1" spcCol="1270" anchor="ctr" anchorCtr="0">
            <a:noAutofit/>
          </a:bodyPr>
          <a:lstStyle/>
          <a:p>
            <a:pPr algn="ctr"/>
            <a:r>
              <a:rPr lang="en-US" sz="2200" b="1" dirty="0">
                <a:solidFill>
                  <a:sysClr val="window" lastClr="FFFFFF"/>
                </a:solidFill>
              </a:rPr>
              <a:t>Ties Alice to the Business</a:t>
            </a:r>
          </a:p>
        </p:txBody>
      </p:sp>
    </p:spTree>
    <p:extLst>
      <p:ext uri="{BB962C8B-B14F-4D97-AF65-F5344CB8AC3E}">
        <p14:creationId xmlns:p14="http://schemas.microsoft.com/office/powerpoint/2010/main" val="379915801"/>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ED0A9E-A7E2-48ED-B68F-2E5EB17E90B6}"/>
              </a:ext>
            </a:extLst>
          </p:cNvPr>
          <p:cNvSpPr>
            <a:spLocks noGrp="1"/>
          </p:cNvSpPr>
          <p:nvPr>
            <p:ph type="title"/>
          </p:nvPr>
        </p:nvSpPr>
        <p:spPr/>
        <p:txBody>
          <a:bodyPr/>
          <a:lstStyle/>
          <a:p>
            <a:r>
              <a:rPr lang="en-US" dirty="0"/>
              <a:t>Why?</a:t>
            </a:r>
          </a:p>
        </p:txBody>
      </p:sp>
      <p:sp>
        <p:nvSpPr>
          <p:cNvPr id="10" name="Freeform: Shape 9">
            <a:extLst>
              <a:ext uri="{FF2B5EF4-FFF2-40B4-BE49-F238E27FC236}">
                <a16:creationId xmlns:a16="http://schemas.microsoft.com/office/drawing/2014/main" id="{FC4D7876-ED76-4461-A637-533DE7F6A7EE}"/>
              </a:ext>
            </a:extLst>
          </p:cNvPr>
          <p:cNvSpPr/>
          <p:nvPr/>
        </p:nvSpPr>
        <p:spPr>
          <a:xfrm>
            <a:off x="3325812" y="2060620"/>
            <a:ext cx="2492375" cy="1219528"/>
          </a:xfrm>
          <a:custGeom>
            <a:avLst/>
            <a:gdLst>
              <a:gd name="connsiteX0" fmla="*/ 0 w 2492375"/>
              <a:gd name="connsiteY0" fmla="*/ 0 h 1495425"/>
              <a:gd name="connsiteX1" fmla="*/ 2492375 w 2492375"/>
              <a:gd name="connsiteY1" fmla="*/ 0 h 1495425"/>
              <a:gd name="connsiteX2" fmla="*/ 2492375 w 2492375"/>
              <a:gd name="connsiteY2" fmla="*/ 1495425 h 1495425"/>
              <a:gd name="connsiteX3" fmla="*/ 0 w 2492375"/>
              <a:gd name="connsiteY3" fmla="*/ 1495425 h 1495425"/>
              <a:gd name="connsiteX4" fmla="*/ 0 w 2492375"/>
              <a:gd name="connsiteY4" fmla="*/ 0 h 149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2375" h="1495425">
                <a:moveTo>
                  <a:pt x="0" y="0"/>
                </a:moveTo>
                <a:lnTo>
                  <a:pt x="2492375" y="0"/>
                </a:lnTo>
                <a:lnTo>
                  <a:pt x="2492375" y="1495425"/>
                </a:lnTo>
                <a:lnTo>
                  <a:pt x="0" y="1495425"/>
                </a:lnTo>
                <a:lnTo>
                  <a:pt x="0" y="0"/>
                </a:lnTo>
                <a:close/>
              </a:path>
            </a:pathLst>
          </a:custGeom>
          <a:gradFill rotWithShape="0">
            <a:gsLst>
              <a:gs pos="0">
                <a:srgbClr val="5B9BD5">
                  <a:hueOff val="-2252848"/>
                  <a:satOff val="-5806"/>
                  <a:lumOff val="-3922"/>
                  <a:alphaOff val="0"/>
                  <a:satMod val="103000"/>
                  <a:lumMod val="102000"/>
                  <a:tint val="94000"/>
                </a:srgbClr>
              </a:gs>
              <a:gs pos="50000">
                <a:srgbClr val="5B9BD5">
                  <a:hueOff val="-2252848"/>
                  <a:satOff val="-5806"/>
                  <a:lumOff val="-3922"/>
                  <a:alphaOff val="0"/>
                  <a:satMod val="110000"/>
                  <a:lumMod val="100000"/>
                  <a:shade val="100000"/>
                </a:srgbClr>
              </a:gs>
              <a:gs pos="100000">
                <a:srgbClr val="5B9BD5">
                  <a:hueOff val="-2252848"/>
                  <a:satOff val="-5806"/>
                  <a:lumOff val="-3922"/>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p:spPr>
        <p:txBody>
          <a:bodyPr spcFirstLastPara="0" vert="horz" wrap="square" lIns="56896" tIns="56896" rIns="56896" bIns="56896" numCol="1" spcCol="1270" anchor="ctr" anchorCtr="0">
            <a:noAutofit/>
          </a:bodyPr>
          <a:lstStyle/>
          <a:p>
            <a:pPr algn="ctr"/>
            <a:r>
              <a:rPr lang="en-US" sz="2200" b="1" dirty="0">
                <a:solidFill>
                  <a:sysClr val="window" lastClr="FFFFFF"/>
                </a:solidFill>
                <a:latin typeface="+mj-lt"/>
              </a:rPr>
              <a:t>Provides Cost Recovery</a:t>
            </a:r>
          </a:p>
        </p:txBody>
      </p:sp>
      <p:sp>
        <p:nvSpPr>
          <p:cNvPr id="14" name="Rectangle 13">
            <a:extLst>
              <a:ext uri="{FF2B5EF4-FFF2-40B4-BE49-F238E27FC236}">
                <a16:creationId xmlns:a16="http://schemas.microsoft.com/office/drawing/2014/main" id="{04D83556-F5C9-4B05-BFA4-67E467EC0170}"/>
              </a:ext>
            </a:extLst>
          </p:cNvPr>
          <p:cNvSpPr/>
          <p:nvPr/>
        </p:nvSpPr>
        <p:spPr>
          <a:xfrm>
            <a:off x="2517590" y="3669032"/>
            <a:ext cx="4108817" cy="430887"/>
          </a:xfrm>
          <a:prstGeom prst="rect">
            <a:avLst/>
          </a:prstGeom>
          <a:solidFill>
            <a:srgbClr val="3D9B3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fontAlgn="base">
              <a:spcBef>
                <a:spcPct val="0"/>
              </a:spcBef>
              <a:spcAft>
                <a:spcPct val="0"/>
              </a:spcAft>
            </a:pPr>
            <a:r>
              <a:rPr lang="en-US" altLang="en-US" sz="2200" kern="0" dirty="0">
                <a:solidFill>
                  <a:prstClr val="white"/>
                </a:solidFill>
                <a:ea typeface="ＭＳ Ｐゴシック" pitchFamily="-105" charset="-128"/>
                <a:cs typeface="Times New Roman" pitchFamily="18" charset="0"/>
              </a:rPr>
              <a:t>Maintain balance sheet stability</a:t>
            </a:r>
          </a:p>
        </p:txBody>
      </p:sp>
      <p:graphicFrame>
        <p:nvGraphicFramePr>
          <p:cNvPr id="12" name="Diagram 11">
            <a:extLst>
              <a:ext uri="{FF2B5EF4-FFF2-40B4-BE49-F238E27FC236}">
                <a16:creationId xmlns:a16="http://schemas.microsoft.com/office/drawing/2014/main" id="{BEBE4D7F-698D-44F7-AF78-0B8C33C59913}"/>
              </a:ext>
            </a:extLst>
          </p:cNvPr>
          <p:cNvGraphicFramePr/>
          <p:nvPr>
            <p:extLst>
              <p:ext uri="{D42A27DB-BD31-4B8C-83A1-F6EECF244321}">
                <p14:modId xmlns:p14="http://schemas.microsoft.com/office/powerpoint/2010/main" val="3239333934"/>
              </p:ext>
            </p:extLst>
          </p:nvPr>
        </p:nvGraphicFramePr>
        <p:xfrm>
          <a:off x="5615189" y="3712"/>
          <a:ext cx="4262906" cy="2443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1509319"/>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ED0A9E-A7E2-48ED-B68F-2E5EB17E90B6}"/>
              </a:ext>
            </a:extLst>
          </p:cNvPr>
          <p:cNvSpPr>
            <a:spLocks noGrp="1"/>
          </p:cNvSpPr>
          <p:nvPr>
            <p:ph type="title"/>
          </p:nvPr>
        </p:nvSpPr>
        <p:spPr/>
        <p:txBody>
          <a:bodyPr/>
          <a:lstStyle/>
          <a:p>
            <a:r>
              <a:rPr lang="en-US" dirty="0"/>
              <a:t>Why?</a:t>
            </a:r>
          </a:p>
        </p:txBody>
      </p:sp>
      <p:sp>
        <p:nvSpPr>
          <p:cNvPr id="11" name="Freeform: Shape 10">
            <a:extLst>
              <a:ext uri="{FF2B5EF4-FFF2-40B4-BE49-F238E27FC236}">
                <a16:creationId xmlns:a16="http://schemas.microsoft.com/office/drawing/2014/main" id="{B067244C-A19F-4CF2-BDD4-6871FFEFB783}"/>
              </a:ext>
            </a:extLst>
          </p:cNvPr>
          <p:cNvSpPr/>
          <p:nvPr/>
        </p:nvSpPr>
        <p:spPr>
          <a:xfrm>
            <a:off x="3325812" y="1786264"/>
            <a:ext cx="2492375" cy="1495425"/>
          </a:xfrm>
          <a:custGeom>
            <a:avLst/>
            <a:gdLst>
              <a:gd name="connsiteX0" fmla="*/ 0 w 2492375"/>
              <a:gd name="connsiteY0" fmla="*/ 0 h 1495425"/>
              <a:gd name="connsiteX1" fmla="*/ 2492375 w 2492375"/>
              <a:gd name="connsiteY1" fmla="*/ 0 h 1495425"/>
              <a:gd name="connsiteX2" fmla="*/ 2492375 w 2492375"/>
              <a:gd name="connsiteY2" fmla="*/ 1495425 h 1495425"/>
              <a:gd name="connsiteX3" fmla="*/ 0 w 2492375"/>
              <a:gd name="connsiteY3" fmla="*/ 1495425 h 1495425"/>
              <a:gd name="connsiteX4" fmla="*/ 0 w 2492375"/>
              <a:gd name="connsiteY4" fmla="*/ 0 h 149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2375" h="1495425">
                <a:moveTo>
                  <a:pt x="0" y="0"/>
                </a:moveTo>
                <a:lnTo>
                  <a:pt x="2492375" y="0"/>
                </a:lnTo>
                <a:lnTo>
                  <a:pt x="2492375" y="1495425"/>
                </a:lnTo>
                <a:lnTo>
                  <a:pt x="0" y="1495425"/>
                </a:lnTo>
                <a:lnTo>
                  <a:pt x="0" y="0"/>
                </a:lnTo>
                <a:close/>
              </a:path>
            </a:pathLst>
          </a:custGeom>
          <a:gradFill rotWithShape="0">
            <a:gsLst>
              <a:gs pos="0">
                <a:srgbClr val="5B9BD5">
                  <a:hueOff val="-6758543"/>
                  <a:satOff val="-17419"/>
                  <a:lumOff val="-11765"/>
                  <a:alphaOff val="0"/>
                  <a:satMod val="103000"/>
                  <a:lumMod val="102000"/>
                  <a:tint val="94000"/>
                </a:srgbClr>
              </a:gs>
              <a:gs pos="50000">
                <a:srgbClr val="5B9BD5">
                  <a:hueOff val="-6758543"/>
                  <a:satOff val="-17419"/>
                  <a:lumOff val="-11765"/>
                  <a:alphaOff val="0"/>
                  <a:satMod val="110000"/>
                  <a:lumMod val="100000"/>
                  <a:shade val="100000"/>
                </a:srgbClr>
              </a:gs>
              <a:gs pos="100000">
                <a:srgbClr val="5B9BD5">
                  <a:hueOff val="-6758543"/>
                  <a:satOff val="-17419"/>
                  <a:lumOff val="-11765"/>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p:spPr>
        <p:txBody>
          <a:bodyPr spcFirstLastPara="0" vert="horz" wrap="square" lIns="56896" tIns="56896" rIns="56896" bIns="56896" numCol="1" spcCol="1270" anchor="ctr" anchorCtr="0">
            <a:noAutofit/>
          </a:bodyPr>
          <a:lstStyle/>
          <a:p>
            <a:pPr algn="ctr"/>
            <a:r>
              <a:rPr lang="en-US" sz="2200" b="1" dirty="0">
                <a:solidFill>
                  <a:sysClr val="window" lastClr="FFFFFF"/>
                </a:solidFill>
              </a:rPr>
              <a:t>Allows Flexible Participation</a:t>
            </a:r>
          </a:p>
        </p:txBody>
      </p:sp>
      <p:sp>
        <p:nvSpPr>
          <p:cNvPr id="19" name="Rectangle 18">
            <a:extLst>
              <a:ext uri="{FF2B5EF4-FFF2-40B4-BE49-F238E27FC236}">
                <a16:creationId xmlns:a16="http://schemas.microsoft.com/office/drawing/2014/main" id="{4B10462B-6378-4554-AD1A-DEA34A0957E1}"/>
              </a:ext>
            </a:extLst>
          </p:cNvPr>
          <p:cNvSpPr/>
          <p:nvPr/>
        </p:nvSpPr>
        <p:spPr>
          <a:xfrm>
            <a:off x="890799" y="3914240"/>
            <a:ext cx="6889585" cy="430887"/>
          </a:xfrm>
          <a:prstGeom prst="rect">
            <a:avLst/>
          </a:prstGeom>
          <a:solidFill>
            <a:srgbClr val="3D9B3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fontAlgn="base">
              <a:spcBef>
                <a:spcPct val="0"/>
              </a:spcBef>
              <a:spcAft>
                <a:spcPct val="0"/>
              </a:spcAft>
            </a:pPr>
            <a:r>
              <a:rPr lang="en-US" altLang="en-US" sz="2200" kern="0" dirty="0">
                <a:solidFill>
                  <a:prstClr val="white"/>
                </a:solidFill>
                <a:ea typeface="ＭＳ Ｐゴシック" pitchFamily="-105" charset="-128"/>
                <a:cs typeface="Times New Roman" pitchFamily="18" charset="0"/>
              </a:rPr>
              <a:t>May select only the key employee to participate</a:t>
            </a:r>
          </a:p>
        </p:txBody>
      </p:sp>
      <p:graphicFrame>
        <p:nvGraphicFramePr>
          <p:cNvPr id="12" name="Diagram 11">
            <a:extLst>
              <a:ext uri="{FF2B5EF4-FFF2-40B4-BE49-F238E27FC236}">
                <a16:creationId xmlns:a16="http://schemas.microsoft.com/office/drawing/2014/main" id="{0C44833F-C777-460B-A55B-9791CAF302F4}"/>
              </a:ext>
            </a:extLst>
          </p:cNvPr>
          <p:cNvGraphicFramePr/>
          <p:nvPr>
            <p:extLst>
              <p:ext uri="{D42A27DB-BD31-4B8C-83A1-F6EECF244321}">
                <p14:modId xmlns:p14="http://schemas.microsoft.com/office/powerpoint/2010/main" val="893488347"/>
              </p:ext>
            </p:extLst>
          </p:nvPr>
        </p:nvGraphicFramePr>
        <p:xfrm>
          <a:off x="5615189" y="3712"/>
          <a:ext cx="4262906" cy="2443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7869151"/>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ED0A9E-A7E2-48ED-B68F-2E5EB17E90B6}"/>
              </a:ext>
            </a:extLst>
          </p:cNvPr>
          <p:cNvSpPr>
            <a:spLocks noGrp="1"/>
          </p:cNvSpPr>
          <p:nvPr>
            <p:ph type="title"/>
          </p:nvPr>
        </p:nvSpPr>
        <p:spPr/>
        <p:txBody>
          <a:bodyPr/>
          <a:lstStyle/>
          <a:p>
            <a:r>
              <a:rPr lang="en-US" dirty="0"/>
              <a:t>Why?</a:t>
            </a:r>
          </a:p>
        </p:txBody>
      </p:sp>
      <p:sp>
        <p:nvSpPr>
          <p:cNvPr id="19" name="Freeform: Shape 18">
            <a:extLst>
              <a:ext uri="{FF2B5EF4-FFF2-40B4-BE49-F238E27FC236}">
                <a16:creationId xmlns:a16="http://schemas.microsoft.com/office/drawing/2014/main" id="{E7022CBB-BED1-49AB-A5A9-A5E32124DC5C}"/>
              </a:ext>
            </a:extLst>
          </p:cNvPr>
          <p:cNvSpPr/>
          <p:nvPr/>
        </p:nvSpPr>
        <p:spPr>
          <a:xfrm>
            <a:off x="3325812" y="1786264"/>
            <a:ext cx="2492375" cy="1495425"/>
          </a:xfrm>
          <a:custGeom>
            <a:avLst/>
            <a:gdLst>
              <a:gd name="connsiteX0" fmla="*/ 0 w 2492375"/>
              <a:gd name="connsiteY0" fmla="*/ 0 h 1495425"/>
              <a:gd name="connsiteX1" fmla="*/ 2492375 w 2492375"/>
              <a:gd name="connsiteY1" fmla="*/ 0 h 1495425"/>
              <a:gd name="connsiteX2" fmla="*/ 2492375 w 2492375"/>
              <a:gd name="connsiteY2" fmla="*/ 1495425 h 1495425"/>
              <a:gd name="connsiteX3" fmla="*/ 0 w 2492375"/>
              <a:gd name="connsiteY3" fmla="*/ 1495425 h 1495425"/>
              <a:gd name="connsiteX4" fmla="*/ 0 w 2492375"/>
              <a:gd name="connsiteY4" fmla="*/ 0 h 149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2375" h="1495425">
                <a:moveTo>
                  <a:pt x="0" y="0"/>
                </a:moveTo>
                <a:lnTo>
                  <a:pt x="2492375" y="0"/>
                </a:lnTo>
                <a:lnTo>
                  <a:pt x="2492375" y="1495425"/>
                </a:lnTo>
                <a:lnTo>
                  <a:pt x="0" y="1495425"/>
                </a:lnTo>
                <a:lnTo>
                  <a:pt x="0" y="0"/>
                </a:lnTo>
                <a:close/>
              </a:path>
            </a:pathLst>
          </a:custGeom>
          <a:gradFill rotWithShape="0">
            <a:gsLst>
              <a:gs pos="0">
                <a:srgbClr val="5B9BD5">
                  <a:hueOff val="-4505695"/>
                  <a:satOff val="-11613"/>
                  <a:lumOff val="-7843"/>
                  <a:alphaOff val="0"/>
                  <a:satMod val="103000"/>
                  <a:lumMod val="102000"/>
                  <a:tint val="94000"/>
                </a:srgbClr>
              </a:gs>
              <a:gs pos="50000">
                <a:srgbClr val="5B9BD5">
                  <a:hueOff val="-4505695"/>
                  <a:satOff val="-11613"/>
                  <a:lumOff val="-7843"/>
                  <a:alphaOff val="0"/>
                  <a:satMod val="110000"/>
                  <a:lumMod val="100000"/>
                  <a:shade val="100000"/>
                </a:srgbClr>
              </a:gs>
              <a:gs pos="100000">
                <a:srgbClr val="5B9BD5">
                  <a:hueOff val="-4505695"/>
                  <a:satOff val="-11613"/>
                  <a:lumOff val="-7843"/>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p:spPr>
        <p:txBody>
          <a:bodyPr spcFirstLastPara="0" vert="horz" wrap="square" lIns="56896" tIns="56896" rIns="56896" bIns="56896" numCol="1" spcCol="1270" anchor="ctr" anchorCtr="0">
            <a:noAutofit/>
          </a:bodyPr>
          <a:lstStyle/>
          <a:p>
            <a:pPr algn="ctr"/>
            <a:r>
              <a:rPr lang="en-US" sz="2200" b="1" dirty="0">
                <a:solidFill>
                  <a:sysClr val="window" lastClr="FFFFFF"/>
                </a:solidFill>
              </a:rPr>
              <a:t>Permits Flexible Contributions</a:t>
            </a:r>
          </a:p>
        </p:txBody>
      </p:sp>
      <p:sp>
        <p:nvSpPr>
          <p:cNvPr id="20" name="Rectangle 19">
            <a:extLst>
              <a:ext uri="{FF2B5EF4-FFF2-40B4-BE49-F238E27FC236}">
                <a16:creationId xmlns:a16="http://schemas.microsoft.com/office/drawing/2014/main" id="{8D4ED6AD-8F9E-4E25-8DA6-F7D932DE867B}"/>
              </a:ext>
            </a:extLst>
          </p:cNvPr>
          <p:cNvSpPr/>
          <p:nvPr/>
        </p:nvSpPr>
        <p:spPr>
          <a:xfrm>
            <a:off x="1896426" y="4129683"/>
            <a:ext cx="5351145" cy="430887"/>
          </a:xfrm>
          <a:prstGeom prst="rect">
            <a:avLst/>
          </a:prstGeom>
          <a:solidFill>
            <a:srgbClr val="3D9B3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fontAlgn="base">
              <a:spcBef>
                <a:spcPct val="0"/>
              </a:spcBef>
              <a:spcAft>
                <a:spcPct val="0"/>
              </a:spcAft>
            </a:pPr>
            <a:r>
              <a:rPr lang="en-US" altLang="en-US" sz="2200" kern="0" dirty="0">
                <a:solidFill>
                  <a:prstClr val="white"/>
                </a:solidFill>
                <a:ea typeface="ＭＳ Ｐゴシック" pitchFamily="-105" charset="-128"/>
                <a:cs typeface="Times New Roman" pitchFamily="18" charset="0"/>
              </a:rPr>
              <a:t>Payments may be based on performance</a:t>
            </a:r>
          </a:p>
        </p:txBody>
      </p:sp>
      <p:graphicFrame>
        <p:nvGraphicFramePr>
          <p:cNvPr id="11" name="Diagram 10">
            <a:extLst>
              <a:ext uri="{FF2B5EF4-FFF2-40B4-BE49-F238E27FC236}">
                <a16:creationId xmlns:a16="http://schemas.microsoft.com/office/drawing/2014/main" id="{C0F190A6-4721-446B-A42D-C951D37E24FF}"/>
              </a:ext>
            </a:extLst>
          </p:cNvPr>
          <p:cNvGraphicFramePr/>
          <p:nvPr>
            <p:extLst>
              <p:ext uri="{D42A27DB-BD31-4B8C-83A1-F6EECF244321}">
                <p14:modId xmlns:p14="http://schemas.microsoft.com/office/powerpoint/2010/main" val="1274324047"/>
              </p:ext>
            </p:extLst>
          </p:nvPr>
        </p:nvGraphicFramePr>
        <p:xfrm>
          <a:off x="5615189" y="3712"/>
          <a:ext cx="4262906" cy="2443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a:extLst>
              <a:ext uri="{FF2B5EF4-FFF2-40B4-BE49-F238E27FC236}">
                <a16:creationId xmlns:a16="http://schemas.microsoft.com/office/drawing/2014/main" id="{A6004F6D-43E3-4C52-8ACA-B180CAC4B786}"/>
              </a:ext>
            </a:extLst>
          </p:cNvPr>
          <p:cNvSpPr/>
          <p:nvPr/>
        </p:nvSpPr>
        <p:spPr>
          <a:xfrm>
            <a:off x="1615900" y="4943951"/>
            <a:ext cx="5912196" cy="430887"/>
          </a:xfrm>
          <a:prstGeom prst="rect">
            <a:avLst/>
          </a:prstGeom>
          <a:solidFill>
            <a:srgbClr val="3D9B3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fontAlgn="base">
              <a:spcBef>
                <a:spcPct val="0"/>
              </a:spcBef>
              <a:spcAft>
                <a:spcPct val="0"/>
              </a:spcAft>
            </a:pPr>
            <a:r>
              <a:rPr lang="en-US" altLang="en-US" sz="2200" kern="0" dirty="0">
                <a:solidFill>
                  <a:prstClr val="white"/>
                </a:solidFill>
                <a:ea typeface="ＭＳ Ｐゴシック" pitchFamily="-105" charset="-128"/>
                <a:cs typeface="Times New Roman" pitchFamily="18" charset="0"/>
              </a:rPr>
              <a:t>Allows business to adjust to financial changes</a:t>
            </a:r>
          </a:p>
        </p:txBody>
      </p:sp>
    </p:spTree>
    <p:extLst>
      <p:ext uri="{BB962C8B-B14F-4D97-AF65-F5344CB8AC3E}">
        <p14:creationId xmlns:p14="http://schemas.microsoft.com/office/powerpoint/2010/main" val="3298934854"/>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33844-DF34-413B-8F42-0F3413A80A3A}"/>
              </a:ext>
            </a:extLst>
          </p:cNvPr>
          <p:cNvSpPr>
            <a:spLocks noGrp="1"/>
          </p:cNvSpPr>
          <p:nvPr>
            <p:ph type="title"/>
          </p:nvPr>
        </p:nvSpPr>
        <p:spPr/>
        <p:txBody>
          <a:bodyPr/>
          <a:lstStyle/>
          <a:p>
            <a:r>
              <a:rPr lang="en-US" dirty="0"/>
              <a:t>Alice Wants a Program That…</a:t>
            </a:r>
          </a:p>
        </p:txBody>
      </p:sp>
      <p:graphicFrame>
        <p:nvGraphicFramePr>
          <p:cNvPr id="3" name="Diagram 2">
            <a:extLst>
              <a:ext uri="{FF2B5EF4-FFF2-40B4-BE49-F238E27FC236}">
                <a16:creationId xmlns:a16="http://schemas.microsoft.com/office/drawing/2014/main" id="{121D9CAE-8614-4B61-A84B-70BCAA0A897C}"/>
              </a:ext>
            </a:extLst>
          </p:cNvPr>
          <p:cNvGraphicFramePr/>
          <p:nvPr>
            <p:extLst>
              <p:ext uri="{D42A27DB-BD31-4B8C-83A1-F6EECF244321}">
                <p14:modId xmlns:p14="http://schemas.microsoft.com/office/powerpoint/2010/main" val="3954614769"/>
              </p:ext>
            </p:extLst>
          </p:nvPr>
        </p:nvGraphicFramePr>
        <p:xfrm>
          <a:off x="746975" y="1153713"/>
          <a:ext cx="7650050" cy="54660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3476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ED0A9E-A7E2-48ED-B68F-2E5EB17E90B6}"/>
              </a:ext>
            </a:extLst>
          </p:cNvPr>
          <p:cNvSpPr>
            <a:spLocks noGrp="1"/>
          </p:cNvSpPr>
          <p:nvPr>
            <p:ph type="title"/>
          </p:nvPr>
        </p:nvSpPr>
        <p:spPr/>
        <p:txBody>
          <a:bodyPr/>
          <a:lstStyle/>
          <a:p>
            <a:r>
              <a:rPr lang="en-US" dirty="0"/>
              <a:t>Why?</a:t>
            </a:r>
          </a:p>
        </p:txBody>
      </p:sp>
      <p:sp>
        <p:nvSpPr>
          <p:cNvPr id="8" name="Rectangle 7">
            <a:extLst>
              <a:ext uri="{FF2B5EF4-FFF2-40B4-BE49-F238E27FC236}">
                <a16:creationId xmlns:a16="http://schemas.microsoft.com/office/drawing/2014/main" id="{BDAD5C40-0E9A-4106-9CAC-C606D4250481}"/>
              </a:ext>
            </a:extLst>
          </p:cNvPr>
          <p:cNvSpPr/>
          <p:nvPr/>
        </p:nvSpPr>
        <p:spPr>
          <a:xfrm>
            <a:off x="2769262" y="3749579"/>
            <a:ext cx="3605474" cy="769441"/>
          </a:xfrm>
          <a:prstGeom prst="rect">
            <a:avLst/>
          </a:prstGeom>
          <a:solidFill>
            <a:srgbClr val="3D9B3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fontAlgn="base">
              <a:spcBef>
                <a:spcPct val="0"/>
              </a:spcBef>
              <a:spcAft>
                <a:spcPct val="0"/>
              </a:spcAft>
            </a:pPr>
            <a:r>
              <a:rPr lang="en-US" altLang="en-US" sz="2200" kern="0" dirty="0">
                <a:solidFill>
                  <a:prstClr val="white"/>
                </a:solidFill>
                <a:ea typeface="ＭＳ Ｐゴシック" pitchFamily="-105" charset="-128"/>
                <a:cs typeface="Times New Roman" pitchFamily="18" charset="0"/>
              </a:rPr>
              <a:t>Willing to have “some skin in the game”</a:t>
            </a:r>
          </a:p>
        </p:txBody>
      </p:sp>
      <p:sp>
        <p:nvSpPr>
          <p:cNvPr id="2" name="Rectangle 1">
            <a:extLst>
              <a:ext uri="{FF2B5EF4-FFF2-40B4-BE49-F238E27FC236}">
                <a16:creationId xmlns:a16="http://schemas.microsoft.com/office/drawing/2014/main" id="{AE09CAE8-544A-48F5-95BD-F76081C337CE}"/>
              </a:ext>
            </a:extLst>
          </p:cNvPr>
          <p:cNvSpPr/>
          <p:nvPr/>
        </p:nvSpPr>
        <p:spPr>
          <a:xfrm>
            <a:off x="3116687" y="2024383"/>
            <a:ext cx="2910625" cy="1210615"/>
          </a:xfrm>
          <a:prstGeom prst="rect">
            <a:avLst/>
          </a:prstGeo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p:spPr>
        <p:txBody>
          <a:bodyPr spcFirstLastPara="0" vert="horz" wrap="square" lIns="56896" tIns="56896" rIns="56896" bIns="56896" numCol="1" spcCol="1270" anchor="ctr" anchorCtr="0">
            <a:noAutofit/>
          </a:bodyPr>
          <a:lstStyle/>
          <a:p>
            <a:pPr algn="ctr"/>
            <a:r>
              <a:rPr lang="en-US" sz="2200" b="1" dirty="0">
                <a:solidFill>
                  <a:sysClr val="window" lastClr="FFFFFF"/>
                </a:solidFill>
              </a:rPr>
              <a:t>Minimize Out of Pocket Costs</a:t>
            </a:r>
          </a:p>
        </p:txBody>
      </p:sp>
      <p:graphicFrame>
        <p:nvGraphicFramePr>
          <p:cNvPr id="9" name="Diagram 8">
            <a:extLst>
              <a:ext uri="{FF2B5EF4-FFF2-40B4-BE49-F238E27FC236}">
                <a16:creationId xmlns:a16="http://schemas.microsoft.com/office/drawing/2014/main" id="{3DA06CC3-A63F-4EE4-80A5-FD1D4E378E70}"/>
              </a:ext>
            </a:extLst>
          </p:cNvPr>
          <p:cNvGraphicFramePr/>
          <p:nvPr>
            <p:extLst>
              <p:ext uri="{D42A27DB-BD31-4B8C-83A1-F6EECF244321}">
                <p14:modId xmlns:p14="http://schemas.microsoft.com/office/powerpoint/2010/main" val="90271858"/>
              </p:ext>
            </p:extLst>
          </p:nvPr>
        </p:nvGraphicFramePr>
        <p:xfrm>
          <a:off x="5821251" y="0"/>
          <a:ext cx="3825025" cy="21378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4365876"/>
      </p:ext>
    </p:extLst>
  </p:cSld>
  <p:clrMapOvr>
    <a:masterClrMapping/>
  </p:clrMapOvr>
  <p:transition spd="slow">
    <p:wipe/>
  </p:transition>
</p:sld>
</file>

<file path=ppt/theme/theme1.xml><?xml version="1.0" encoding="utf-8"?>
<a:theme xmlns:a="http://schemas.openxmlformats.org/drawingml/2006/main" name="NLG">
  <a:themeElements>
    <a:clrScheme name="NLG 2017">
      <a:dk1>
        <a:srgbClr val="3F403C"/>
      </a:dk1>
      <a:lt1>
        <a:srgbClr val="898B8E"/>
      </a:lt1>
      <a:dk2>
        <a:srgbClr val="3D9B35"/>
      </a:dk2>
      <a:lt2>
        <a:srgbClr val="FFFFFF"/>
      </a:lt2>
      <a:accent1>
        <a:srgbClr val="69B800"/>
      </a:accent1>
      <a:accent2>
        <a:srgbClr val="BDD600"/>
      </a:accent2>
      <a:accent3>
        <a:srgbClr val="00A79D"/>
      </a:accent3>
      <a:accent4>
        <a:srgbClr val="006A8B"/>
      </a:accent4>
      <a:accent5>
        <a:srgbClr val="253E69"/>
      </a:accent5>
      <a:accent6>
        <a:srgbClr val="78458E"/>
      </a:accent6>
      <a:hlink>
        <a:srgbClr val="DF7424"/>
      </a:hlink>
      <a:folHlink>
        <a:srgbClr val="61626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LG template" id="{6CBB6850-84B0-2C43-9998-D9CF7300BA6F}" vid="{7DE8FC2C-BDFD-B44E-9EA7-F5140E2B6B07}"/>
    </a:ext>
  </a:extLst>
</a:theme>
</file>

<file path=ppt/theme/theme2.xml><?xml version="1.0" encoding="utf-8"?>
<a:theme xmlns:a="http://schemas.openxmlformats.org/drawingml/2006/main" name="1_NLG">
  <a:themeElements>
    <a:clrScheme name="NLG 2017">
      <a:dk1>
        <a:srgbClr val="3F403C"/>
      </a:dk1>
      <a:lt1>
        <a:srgbClr val="898B8E"/>
      </a:lt1>
      <a:dk2>
        <a:srgbClr val="3D9B35"/>
      </a:dk2>
      <a:lt2>
        <a:srgbClr val="FFFFFF"/>
      </a:lt2>
      <a:accent1>
        <a:srgbClr val="69B800"/>
      </a:accent1>
      <a:accent2>
        <a:srgbClr val="BDD600"/>
      </a:accent2>
      <a:accent3>
        <a:srgbClr val="00A79D"/>
      </a:accent3>
      <a:accent4>
        <a:srgbClr val="006A8B"/>
      </a:accent4>
      <a:accent5>
        <a:srgbClr val="253E69"/>
      </a:accent5>
      <a:accent6>
        <a:srgbClr val="78458E"/>
      </a:accent6>
      <a:hlink>
        <a:srgbClr val="DF7424"/>
      </a:hlink>
      <a:folHlink>
        <a:srgbClr val="61626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bg2">
            <a:lumMod val="95000"/>
          </a:schemeClr>
        </a:solidFill>
        <a:ln w="38100">
          <a:noFill/>
          <a:bevel/>
        </a:ln>
      </a:spPr>
      <a:bodyPr vert="horz" wrap="square" lIns="457200" tIns="182880" rIns="457200" bIns="182880" rtlCol="0" anchor="b" anchorCtr="0">
        <a:noAutofit/>
      </a:bodyPr>
      <a:lstStyle>
        <a:defPPr fontAlgn="auto">
          <a:spcAft>
            <a:spcPts val="0"/>
          </a:spcAft>
          <a:defRPr sz="1600" dirty="0" smtClean="0"/>
        </a:defPPr>
      </a:lstStyle>
    </a:txDef>
  </a:objectDefaults>
  <a:extraClrSchemeLst/>
  <a:extLst>
    <a:ext uri="{05A4C25C-085E-4340-85A3-A5531E510DB2}">
      <thm15:themeFamily xmlns:thm15="http://schemas.microsoft.com/office/thememl/2012/main" name="NLG template" id="{6CBB6850-84B0-2C43-9998-D9CF7300BA6F}" vid="{7DE8FC2C-BDFD-B44E-9EA7-F5140E2B6B07}"/>
    </a:ext>
  </a:extLst>
</a:theme>
</file>

<file path=ppt/theme/theme3.xml><?xml version="1.0" encoding="utf-8"?>
<a:theme xmlns:a="http://schemas.openxmlformats.org/drawingml/2006/main" name="2_NLG">
  <a:themeElements>
    <a:clrScheme name="NLG 2017">
      <a:dk1>
        <a:srgbClr val="3F403C"/>
      </a:dk1>
      <a:lt1>
        <a:srgbClr val="898B8E"/>
      </a:lt1>
      <a:dk2>
        <a:srgbClr val="3D9B35"/>
      </a:dk2>
      <a:lt2>
        <a:srgbClr val="FFFFFF"/>
      </a:lt2>
      <a:accent1>
        <a:srgbClr val="69B800"/>
      </a:accent1>
      <a:accent2>
        <a:srgbClr val="BDD600"/>
      </a:accent2>
      <a:accent3>
        <a:srgbClr val="00A79D"/>
      </a:accent3>
      <a:accent4>
        <a:srgbClr val="006A8B"/>
      </a:accent4>
      <a:accent5>
        <a:srgbClr val="253E69"/>
      </a:accent5>
      <a:accent6>
        <a:srgbClr val="78458E"/>
      </a:accent6>
      <a:hlink>
        <a:srgbClr val="DF7424"/>
      </a:hlink>
      <a:folHlink>
        <a:srgbClr val="61626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bg2">
            <a:lumMod val="95000"/>
          </a:schemeClr>
        </a:solidFill>
        <a:ln w="38100">
          <a:noFill/>
          <a:bevel/>
        </a:ln>
      </a:spPr>
      <a:bodyPr vert="horz" wrap="square" lIns="457200" tIns="182880" rIns="457200" bIns="182880" rtlCol="0" anchor="b" anchorCtr="0">
        <a:noAutofit/>
      </a:bodyPr>
      <a:lstStyle>
        <a:defPPr fontAlgn="auto">
          <a:spcAft>
            <a:spcPts val="0"/>
          </a:spcAft>
          <a:defRPr sz="1600" dirty="0" smtClean="0"/>
        </a:defPPr>
      </a:lstStyle>
    </a:txDef>
  </a:objectDefaults>
  <a:extraClrSchemeLst/>
  <a:extLst>
    <a:ext uri="{05A4C25C-085E-4340-85A3-A5531E510DB2}">
      <thm15:themeFamily xmlns:thm15="http://schemas.microsoft.com/office/thememl/2012/main" name="NLG template" id="{6CBB6850-84B0-2C43-9998-D9CF7300BA6F}" vid="{7DE8FC2C-BDFD-B44E-9EA7-F5140E2B6B0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NLG template</Template>
  <TotalTime>34763</TotalTime>
  <Words>2377</Words>
  <Application>Microsoft Office PowerPoint</Application>
  <PresentationFormat>On-screen Show (4:3)</PresentationFormat>
  <Paragraphs>243</Paragraphs>
  <Slides>20</Slides>
  <Notes>20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20</vt:i4>
      </vt:variant>
    </vt:vector>
  </HeadingPairs>
  <TitlesOfParts>
    <vt:vector size="33" baseType="lpstr">
      <vt:lpstr>ＭＳ Ｐゴシック</vt:lpstr>
      <vt:lpstr>.AppleSystemUIFont</vt:lpstr>
      <vt:lpstr>Arial</vt:lpstr>
      <vt:lpstr>Arial Narrow</vt:lpstr>
      <vt:lpstr>Calibri</vt:lpstr>
      <vt:lpstr>Open Sans</vt:lpstr>
      <vt:lpstr>Open Sans Condensed Light</vt:lpstr>
      <vt:lpstr>Open Sans Light</vt:lpstr>
      <vt:lpstr>Open Sans Semibold</vt:lpstr>
      <vt:lpstr>Times New Roman</vt:lpstr>
      <vt:lpstr>NLG</vt:lpstr>
      <vt:lpstr>1_NLG</vt:lpstr>
      <vt:lpstr>2_NLG</vt:lpstr>
      <vt:lpstr> Split Dollar Loans  with Permanent Life Insurance </vt:lpstr>
      <vt:lpstr>PowerPoint Presentation</vt:lpstr>
      <vt:lpstr>Mac Wants  a Program That…</vt:lpstr>
      <vt:lpstr>Why?</vt:lpstr>
      <vt:lpstr>Why?</vt:lpstr>
      <vt:lpstr>Why?</vt:lpstr>
      <vt:lpstr>Why?</vt:lpstr>
      <vt:lpstr>Alice Wants a Program That…</vt:lpstr>
      <vt:lpstr>Why?</vt:lpstr>
      <vt:lpstr>Why?</vt:lpstr>
      <vt:lpstr>Why?</vt:lpstr>
      <vt:lpstr>Why?</vt:lpstr>
      <vt:lpstr>Split Dollar With Permanent Life  Insurance</vt:lpstr>
      <vt:lpstr>Benefits of Using Permanent Life Insurance</vt:lpstr>
      <vt:lpstr>How Split Dollar Works</vt:lpstr>
      <vt:lpstr>What You Want to Know About Interest</vt:lpstr>
      <vt:lpstr>SD Loan on Your Business and Personal Balance Sheets</vt:lpstr>
      <vt:lpstr>After the Loan Repayment</vt:lpstr>
      <vt:lpstr>Wrapping Up</vt:lpstr>
      <vt:lpstr>Is this Right For You?   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Related Split Dollar Loans</dc:title>
  <dc:creator>Microsoft Office User</dc:creator>
  <cp:lastModifiedBy>Bates, Mark</cp:lastModifiedBy>
  <cp:revision>453</cp:revision>
  <dcterms:created xsi:type="dcterms:W3CDTF">2017-08-14T13:40:46Z</dcterms:created>
  <dcterms:modified xsi:type="dcterms:W3CDTF">2019-03-26T18:28:11Z</dcterms:modified>
</cp:coreProperties>
</file>